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81" r:id="rId4"/>
    <p:sldId id="280" r:id="rId5"/>
    <p:sldId id="282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i5aMbq6JmtxEgcndFPltWL6naf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ra Velasco" userId="S::alexandra.velasco@unimilitar.edu.co::d3f0145a-80bd-4d4e-8782-dc826dccd779" providerId="AD" clId="Web-{F96CE79A-22A6-494B-7DC9-2636292983AD}"/>
    <pc:docChg chg="modSld sldOrd">
      <pc:chgData name="Alexandra Velasco" userId="S::alexandra.velasco@unimilitar.edu.co::d3f0145a-80bd-4d4e-8782-dc826dccd779" providerId="AD" clId="Web-{F96CE79A-22A6-494B-7DC9-2636292983AD}" dt="2024-04-30T13:49:08.599" v="13" actId="20577"/>
      <pc:docMkLst>
        <pc:docMk/>
      </pc:docMkLst>
      <pc:sldChg chg="modSp">
        <pc:chgData name="Alexandra Velasco" userId="S::alexandra.velasco@unimilitar.edu.co::d3f0145a-80bd-4d4e-8782-dc826dccd779" providerId="AD" clId="Web-{F96CE79A-22A6-494B-7DC9-2636292983AD}" dt="2024-04-30T13:49:08.599" v="13" actId="20577"/>
        <pc:sldMkLst>
          <pc:docMk/>
          <pc:sldMk cId="0" sldId="256"/>
        </pc:sldMkLst>
        <pc:spChg chg="mod">
          <ac:chgData name="Alexandra Velasco" userId="S::alexandra.velasco@unimilitar.edu.co::d3f0145a-80bd-4d4e-8782-dc826dccd779" providerId="AD" clId="Web-{F96CE79A-22A6-494B-7DC9-2636292983AD}" dt="2024-04-30T13:49:08.599" v="13" actId="20577"/>
          <ac:spMkLst>
            <pc:docMk/>
            <pc:sldMk cId="0" sldId="256"/>
            <ac:spMk id="88" creationId="{00000000-0000-0000-0000-000000000000}"/>
          </ac:spMkLst>
        </pc:spChg>
      </pc:sldChg>
      <pc:sldChg chg="modSp ord">
        <pc:chgData name="Alexandra Velasco" userId="S::alexandra.velasco@unimilitar.edu.co::d3f0145a-80bd-4d4e-8782-dc826dccd779" providerId="AD" clId="Web-{F96CE79A-22A6-494B-7DC9-2636292983AD}" dt="2024-04-30T13:45:10.178" v="6" actId="20577"/>
        <pc:sldMkLst>
          <pc:docMk/>
          <pc:sldMk cId="4173392295" sldId="282"/>
        </pc:sldMkLst>
        <pc:spChg chg="mod">
          <ac:chgData name="Alexandra Velasco" userId="S::alexandra.velasco@unimilitar.edu.co::d3f0145a-80bd-4d4e-8782-dc826dccd779" providerId="AD" clId="Web-{F96CE79A-22A6-494B-7DC9-2636292983AD}" dt="2024-04-30T13:45:10.178" v="6" actId="20577"/>
          <ac:spMkLst>
            <pc:docMk/>
            <pc:sldMk cId="4173392295" sldId="282"/>
            <ac:spMk id="302" creationId="{00000000-0000-0000-0000-000000000000}"/>
          </ac:spMkLst>
        </pc:spChg>
      </pc:sldChg>
    </pc:docChg>
  </pc:docChgLst>
  <pc:docChgLst>
    <pc:chgData name="Alexandra Velasco" userId="S::alexandra.velasco@unimilitar.edu.co::d3f0145a-80bd-4d4e-8782-dc826dccd779" providerId="AD" clId="Web-{DCD961AC-ADD2-F635-4BF3-A40A319C53B5}"/>
    <pc:docChg chg="addSld modSld sldOrd">
      <pc:chgData name="Alexandra Velasco" userId="S::alexandra.velasco@unimilitar.edu.co::d3f0145a-80bd-4d4e-8782-dc826dccd779" providerId="AD" clId="Web-{DCD961AC-ADD2-F635-4BF3-A40A319C53B5}" dt="2023-10-24T01:47:19.469" v="146" actId="20577"/>
      <pc:docMkLst>
        <pc:docMk/>
      </pc:docMkLst>
      <pc:sldChg chg="modSp">
        <pc:chgData name="Alexandra Velasco" userId="S::alexandra.velasco@unimilitar.edu.co::d3f0145a-80bd-4d4e-8782-dc826dccd779" providerId="AD" clId="Web-{DCD961AC-ADD2-F635-4BF3-A40A319C53B5}" dt="2023-10-24T01:39:13.576" v="1" actId="20577"/>
        <pc:sldMkLst>
          <pc:docMk/>
          <pc:sldMk cId="0" sldId="257"/>
        </pc:sldMkLst>
        <pc:spChg chg="mod">
          <ac:chgData name="Alexandra Velasco" userId="S::alexandra.velasco@unimilitar.edu.co::d3f0145a-80bd-4d4e-8782-dc826dccd779" providerId="AD" clId="Web-{DCD961AC-ADD2-F635-4BF3-A40A319C53B5}" dt="2023-10-24T01:39:13.576" v="1" actId="20577"/>
          <ac:spMkLst>
            <pc:docMk/>
            <pc:sldMk cId="0" sldId="257"/>
            <ac:spMk id="94" creationId="{00000000-0000-0000-0000-000000000000}"/>
          </ac:spMkLst>
        </pc:spChg>
      </pc:sldChg>
      <pc:sldChg chg="modSp">
        <pc:chgData name="Alexandra Velasco" userId="S::alexandra.velasco@unimilitar.edu.co::d3f0145a-80bd-4d4e-8782-dc826dccd779" providerId="AD" clId="Web-{DCD961AC-ADD2-F635-4BF3-A40A319C53B5}" dt="2023-10-24T01:47:19.469" v="146" actId="20577"/>
        <pc:sldMkLst>
          <pc:docMk/>
          <pc:sldMk cId="0" sldId="258"/>
        </pc:sldMkLst>
        <pc:spChg chg="mod">
          <ac:chgData name="Alexandra Velasco" userId="S::alexandra.velasco@unimilitar.edu.co::d3f0145a-80bd-4d4e-8782-dc826dccd779" providerId="AD" clId="Web-{DCD961AC-ADD2-F635-4BF3-A40A319C53B5}" dt="2023-10-24T01:47:19.469" v="146" actId="20577"/>
          <ac:spMkLst>
            <pc:docMk/>
            <pc:sldMk cId="0" sldId="258"/>
            <ac:spMk id="100" creationId="{00000000-0000-0000-0000-000000000000}"/>
          </ac:spMkLst>
        </pc:spChg>
      </pc:sldChg>
      <pc:sldChg chg="modSp new ord">
        <pc:chgData name="Alexandra Velasco" userId="S::alexandra.velasco@unimilitar.edu.co::d3f0145a-80bd-4d4e-8782-dc826dccd779" providerId="AD" clId="Web-{DCD961AC-ADD2-F635-4BF3-A40A319C53B5}" dt="2023-10-24T01:41:50.019" v="40" actId="20577"/>
        <pc:sldMkLst>
          <pc:docMk/>
          <pc:sldMk cId="3540664823" sldId="280"/>
        </pc:sldMkLst>
        <pc:spChg chg="mod">
          <ac:chgData name="Alexandra Velasco" userId="S::alexandra.velasco@unimilitar.edu.co::d3f0145a-80bd-4d4e-8782-dc826dccd779" providerId="AD" clId="Web-{DCD961AC-ADD2-F635-4BF3-A40A319C53B5}" dt="2023-10-24T01:41:46.113" v="39" actId="20577"/>
          <ac:spMkLst>
            <pc:docMk/>
            <pc:sldMk cId="3540664823" sldId="280"/>
            <ac:spMk id="2" creationId="{F77351ED-F989-8AF3-3438-CB49269D2DFA}"/>
          </ac:spMkLst>
        </pc:spChg>
        <pc:spChg chg="mod">
          <ac:chgData name="Alexandra Velasco" userId="S::alexandra.velasco@unimilitar.edu.co::d3f0145a-80bd-4d4e-8782-dc826dccd779" providerId="AD" clId="Web-{DCD961AC-ADD2-F635-4BF3-A40A319C53B5}" dt="2023-10-24T01:41:50.019" v="40" actId="20577"/>
          <ac:spMkLst>
            <pc:docMk/>
            <pc:sldMk cId="3540664823" sldId="280"/>
            <ac:spMk id="3" creationId="{951C176D-15A1-A0F4-70AB-7BF09EAA3A2E}"/>
          </ac:spMkLst>
        </pc:spChg>
      </pc:sldChg>
      <pc:sldChg chg="delSp modSp add ord replId">
        <pc:chgData name="Alexandra Velasco" userId="S::alexandra.velasco@unimilitar.edu.co::d3f0145a-80bd-4d4e-8782-dc826dccd779" providerId="AD" clId="Web-{DCD961AC-ADD2-F635-4BF3-A40A319C53B5}" dt="2023-10-24T01:41:31.581" v="27" actId="20577"/>
        <pc:sldMkLst>
          <pc:docMk/>
          <pc:sldMk cId="2936468473" sldId="281"/>
        </pc:sldMkLst>
        <pc:spChg chg="mod">
          <ac:chgData name="Alexandra Velasco" userId="S::alexandra.velasco@unimilitar.edu.co::d3f0145a-80bd-4d4e-8782-dc826dccd779" providerId="AD" clId="Web-{DCD961AC-ADD2-F635-4BF3-A40A319C53B5}" dt="2023-10-24T01:41:31.581" v="27" actId="20577"/>
          <ac:spMkLst>
            <pc:docMk/>
            <pc:sldMk cId="2936468473" sldId="281"/>
            <ac:spMk id="302" creationId="{00000000-0000-0000-0000-000000000000}"/>
          </ac:spMkLst>
        </pc:spChg>
        <pc:picChg chg="del">
          <ac:chgData name="Alexandra Velasco" userId="S::alexandra.velasco@unimilitar.edu.co::d3f0145a-80bd-4d4e-8782-dc826dccd779" providerId="AD" clId="Web-{DCD961AC-ADD2-F635-4BF3-A40A319C53B5}" dt="2023-10-24T01:41:03.127" v="21"/>
          <ac:picMkLst>
            <pc:docMk/>
            <pc:sldMk cId="2936468473" sldId="281"/>
            <ac:picMk id="304" creationId="{00000000-0000-0000-0000-000000000000}"/>
          </ac:picMkLst>
        </pc:picChg>
      </pc:sldChg>
      <pc:sldChg chg="addSp delSp modSp add ord replId">
        <pc:chgData name="Alexandra Velasco" userId="S::alexandra.velasco@unimilitar.edu.co::d3f0145a-80bd-4d4e-8782-dc826dccd779" providerId="AD" clId="Web-{DCD961AC-ADD2-F635-4BF3-A40A319C53B5}" dt="2023-10-24T01:46:06.794" v="113"/>
        <pc:sldMkLst>
          <pc:docMk/>
          <pc:sldMk cId="4173392295" sldId="282"/>
        </pc:sldMkLst>
        <pc:spChg chg="add mod">
          <ac:chgData name="Alexandra Velasco" userId="S::alexandra.velasco@unimilitar.edu.co::d3f0145a-80bd-4d4e-8782-dc826dccd779" providerId="AD" clId="Web-{DCD961AC-ADD2-F635-4BF3-A40A319C53B5}" dt="2023-10-24T01:45:49.372" v="111"/>
          <ac:spMkLst>
            <pc:docMk/>
            <pc:sldMk cId="4173392295" sldId="282"/>
            <ac:spMk id="4" creationId="{32A5F559-47DE-2660-8B4C-BF785D9564A4}"/>
          </ac:spMkLst>
        </pc:spChg>
        <pc:spChg chg="add mod">
          <ac:chgData name="Alexandra Velasco" userId="S::alexandra.velasco@unimilitar.edu.co::d3f0145a-80bd-4d4e-8782-dc826dccd779" providerId="AD" clId="Web-{DCD961AC-ADD2-F635-4BF3-A40A319C53B5}" dt="2023-10-24T01:46:06.794" v="113"/>
          <ac:spMkLst>
            <pc:docMk/>
            <pc:sldMk cId="4173392295" sldId="282"/>
            <ac:spMk id="5" creationId="{8F561D8C-53CA-AF40-2F27-38FD447CD245}"/>
          </ac:spMkLst>
        </pc:spChg>
        <pc:spChg chg="mod">
          <ac:chgData name="Alexandra Velasco" userId="S::alexandra.velasco@unimilitar.edu.co::d3f0145a-80bd-4d4e-8782-dc826dccd779" providerId="AD" clId="Web-{DCD961AC-ADD2-F635-4BF3-A40A319C53B5}" dt="2023-10-24T01:42:42.568" v="70" actId="20577"/>
          <ac:spMkLst>
            <pc:docMk/>
            <pc:sldMk cId="4173392295" sldId="282"/>
            <ac:spMk id="302" creationId="{00000000-0000-0000-0000-000000000000}"/>
          </ac:spMkLst>
        </pc:spChg>
        <pc:picChg chg="del">
          <ac:chgData name="Alexandra Velasco" userId="S::alexandra.velasco@unimilitar.edu.co::d3f0145a-80bd-4d4e-8782-dc826dccd779" providerId="AD" clId="Web-{DCD961AC-ADD2-F635-4BF3-A40A319C53B5}" dt="2023-10-24T01:41:58.394" v="41"/>
          <ac:picMkLst>
            <pc:docMk/>
            <pc:sldMk cId="4173392295" sldId="282"/>
            <ac:picMk id="303" creationId="{00000000-0000-0000-0000-000000000000}"/>
          </ac:picMkLst>
        </pc:picChg>
        <pc:picChg chg="mod modCrop">
          <ac:chgData name="Alexandra Velasco" userId="S::alexandra.velasco@unimilitar.edu.co::d3f0145a-80bd-4d4e-8782-dc826dccd779" providerId="AD" clId="Web-{DCD961AC-ADD2-F635-4BF3-A40A319C53B5}" dt="2023-10-24T01:44:09.587" v="83" actId="1076"/>
          <ac:picMkLst>
            <pc:docMk/>
            <pc:sldMk cId="4173392295" sldId="282"/>
            <ac:picMk id="304" creationId="{00000000-0000-0000-0000-000000000000}"/>
          </ac:picMkLst>
        </pc:picChg>
        <pc:cxnChg chg="add mod">
          <ac:chgData name="Alexandra Velasco" userId="S::alexandra.velasco@unimilitar.edu.co::d3f0145a-80bd-4d4e-8782-dc826dccd779" providerId="AD" clId="Web-{DCD961AC-ADD2-F635-4BF3-A40A319C53B5}" dt="2023-10-24T01:44:29.494" v="87" actId="1076"/>
          <ac:cxnSpMkLst>
            <pc:docMk/>
            <pc:sldMk cId="4173392295" sldId="282"/>
            <ac:cxnSpMk id="2" creationId="{33BC939A-81EB-9CB2-3070-3B08476CC29D}"/>
          </ac:cxnSpMkLst>
        </pc:cxnChg>
        <pc:cxnChg chg="add mod">
          <ac:chgData name="Alexandra Velasco" userId="S::alexandra.velasco@unimilitar.edu.co::d3f0145a-80bd-4d4e-8782-dc826dccd779" providerId="AD" clId="Web-{DCD961AC-ADD2-F635-4BF3-A40A319C53B5}" dt="2023-10-24T01:44:20.962" v="86" actId="14100"/>
          <ac:cxnSpMkLst>
            <pc:docMk/>
            <pc:sldMk cId="4173392295" sldId="282"/>
            <ac:cxnSpMk id="3" creationId="{EE9788C1-DB4B-D5CC-820E-CA0CC0E87F93}"/>
          </ac:cxnSpMkLst>
        </pc:cxnChg>
      </pc:sldChg>
    </pc:docChg>
  </pc:docChgLst>
  <pc:docChgLst>
    <pc:chgData name="Alexandra Velasco" userId="d3f0145a-80bd-4d4e-8782-dc826dccd779" providerId="ADAL" clId="{692BA895-A252-2643-BE04-16E554781BF6}"/>
    <pc:docChg chg="modSld">
      <pc:chgData name="Alexandra Velasco" userId="d3f0145a-80bd-4d4e-8782-dc826dccd779" providerId="ADAL" clId="{692BA895-A252-2643-BE04-16E554781BF6}" dt="2024-09-16T17:10:30.497" v="42" actId="20577"/>
      <pc:docMkLst>
        <pc:docMk/>
      </pc:docMkLst>
      <pc:sldChg chg="modSp mod">
        <pc:chgData name="Alexandra Velasco" userId="d3f0145a-80bd-4d4e-8782-dc826dccd779" providerId="ADAL" clId="{692BA895-A252-2643-BE04-16E554781BF6}" dt="2024-09-16T17:10:30.497" v="42" actId="20577"/>
        <pc:sldMkLst>
          <pc:docMk/>
          <pc:sldMk cId="0" sldId="257"/>
        </pc:sldMkLst>
        <pc:spChg chg="mod">
          <ac:chgData name="Alexandra Velasco" userId="d3f0145a-80bd-4d4e-8782-dc826dccd779" providerId="ADAL" clId="{692BA895-A252-2643-BE04-16E554781BF6}" dt="2024-09-16T17:10:30.497" v="42" actId="20577"/>
          <ac:spMkLst>
            <pc:docMk/>
            <pc:sldMk cId="0" sldId="257"/>
            <ac:spMk id="9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Para una rotación elemental 🡪 s es función de una sola variable 🡪 velocidad angular alrededor del eje de rotación</a:t>
            </a:r>
            <a:endParaRPr/>
          </a:p>
        </p:txBody>
      </p:sp>
      <p:sp>
        <p:nvSpPr>
          <p:cNvPr id="165" name="Google Shape;165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11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4" name="Google Shape;244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Joint i</a:t>
            </a:r>
            <a:endParaRPr/>
          </a:p>
        </p:txBody>
      </p:sp>
      <p:sp>
        <p:nvSpPr>
          <p:cNvPr id="245" name="Google Shape;245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17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Para prismática: \omega i = \omega i-1</a:t>
            </a:r>
            <a:endParaRPr/>
          </a:p>
        </p:txBody>
      </p:sp>
      <p:sp>
        <p:nvSpPr>
          <p:cNvPr id="256" name="Google Shape;256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18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39e13bbd6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39e13bbd6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g139e13bbd6d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24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39e13bbd6d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39e13bbd6d_0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g139e13bbd6d_0_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CO"/>
              <a:t>25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6423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182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Leer 4.2 de Spong</a:t>
            </a:r>
            <a:endParaRPr/>
          </a:p>
        </p:txBody>
      </p:sp>
      <p:sp>
        <p:nvSpPr>
          <p:cNvPr id="135" name="Google Shape;135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8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Matriz Skew simétrica 🡪 algebra</a:t>
            </a:r>
            <a:endParaRPr/>
          </a:p>
        </p:txBody>
      </p:sp>
      <p:sp>
        <p:nvSpPr>
          <p:cNvPr id="150" name="Google Shape;150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10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3163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r>
              <a:rPr lang="es-CO" dirty="0"/>
              <a:t>Cinemática diferencial, definición y cálculo del jacobiano analítico y geométrico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Derivada de una matriz de rotación</a:t>
            </a:r>
            <a:endParaRPr/>
          </a:p>
        </p:txBody>
      </p:sp>
      <p:pic>
        <p:nvPicPr>
          <p:cNvPr id="153" name="Google Shape;153;p7"/>
          <p:cNvPicPr preferRelativeResize="0"/>
          <p:nvPr/>
        </p:nvPicPr>
        <p:blipFill rotWithShape="1">
          <a:blip r:embed="rId3">
            <a:alphaModFix/>
          </a:blip>
          <a:srcRect r="1068"/>
          <a:stretch/>
        </p:blipFill>
        <p:spPr>
          <a:xfrm>
            <a:off x="2141911" y="2820981"/>
            <a:ext cx="7114148" cy="1224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7"/>
          <p:cNvPicPr preferRelativeResize="0"/>
          <p:nvPr/>
        </p:nvPicPr>
        <p:blipFill rotWithShape="1">
          <a:blip r:embed="rId4">
            <a:alphaModFix/>
          </a:blip>
          <a:srcRect r="1928"/>
          <a:stretch/>
        </p:blipFill>
        <p:spPr>
          <a:xfrm>
            <a:off x="3764235" y="5671144"/>
            <a:ext cx="4576482" cy="1042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50753" y="1814854"/>
            <a:ext cx="4054500" cy="1023633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7"/>
          <p:cNvSpPr txBox="1"/>
          <p:nvPr/>
        </p:nvSpPr>
        <p:spPr>
          <a:xfrm>
            <a:off x="3373333" y="1847139"/>
            <a:ext cx="5358286" cy="88658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t="-689" b="-2068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57" name="Google Shape;157;p7"/>
          <p:cNvSpPr/>
          <p:nvPr/>
        </p:nvSpPr>
        <p:spPr>
          <a:xfrm>
            <a:off x="2109305" y="2933573"/>
            <a:ext cx="2857142" cy="1235051"/>
          </a:xfrm>
          <a:prstGeom prst="ellipse">
            <a:avLst/>
          </a:prstGeom>
          <a:noFill/>
          <a:ln w="2857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8" name="Google Shape;158;p7"/>
          <p:cNvCxnSpPr>
            <a:endCxn id="159" idx="1"/>
          </p:cNvCxnSpPr>
          <p:nvPr/>
        </p:nvCxnSpPr>
        <p:spPr>
          <a:xfrm>
            <a:off x="2958437" y="4168666"/>
            <a:ext cx="691200" cy="79050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59" name="Google Shape;159;p7"/>
          <p:cNvSpPr txBox="1"/>
          <p:nvPr/>
        </p:nvSpPr>
        <p:spPr>
          <a:xfrm>
            <a:off x="3649637" y="4636000"/>
            <a:ext cx="97780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36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S(t)</a:t>
            </a:r>
            <a:endParaRPr/>
          </a:p>
        </p:txBody>
      </p:sp>
      <p:sp>
        <p:nvSpPr>
          <p:cNvPr id="160" name="Google Shape;160;p7"/>
          <p:cNvSpPr/>
          <p:nvPr/>
        </p:nvSpPr>
        <p:spPr>
          <a:xfrm>
            <a:off x="5483835" y="4784240"/>
            <a:ext cx="421993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Operador Skew simétrico de 3x3</a:t>
            </a:r>
            <a:endParaRPr/>
          </a:p>
        </p:txBody>
      </p:sp>
      <p:cxnSp>
        <p:nvCxnSpPr>
          <p:cNvPr id="161" name="Google Shape;161;p7"/>
          <p:cNvCxnSpPr/>
          <p:nvPr/>
        </p:nvCxnSpPr>
        <p:spPr>
          <a:xfrm rot="10800000" flipH="1">
            <a:off x="4717090" y="5016538"/>
            <a:ext cx="691284" cy="9188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Derivada de una matriz de rotación</a:t>
            </a:r>
            <a:endParaRPr/>
          </a:p>
        </p:txBody>
      </p:sp>
      <p:pic>
        <p:nvPicPr>
          <p:cNvPr id="168" name="Google Shape;168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04025" y="4137326"/>
            <a:ext cx="3778093" cy="99298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" name="Google Shape;169;p8"/>
          <p:cNvGrpSpPr/>
          <p:nvPr/>
        </p:nvGrpSpPr>
        <p:grpSpPr>
          <a:xfrm>
            <a:off x="2109305" y="1601787"/>
            <a:ext cx="5403119" cy="1768942"/>
            <a:chOff x="2109305" y="1601787"/>
            <a:chExt cx="7146754" cy="2454027"/>
          </a:xfrm>
        </p:grpSpPr>
        <p:pic>
          <p:nvPicPr>
            <p:cNvPr id="170" name="Google Shape;170;p8"/>
            <p:cNvPicPr preferRelativeResize="0"/>
            <p:nvPr/>
          </p:nvPicPr>
          <p:blipFill rotWithShape="1">
            <a:blip r:embed="rId4">
              <a:alphaModFix/>
            </a:blip>
            <a:srcRect r="1068"/>
            <a:stretch/>
          </p:blipFill>
          <p:spPr>
            <a:xfrm>
              <a:off x="2141911" y="1601787"/>
              <a:ext cx="7114148" cy="12245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1" name="Google Shape;171;p8"/>
            <p:cNvSpPr/>
            <p:nvPr/>
          </p:nvSpPr>
          <p:spPr>
            <a:xfrm>
              <a:off x="2109305" y="1714379"/>
              <a:ext cx="2857142" cy="1235051"/>
            </a:xfrm>
            <a:prstGeom prst="ellipse">
              <a:avLst/>
            </a:prstGeom>
            <a:noFill/>
            <a:ln w="28575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2" name="Google Shape;172;p8"/>
            <p:cNvCxnSpPr/>
            <p:nvPr/>
          </p:nvCxnSpPr>
          <p:spPr>
            <a:xfrm>
              <a:off x="3065927" y="2913572"/>
              <a:ext cx="691284" cy="790542"/>
            </a:xfrm>
            <a:prstGeom prst="straightConnector1">
              <a:avLst/>
            </a:prstGeom>
            <a:noFill/>
            <a:ln w="28575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73" name="Google Shape;173;p8"/>
            <p:cNvSpPr txBox="1"/>
            <p:nvPr/>
          </p:nvSpPr>
          <p:spPr>
            <a:xfrm>
              <a:off x="3739282" y="3345090"/>
              <a:ext cx="1227164" cy="7107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3200" b="1" i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S(t)</a:t>
              </a:r>
              <a:endParaRPr/>
            </a:p>
          </p:txBody>
        </p:sp>
      </p:grpSp>
      <p:sp>
        <p:nvSpPr>
          <p:cNvPr id="174" name="Google Shape;174;p8"/>
          <p:cNvSpPr txBox="1"/>
          <p:nvPr/>
        </p:nvSpPr>
        <p:spPr>
          <a:xfrm>
            <a:off x="868215" y="3588741"/>
            <a:ext cx="6078071" cy="47320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1504" t="-7790" b="-2986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Velocidad angular</a:t>
            </a:r>
            <a:endParaRPr/>
          </a:p>
        </p:txBody>
      </p:sp>
      <p:sp>
        <p:nvSpPr>
          <p:cNvPr id="180" name="Google Shape;180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CO" sz="2400" dirty="0"/>
              <a:t>Como la matriz S(t) es </a:t>
            </a:r>
            <a:r>
              <a:rPr lang="es-CO" sz="2400" dirty="0" err="1"/>
              <a:t>skew</a:t>
            </a:r>
            <a:r>
              <a:rPr lang="es-CO" sz="2400" dirty="0"/>
              <a:t> simétrica, se puede representar como S(</a:t>
            </a:r>
            <a:r>
              <a:rPr lang="es-CO" sz="2400" dirty="0" err="1"/>
              <a:t>ω</a:t>
            </a:r>
            <a:r>
              <a:rPr lang="es-CO" sz="2400" dirty="0"/>
              <a:t>(t)) para un vector único </a:t>
            </a:r>
            <a:r>
              <a:rPr lang="es-CO" sz="2400" dirty="0" err="1"/>
              <a:t>ω</a:t>
            </a:r>
            <a:r>
              <a:rPr lang="es-CO" sz="2400" dirty="0"/>
              <a:t>(t). Se tiene la velocidad angular de un marco que gira con respecto a un marco fijo </a:t>
            </a:r>
            <a:endParaRPr sz="2400" dirty="0"/>
          </a:p>
        </p:txBody>
      </p:sp>
      <p:pic>
        <p:nvPicPr>
          <p:cNvPr id="181" name="Google Shape;181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03129" y="2850666"/>
            <a:ext cx="4360500" cy="1568934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9"/>
          <p:cNvSpPr txBox="1"/>
          <p:nvPr/>
        </p:nvSpPr>
        <p:spPr>
          <a:xfrm>
            <a:off x="1291941" y="3390087"/>
            <a:ext cx="6078071" cy="473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general, el operador S(t) es</a:t>
            </a:r>
            <a:endParaRPr/>
          </a:p>
        </p:txBody>
      </p:sp>
      <p:pic>
        <p:nvPicPr>
          <p:cNvPr id="183" name="Google Shape;183;p9"/>
          <p:cNvPicPr preferRelativeResize="0"/>
          <p:nvPr/>
        </p:nvPicPr>
        <p:blipFill rotWithShape="1">
          <a:blip r:embed="rId4">
            <a:alphaModFix/>
          </a:blip>
          <a:srcRect r="3993" b="17088"/>
          <a:stretch/>
        </p:blipFill>
        <p:spPr>
          <a:xfrm>
            <a:off x="4794309" y="4648104"/>
            <a:ext cx="1983009" cy="515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Regla de composición de velocidades</a:t>
            </a:r>
            <a:endParaRPr/>
          </a:p>
        </p:txBody>
      </p:sp>
      <p:sp>
        <p:nvSpPr>
          <p:cNvPr id="189" name="Google Shape;189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s-CO" sz="2300" dirty="0"/>
              <a:t>Consideremos la velocidad lineal de un punto p (de un cuerpo rígido) sujeto a un marco O</a:t>
            </a:r>
            <a:r>
              <a:rPr lang="es-CO" sz="2300" baseline="-25000" dirty="0"/>
              <a:t>1</a:t>
            </a:r>
            <a:r>
              <a:rPr lang="es-CO" sz="2300" dirty="0"/>
              <a:t>x</a:t>
            </a:r>
            <a:r>
              <a:rPr lang="es-CO" sz="2300" baseline="-25000" dirty="0"/>
              <a:t>1</a:t>
            </a:r>
            <a:r>
              <a:rPr lang="es-CO" sz="2300" dirty="0"/>
              <a:t>y</a:t>
            </a:r>
            <a:r>
              <a:rPr lang="es-CO" sz="2300" baseline="-25000" dirty="0"/>
              <a:t>1</a:t>
            </a:r>
            <a:r>
              <a:rPr lang="es-CO" sz="2300" dirty="0"/>
              <a:t>z</a:t>
            </a:r>
            <a:r>
              <a:rPr lang="es-CO" sz="2300" baseline="-25000" dirty="0"/>
              <a:t>1</a:t>
            </a:r>
            <a:r>
              <a:rPr lang="es-CO" sz="2300" dirty="0"/>
              <a:t> en movimiento: rotación del marco 1 con respecto al marco fijo 0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CO" sz="2400" dirty="0"/>
              <a:t>Coordenadas de p (expresado en el marco 1 visto en el marco 0)</a:t>
            </a:r>
            <a:endParaRPr dirty="0"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endParaRPr sz="44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CO" sz="2400" dirty="0"/>
              <a:t>Derivando con respecto a t</a:t>
            </a:r>
            <a:endParaRPr sz="2400" dirty="0"/>
          </a:p>
        </p:txBody>
      </p:sp>
      <p:pic>
        <p:nvPicPr>
          <p:cNvPr id="190" name="Google Shape;190;p10"/>
          <p:cNvPicPr preferRelativeResize="0"/>
          <p:nvPr/>
        </p:nvPicPr>
        <p:blipFill rotWithShape="1">
          <a:blip r:embed="rId3">
            <a:alphaModFix/>
          </a:blip>
          <a:srcRect l="2769" t="3932" r="785" b="2437"/>
          <a:stretch/>
        </p:blipFill>
        <p:spPr>
          <a:xfrm>
            <a:off x="5417876" y="3382040"/>
            <a:ext cx="6768976" cy="3475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0"/>
          <p:cNvPicPr preferRelativeResize="0"/>
          <p:nvPr/>
        </p:nvPicPr>
        <p:blipFill rotWithShape="1">
          <a:blip r:embed="rId4">
            <a:alphaModFix/>
          </a:blip>
          <a:srcRect t="11172" b="9121"/>
          <a:stretch/>
        </p:blipFill>
        <p:spPr>
          <a:xfrm>
            <a:off x="1495466" y="3012141"/>
            <a:ext cx="2792250" cy="663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8200" y="4087145"/>
            <a:ext cx="4322250" cy="77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81786" y="5179063"/>
            <a:ext cx="4635077" cy="757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11"/>
          <p:cNvPicPr preferRelativeResize="0"/>
          <p:nvPr/>
        </p:nvPicPr>
        <p:blipFill rotWithShape="1">
          <a:blip r:embed="rId3">
            <a:alphaModFix/>
          </a:blip>
          <a:srcRect l="7438" t="4132" r="4062" b="1856"/>
          <a:stretch/>
        </p:blipFill>
        <p:spPr>
          <a:xfrm>
            <a:off x="6095999" y="2617692"/>
            <a:ext cx="6098269" cy="4157241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Velocidades de los links</a:t>
            </a:r>
            <a:endParaRPr/>
          </a:p>
        </p:txBody>
      </p:sp>
      <p:sp>
        <p:nvSpPr>
          <p:cNvPr id="200" name="Google Shape;200;p11"/>
          <p:cNvSpPr txBox="1">
            <a:spLocks noGrp="1"/>
          </p:cNvSpPr>
          <p:nvPr>
            <p:ph type="body" idx="1"/>
          </p:nvPr>
        </p:nvSpPr>
        <p:spPr>
          <a:xfrm>
            <a:off x="524972" y="1690688"/>
            <a:ext cx="6643081" cy="450345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1428" t="-2705" r="-814" b="-216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CO" dirty="0"/>
              <a:t> </a:t>
            </a:r>
            <a:endParaRPr dirty="0"/>
          </a:p>
        </p:txBody>
      </p:sp>
      <p:pic>
        <p:nvPicPr>
          <p:cNvPr id="201" name="Google Shape;201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01664" y="6153100"/>
            <a:ext cx="3825000" cy="621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Velocidad lineal de un link</a:t>
            </a:r>
            <a:endParaRPr/>
          </a:p>
        </p:txBody>
      </p:sp>
      <p:sp>
        <p:nvSpPr>
          <p:cNvPr id="207" name="Google Shape;207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  <p:pic>
        <p:nvPicPr>
          <p:cNvPr id="208" name="Google Shape;208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9098" y="2895221"/>
            <a:ext cx="8913804" cy="86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31170" y="4052912"/>
            <a:ext cx="6289433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11263" y="1520927"/>
            <a:ext cx="5503489" cy="90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1" name="Google Shape;211;p12"/>
          <p:cNvCxnSpPr/>
          <p:nvPr/>
        </p:nvCxnSpPr>
        <p:spPr>
          <a:xfrm flipH="1">
            <a:off x="2545978" y="2327644"/>
            <a:ext cx="17928" cy="839779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12" name="Google Shape;212;p12"/>
          <p:cNvSpPr/>
          <p:nvPr/>
        </p:nvSpPr>
        <p:spPr>
          <a:xfrm>
            <a:off x="2750107" y="3768654"/>
            <a:ext cx="6060141" cy="1126077"/>
          </a:xfrm>
          <a:prstGeom prst="ellipse">
            <a:avLst/>
          </a:prstGeom>
          <a:noFill/>
          <a:ln w="2857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3" name="Google Shape;213;p12"/>
          <p:cNvCxnSpPr/>
          <p:nvPr/>
        </p:nvCxnSpPr>
        <p:spPr>
          <a:xfrm>
            <a:off x="8813201" y="4322912"/>
            <a:ext cx="725249" cy="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14" name="Google Shape;214;p12"/>
          <p:cNvSpPr/>
          <p:nvPr/>
        </p:nvSpPr>
        <p:spPr>
          <a:xfrm>
            <a:off x="9502165" y="3788510"/>
            <a:ext cx="2689836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Velocidad lineal del link </a:t>
            </a:r>
            <a:r>
              <a:rPr lang="es-CO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 función de las velocidades de translación y rotación del link anterior (</a:t>
            </a:r>
            <a:r>
              <a:rPr lang="es-CO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i-1</a:t>
            </a:r>
            <a:r>
              <a:rPr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2"/>
          <p:cNvSpPr/>
          <p:nvPr/>
        </p:nvSpPr>
        <p:spPr>
          <a:xfrm rot="10800000" flipH="1">
            <a:off x="4231341" y="3894155"/>
            <a:ext cx="1290918" cy="934661"/>
          </a:xfrm>
          <a:prstGeom prst="ellipse">
            <a:avLst/>
          </a:prstGeom>
          <a:noFill/>
          <a:ln w="28575" cap="flat" cmpd="sng">
            <a:solidFill>
              <a:srgbClr val="54813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6" name="Google Shape;216;p12"/>
          <p:cNvCxnSpPr/>
          <p:nvPr/>
        </p:nvCxnSpPr>
        <p:spPr>
          <a:xfrm flipH="1">
            <a:off x="4062909" y="4787241"/>
            <a:ext cx="795117" cy="732290"/>
          </a:xfrm>
          <a:prstGeom prst="straightConnector1">
            <a:avLst/>
          </a:prstGeom>
          <a:noFill/>
          <a:ln w="28575" cap="flat" cmpd="sng">
            <a:solidFill>
              <a:srgbClr val="548135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17" name="Google Shape;217;p12"/>
          <p:cNvSpPr/>
          <p:nvPr/>
        </p:nvSpPr>
        <p:spPr>
          <a:xfrm>
            <a:off x="1296162" y="5450928"/>
            <a:ext cx="5533493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Velocidad del origen del marco </a:t>
            </a:r>
            <a:r>
              <a:rPr lang="es-CO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 respecto al marco </a:t>
            </a:r>
            <a:r>
              <a:rPr lang="es-CO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i-1</a:t>
            </a:r>
            <a:r>
              <a:rPr lang="es-CO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Velocidad angular del link</a:t>
            </a:r>
            <a:endParaRPr/>
          </a:p>
        </p:txBody>
      </p:sp>
      <p:sp>
        <p:nvSpPr>
          <p:cNvPr id="229" name="Google Shape;229;p14"/>
          <p:cNvSpPr txBox="1">
            <a:spLocks noGrp="1"/>
          </p:cNvSpPr>
          <p:nvPr>
            <p:ph type="body" idx="1"/>
          </p:nvPr>
        </p:nvSpPr>
        <p:spPr>
          <a:xfrm>
            <a:off x="838200" y="1825624"/>
            <a:ext cx="10515600" cy="503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CO" sz="2400"/>
              <a:t>Recordemos la composición de rotaciones: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CO" sz="2400"/>
              <a:t>Cuya derivada es: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CO" sz="2400"/>
              <a:t>Entonces,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CO" sz="2400"/>
              <a:t>Velocidad angular del link </a:t>
            </a:r>
            <a:r>
              <a:rPr lang="es-CO" sz="2400" i="1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-CO" sz="2400"/>
              <a:t> en función de las velocidades angulares del link </a:t>
            </a:r>
            <a:r>
              <a:rPr lang="es-CO" sz="2400" i="1">
                <a:latin typeface="Times New Roman"/>
                <a:ea typeface="Times New Roman"/>
                <a:cs typeface="Times New Roman"/>
                <a:sym typeface="Times New Roman"/>
              </a:rPr>
              <a:t>i-1</a:t>
            </a:r>
            <a:r>
              <a:rPr lang="es-CO" sz="2400"/>
              <a:t> y del link i con respecto a </a:t>
            </a:r>
            <a:r>
              <a:rPr lang="es-CO" sz="2400" i="1">
                <a:latin typeface="Times New Roman"/>
                <a:ea typeface="Times New Roman"/>
                <a:cs typeface="Times New Roman"/>
                <a:sym typeface="Times New Roman"/>
              </a:rPr>
              <a:t>i-1</a:t>
            </a:r>
            <a:endParaRPr sz="2400"/>
          </a:p>
        </p:txBody>
      </p:sp>
      <p:pic>
        <p:nvPicPr>
          <p:cNvPr id="230" name="Google Shape;230;p14"/>
          <p:cNvPicPr preferRelativeResize="0"/>
          <p:nvPr/>
        </p:nvPicPr>
        <p:blipFill rotWithShape="1">
          <a:blip r:embed="rId3">
            <a:alphaModFix/>
          </a:blip>
          <a:srcRect t="10824" b="8206"/>
          <a:stretch/>
        </p:blipFill>
        <p:spPr>
          <a:xfrm>
            <a:off x="2168265" y="4914371"/>
            <a:ext cx="4710560" cy="59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14"/>
          <p:cNvPicPr preferRelativeResize="0"/>
          <p:nvPr/>
        </p:nvPicPr>
        <p:blipFill rotWithShape="1">
          <a:blip r:embed="rId4">
            <a:alphaModFix/>
          </a:blip>
          <a:srcRect t="26888" b="3754"/>
          <a:stretch/>
        </p:blipFill>
        <p:spPr>
          <a:xfrm>
            <a:off x="2912387" y="5474846"/>
            <a:ext cx="3080198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57368" y="1690689"/>
            <a:ext cx="2599762" cy="555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183108" y="2243928"/>
            <a:ext cx="6866965" cy="616844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4"/>
          <p:cNvSpPr/>
          <p:nvPr/>
        </p:nvSpPr>
        <p:spPr>
          <a:xfrm>
            <a:off x="8203343" y="2176006"/>
            <a:ext cx="950258" cy="818207"/>
          </a:xfrm>
          <a:prstGeom prst="ellipse">
            <a:avLst/>
          </a:prstGeom>
          <a:noFill/>
          <a:ln w="2857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5" name="Google Shape;235;p14"/>
          <p:cNvCxnSpPr/>
          <p:nvPr/>
        </p:nvCxnSpPr>
        <p:spPr>
          <a:xfrm rot="10800000" flipH="1">
            <a:off x="9018816" y="1708494"/>
            <a:ext cx="560293" cy="520378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6" name="Google Shape;236;p14"/>
          <p:cNvSpPr txBox="1"/>
          <p:nvPr/>
        </p:nvSpPr>
        <p:spPr>
          <a:xfrm>
            <a:off x="9520835" y="956190"/>
            <a:ext cx="2729748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Velocidad angular del marco </a:t>
            </a:r>
            <a:r>
              <a:rPr lang="es-CO" sz="22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-CO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 respecto a </a:t>
            </a:r>
            <a:r>
              <a:rPr lang="es-CO" sz="22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i-1</a:t>
            </a:r>
            <a:r>
              <a:rPr lang="es-CO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expresado en </a:t>
            </a:r>
            <a:r>
              <a:rPr lang="es-CO" sz="22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i-1</a:t>
            </a:r>
            <a:endParaRPr/>
          </a:p>
        </p:txBody>
      </p:sp>
      <p:sp>
        <p:nvSpPr>
          <p:cNvPr id="237" name="Google Shape;237;p14"/>
          <p:cNvSpPr/>
          <p:nvPr/>
        </p:nvSpPr>
        <p:spPr>
          <a:xfrm rot="5400000">
            <a:off x="8391840" y="1555528"/>
            <a:ext cx="418303" cy="2963476"/>
          </a:xfrm>
          <a:prstGeom prst="rightBrace">
            <a:avLst>
              <a:gd name="adj1" fmla="val 8333"/>
              <a:gd name="adj2" fmla="val 50000"/>
            </a:avLst>
          </a:prstGeom>
          <a:noFill/>
          <a:ln w="2857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8" name="Google Shape;238;p1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992585" y="3465401"/>
            <a:ext cx="6206873" cy="361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14"/>
          <p:cNvPicPr preferRelativeResize="0"/>
          <p:nvPr/>
        </p:nvPicPr>
        <p:blipFill rotWithShape="1">
          <a:blip r:embed="rId8">
            <a:alphaModFix/>
          </a:blip>
          <a:srcRect l="49281" t="3220"/>
          <a:stretch/>
        </p:blipFill>
        <p:spPr>
          <a:xfrm>
            <a:off x="8360227" y="3886199"/>
            <a:ext cx="2341743" cy="396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0" name="Google Shape;240;p14"/>
          <p:cNvCxnSpPr/>
          <p:nvPr/>
        </p:nvCxnSpPr>
        <p:spPr>
          <a:xfrm flipH="1">
            <a:off x="4721515" y="2619717"/>
            <a:ext cx="2572" cy="1839352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241" name="Google Shape;241;p14"/>
          <p:cNvPicPr preferRelativeResize="0"/>
          <p:nvPr/>
        </p:nvPicPr>
        <p:blipFill rotWithShape="1">
          <a:blip r:embed="rId9">
            <a:alphaModFix/>
          </a:blip>
          <a:srcRect t="8393" b="13492"/>
          <a:stretch/>
        </p:blipFill>
        <p:spPr>
          <a:xfrm>
            <a:off x="3118765" y="4441371"/>
            <a:ext cx="6736264" cy="506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Velocidades de los links</a:t>
            </a:r>
            <a:endParaRPr/>
          </a:p>
        </p:txBody>
      </p:sp>
      <p:sp>
        <p:nvSpPr>
          <p:cNvPr id="248" name="Google Shape;248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CO" sz="2400"/>
              <a:t>Lineal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CO" sz="2400"/>
              <a:t>Angular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CO" sz="2400"/>
              <a:t>Estas ecuaciones originan diferentes expresiones de acuerdo con el tipo de juntura</a:t>
            </a:r>
            <a:endParaRPr/>
          </a:p>
        </p:txBody>
      </p:sp>
      <p:pic>
        <p:nvPicPr>
          <p:cNvPr id="249" name="Google Shape;24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9100" y="2144103"/>
            <a:ext cx="6685353" cy="6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02566" y="2795600"/>
            <a:ext cx="4612251" cy="39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15"/>
          <p:cNvPicPr preferRelativeResize="0"/>
          <p:nvPr/>
        </p:nvPicPr>
        <p:blipFill rotWithShape="1">
          <a:blip r:embed="rId5">
            <a:alphaModFix/>
          </a:blip>
          <a:srcRect t="10824" b="8206"/>
          <a:stretch/>
        </p:blipFill>
        <p:spPr>
          <a:xfrm>
            <a:off x="1645752" y="3689715"/>
            <a:ext cx="3711351" cy="46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15"/>
          <p:cNvPicPr preferRelativeResize="0"/>
          <p:nvPr/>
        </p:nvPicPr>
        <p:blipFill rotWithShape="1">
          <a:blip r:embed="rId6">
            <a:alphaModFix/>
          </a:blip>
          <a:srcRect t="26888" b="3754"/>
          <a:stretch/>
        </p:blipFill>
        <p:spPr>
          <a:xfrm>
            <a:off x="2226586" y="4413478"/>
            <a:ext cx="2258812" cy="3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Velocidades de los links</a:t>
            </a:r>
            <a:endParaRPr/>
          </a:p>
        </p:txBody>
      </p:sp>
      <p:sp>
        <p:nvSpPr>
          <p:cNvPr id="259" name="Google Shape;259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CO" sz="2400" dirty="0"/>
              <a:t>Juntura prismática: 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CO" sz="2000" dirty="0"/>
              <a:t>La orientación de i con respecto a i-1 no cambia :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CO" sz="2000" dirty="0"/>
              <a:t>La velocidad lineal es:                                         , entonces </a:t>
            </a:r>
            <a:endParaRPr dirty="0"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CO" sz="2400" dirty="0"/>
              <a:t>Juntura rotacional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CO" sz="2000" dirty="0"/>
              <a:t>La velocidad angular es: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CO" sz="2000" dirty="0"/>
              <a:t>La velocidad lineal se debe a la rotación del marco i con respecto a i-1 inducida por el movimiento de la juntura i :                                                                 , entonces </a:t>
            </a:r>
            <a:endParaRPr sz="2000" dirty="0"/>
          </a:p>
        </p:txBody>
      </p:sp>
      <p:pic>
        <p:nvPicPr>
          <p:cNvPr id="260" name="Google Shape;26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55487" y="3084571"/>
            <a:ext cx="6333473" cy="111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16"/>
          <p:cNvPicPr preferRelativeResize="0"/>
          <p:nvPr/>
        </p:nvPicPr>
        <p:blipFill rotWithShape="1">
          <a:blip r:embed="rId4">
            <a:alphaModFix/>
          </a:blip>
          <a:srcRect t="7187"/>
          <a:stretch/>
        </p:blipFill>
        <p:spPr>
          <a:xfrm>
            <a:off x="2921173" y="5500685"/>
            <a:ext cx="4775850" cy="129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74321" y="2173845"/>
            <a:ext cx="1805820" cy="425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931476" y="2509098"/>
            <a:ext cx="2254713" cy="45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16"/>
          <p:cNvPicPr preferRelativeResize="0"/>
          <p:nvPr/>
        </p:nvPicPr>
        <p:blipFill rotWithShape="1">
          <a:blip r:embed="rId7">
            <a:alphaModFix/>
          </a:blip>
          <a:srcRect b="16195"/>
          <a:stretch/>
        </p:blipFill>
        <p:spPr>
          <a:xfrm>
            <a:off x="4205581" y="4478681"/>
            <a:ext cx="2478008" cy="452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1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594497" y="5159380"/>
            <a:ext cx="3526465" cy="3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Cálculo del Jacobiano: velocidad lineal</a:t>
            </a:r>
            <a:endParaRPr/>
          </a:p>
        </p:txBody>
      </p:sp>
      <p:sp>
        <p:nvSpPr>
          <p:cNvPr id="271" name="Google Shape;271;p17"/>
          <p:cNvSpPr txBox="1">
            <a:spLocks noGrp="1"/>
          </p:cNvSpPr>
          <p:nvPr>
            <p:ph type="body" idx="1"/>
          </p:nvPr>
        </p:nvSpPr>
        <p:spPr>
          <a:xfrm>
            <a:off x="838200" y="3168502"/>
            <a:ext cx="5349949" cy="2902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CO"/>
              <a:t>Juntura prismática</a:t>
            </a:r>
            <a:endParaRPr/>
          </a:p>
        </p:txBody>
      </p:sp>
      <p:pic>
        <p:nvPicPr>
          <p:cNvPr id="272" name="Google Shape;27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65767" y="1474570"/>
            <a:ext cx="6627888" cy="19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17"/>
          <p:cNvSpPr txBox="1"/>
          <p:nvPr/>
        </p:nvSpPr>
        <p:spPr>
          <a:xfrm>
            <a:off x="6188149" y="3168501"/>
            <a:ext cx="5349949" cy="2902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s-CO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Juntura rotacional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4" name="Google Shape;274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6640" y="4352515"/>
            <a:ext cx="2807615" cy="19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74159" y="4331247"/>
            <a:ext cx="7692787" cy="19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Cinemática diferencial</a:t>
            </a:r>
            <a:endParaRPr/>
          </a:p>
        </p:txBody>
      </p:sp>
      <p:sp>
        <p:nvSpPr>
          <p:cNvPr id="94" name="Google Shape;94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CO" dirty="0"/>
              <a:t>Relación entre las velocidades de juntura y las velocidades lineal y angular del EE </a:t>
            </a:r>
            <a:r>
              <a:rPr lang="es-CO" dirty="0">
                <a:sym typeface="Wingdings" pitchFamily="2" charset="2"/>
              </a:rPr>
              <a:t> </a:t>
            </a:r>
            <a:r>
              <a:rPr lang="es-CO" dirty="0"/>
              <a:t>Matriz de Jacobiano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CO" dirty="0"/>
              <a:t>Jacobiano: Es una herramienta para caracterizar un manipulador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CO" dirty="0"/>
              <a:t>Encontrar singularidades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CO" dirty="0"/>
              <a:t>Analizar redundancias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CO" dirty="0"/>
              <a:t>Determinar algoritmos de cinemática inversa (control, planeación </a:t>
            </a:r>
            <a:r>
              <a:rPr lang="es-CO"/>
              <a:t>de trayectorias)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CO" dirty="0"/>
              <a:t>Mapeo entre las fuerzas aplicadas al EE y los torques resultantes en las junturas (dinámica)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Cálculo del Jacobiano: velocidad lineal</a:t>
            </a:r>
            <a:endParaRPr/>
          </a:p>
        </p:txBody>
      </p:sp>
      <p:pic>
        <p:nvPicPr>
          <p:cNvPr id="281" name="Google Shape;28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1943" y="1580169"/>
            <a:ext cx="8125306" cy="5277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Cálculo del Jacobiano: velocidad angular</a:t>
            </a:r>
            <a:endParaRPr/>
          </a:p>
        </p:txBody>
      </p:sp>
      <p:pic>
        <p:nvPicPr>
          <p:cNvPr id="287" name="Google Shape;28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6922" y="1379121"/>
            <a:ext cx="7796798" cy="19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03498" y="4163621"/>
            <a:ext cx="2377440" cy="23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47543" y="4037645"/>
            <a:ext cx="3991798" cy="248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19"/>
          <p:cNvSpPr txBox="1"/>
          <p:nvPr/>
        </p:nvSpPr>
        <p:spPr>
          <a:xfrm>
            <a:off x="838200" y="3168502"/>
            <a:ext cx="5349949" cy="2902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s-CO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Juntura prismática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19"/>
          <p:cNvSpPr txBox="1"/>
          <p:nvPr/>
        </p:nvSpPr>
        <p:spPr>
          <a:xfrm>
            <a:off x="6188149" y="3168501"/>
            <a:ext cx="5349949" cy="2902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s-CO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Juntura rotacional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20"/>
          <p:cNvPicPr preferRelativeResize="0"/>
          <p:nvPr/>
        </p:nvPicPr>
        <p:blipFill rotWithShape="1">
          <a:blip r:embed="rId3">
            <a:alphaModFix/>
          </a:blip>
          <a:srcRect b="3994"/>
          <a:stretch/>
        </p:blipFill>
        <p:spPr>
          <a:xfrm>
            <a:off x="2475758" y="1207520"/>
            <a:ext cx="7240484" cy="5634151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Cálculo del Jacobiano: velocidad angular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Jacobiano</a:t>
            </a:r>
            <a:endParaRPr/>
          </a:p>
        </p:txBody>
      </p:sp>
      <p:pic>
        <p:nvPicPr>
          <p:cNvPr id="303" name="Google Shape;303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68400" y="1550140"/>
            <a:ext cx="5133606" cy="2155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6686" y="3697173"/>
            <a:ext cx="11268739" cy="2784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g139e13bbd6d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9732687" cy="655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39e13bbd6d_0_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7" name="Google Shape;317;g139e13bbd6d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111475" y="490400"/>
            <a:ext cx="14798100" cy="5462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Relación de velocidades en los dos marcos</a:t>
            </a:r>
            <a:endParaRPr/>
          </a:p>
        </p:txBody>
      </p:sp>
      <p:pic>
        <p:nvPicPr>
          <p:cNvPr id="323" name="Google Shape;32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72809" y="1857895"/>
            <a:ext cx="6158019" cy="1598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619" y="3623133"/>
            <a:ext cx="6046381" cy="18628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51818" y="4864248"/>
            <a:ext cx="4381500" cy="176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400"/>
            </a:pPr>
            <a:r>
              <a:rPr lang="es-CO" dirty="0"/>
              <a:t>Matriz de Jacobiano</a:t>
            </a:r>
            <a:endParaRPr dirty="0"/>
          </a:p>
        </p:txBody>
      </p:sp>
      <p:pic>
        <p:nvPicPr>
          <p:cNvPr id="303" name="Google Shape;303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68400" y="1550140"/>
            <a:ext cx="5133606" cy="21555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6468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351ED-F989-8AF3-3438-CB49269D2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Jacobiano</a:t>
            </a:r>
            <a:r>
              <a:rPr lang="en-US" dirty="0"/>
              <a:t> </a:t>
            </a:r>
            <a:r>
              <a:rPr lang="en-US" dirty="0" err="1"/>
              <a:t>analítico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C176D-15A1-A0F4-70AB-7BF09EAA3A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lvl="1" indent="-228600">
              <a:buFont typeface="Arial,Sans-Serif"/>
            </a:pPr>
            <a:r>
              <a:rPr lang="es-CO" dirty="0">
                <a:latin typeface="Arial"/>
                <a:cs typeface="Arial"/>
              </a:rPr>
              <a:t>Se requiere una representación mínima de la pose del EE</a:t>
            </a:r>
            <a:endParaRPr lang="en-US" dirty="0">
              <a:latin typeface="Arial"/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664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400"/>
            </a:pPr>
            <a:r>
              <a:rPr lang="es-CO" dirty="0"/>
              <a:t>Jacobiano geométrico según el tipo de juntura</a:t>
            </a:r>
            <a:endParaRPr dirty="0"/>
          </a:p>
        </p:txBody>
      </p:sp>
      <p:pic>
        <p:nvPicPr>
          <p:cNvPr id="304" name="Google Shape;304;p21"/>
          <p:cNvPicPr preferRelativeResize="0"/>
          <p:nvPr/>
        </p:nvPicPr>
        <p:blipFill rotWithShape="1">
          <a:blip r:embed="rId3">
            <a:alphaModFix/>
          </a:blip>
          <a:srcRect r="40065" b="189"/>
          <a:stretch/>
        </p:blipFill>
        <p:spPr>
          <a:xfrm>
            <a:off x="1331390" y="2162663"/>
            <a:ext cx="6753897" cy="277959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3BC939A-81EB-9CB2-3070-3B08476CC29D}"/>
              </a:ext>
            </a:extLst>
          </p:cNvPr>
          <p:cNvCxnSpPr/>
          <p:nvPr/>
        </p:nvCxnSpPr>
        <p:spPr>
          <a:xfrm>
            <a:off x="6815922" y="3087413"/>
            <a:ext cx="225972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E9788C1-DB4B-D5CC-820E-CA0CC0E87F93}"/>
              </a:ext>
            </a:extLst>
          </p:cNvPr>
          <p:cNvCxnSpPr>
            <a:cxnSpLocks/>
          </p:cNvCxnSpPr>
          <p:nvPr/>
        </p:nvCxnSpPr>
        <p:spPr>
          <a:xfrm flipV="1">
            <a:off x="7998335" y="4280338"/>
            <a:ext cx="1156136" cy="210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2A5F559-47DE-2660-8B4C-BF785D9564A4}"/>
              </a:ext>
            </a:extLst>
          </p:cNvPr>
          <p:cNvSpPr txBox="1"/>
          <p:nvPr/>
        </p:nvSpPr>
        <p:spPr>
          <a:xfrm>
            <a:off x="9375227" y="2906110"/>
            <a:ext cx="2175641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/>
              <a:t>Juntura</a:t>
            </a:r>
            <a:r>
              <a:rPr lang="en-US" dirty="0"/>
              <a:t> </a:t>
            </a:r>
            <a:r>
              <a:rPr lang="en-US" dirty="0" err="1"/>
              <a:t>prismática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561D8C-53CA-AF40-2F27-38FD447CD245}"/>
              </a:ext>
            </a:extLst>
          </p:cNvPr>
          <p:cNvSpPr txBox="1"/>
          <p:nvPr/>
        </p:nvSpPr>
        <p:spPr>
          <a:xfrm>
            <a:off x="9364717" y="4162096"/>
            <a:ext cx="2196662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/>
              <a:t>Juntura</a:t>
            </a:r>
            <a:r>
              <a:rPr lang="en-US" dirty="0"/>
              <a:t> </a:t>
            </a:r>
            <a:r>
              <a:rPr lang="en-US" dirty="0" err="1"/>
              <a:t>rotacional</a:t>
            </a:r>
          </a:p>
        </p:txBody>
      </p:sp>
    </p:spTree>
    <p:extLst>
      <p:ext uri="{BB962C8B-B14F-4D97-AF65-F5344CB8AC3E}">
        <p14:creationId xmlns:p14="http://schemas.microsoft.com/office/powerpoint/2010/main" val="4173392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Jacobiano Geométrico</a:t>
            </a:r>
            <a:endParaRPr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indent="-228600">
              <a:spcBef>
                <a:spcPts val="0"/>
              </a:spcBef>
              <a:buSzPts val="2400"/>
            </a:pPr>
            <a:r>
              <a:rPr lang="es-CO" sz="2400" dirty="0"/>
              <a:t>Para un manipulador de n </a:t>
            </a:r>
            <a:r>
              <a:rPr lang="es-CO" sz="2400" dirty="0" err="1"/>
              <a:t>DoF</a:t>
            </a:r>
            <a:r>
              <a:rPr lang="es-CO" sz="2400" dirty="0"/>
              <a:t>, la matriz de cinemática directa es:</a:t>
            </a:r>
          </a:p>
          <a:p>
            <a:pPr marL="2286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es-CO" sz="2400" dirty="0"/>
          </a:p>
          <a:p>
            <a:pPr marL="2286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es-CO" sz="2400" dirty="0"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228600" indent="-76200">
              <a:buSzPts val="2400"/>
              <a:buNone/>
            </a:pPr>
            <a:endParaRPr lang="es-CO" sz="2400"/>
          </a:p>
          <a:p>
            <a:pPr marL="228600" indent="-76200">
              <a:buSzPts val="2400"/>
              <a:buNone/>
            </a:pPr>
            <a:endParaRPr lang="es-CO" sz="24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s-CO" sz="2400" dirty="0"/>
              <a:t>Queremos expresar las velocidades lineal y angular del EE como función de las velocidades de juntura</a:t>
            </a:r>
            <a:endParaRPr dirty="0"/>
          </a:p>
        </p:txBody>
      </p:sp>
      <p:pic>
        <p:nvPicPr>
          <p:cNvPr id="101" name="Google Shape;10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7495" y="2236565"/>
            <a:ext cx="5460176" cy="1957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39316" y="2825760"/>
            <a:ext cx="3577521" cy="5202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" name="Google Shape;103;p3"/>
          <p:cNvGrpSpPr/>
          <p:nvPr/>
        </p:nvGrpSpPr>
        <p:grpSpPr>
          <a:xfrm>
            <a:off x="2563911" y="4909504"/>
            <a:ext cx="8749148" cy="1749702"/>
            <a:chOff x="2563911" y="4909504"/>
            <a:chExt cx="8749148" cy="1749702"/>
          </a:xfrm>
        </p:grpSpPr>
        <p:sp>
          <p:nvSpPr>
            <p:cNvPr id="104" name="Google Shape;104;p3"/>
            <p:cNvSpPr txBox="1"/>
            <p:nvPr/>
          </p:nvSpPr>
          <p:spPr>
            <a:xfrm>
              <a:off x="2563911" y="5093239"/>
              <a:ext cx="3065521" cy="1384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21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Velocidad Lineal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2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Velocidad angular </a:t>
              </a:r>
              <a:endParaRPr/>
            </a:p>
          </p:txBody>
        </p:sp>
        <p:sp>
          <p:nvSpPr>
            <p:cNvPr id="105" name="Google Shape;105;p3"/>
            <p:cNvSpPr txBox="1"/>
            <p:nvPr/>
          </p:nvSpPr>
          <p:spPr>
            <a:xfrm>
              <a:off x="8641577" y="5482785"/>
              <a:ext cx="2671482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Velocidad de Juntura</a:t>
              </a:r>
              <a:endParaRPr/>
            </a:p>
          </p:txBody>
        </p:sp>
        <p:grpSp>
          <p:nvGrpSpPr>
            <p:cNvPr id="106" name="Google Shape;106;p3"/>
            <p:cNvGrpSpPr/>
            <p:nvPr/>
          </p:nvGrpSpPr>
          <p:grpSpPr>
            <a:xfrm>
              <a:off x="4674767" y="4909504"/>
              <a:ext cx="3966811" cy="1749702"/>
              <a:chOff x="3957582" y="5106723"/>
              <a:chExt cx="3966811" cy="1749702"/>
            </a:xfrm>
          </p:grpSpPr>
          <p:pic>
            <p:nvPicPr>
              <p:cNvPr id="107" name="Google Shape;107;p3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4380091" y="5106723"/>
                <a:ext cx="2786376" cy="1726768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08" name="Google Shape;108;p3"/>
              <p:cNvCxnSpPr/>
              <p:nvPr/>
            </p:nvCxnSpPr>
            <p:spPr>
              <a:xfrm rot="10800000">
                <a:off x="3975512" y="5486399"/>
                <a:ext cx="674317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109" name="Google Shape;109;p3"/>
              <p:cNvCxnSpPr/>
              <p:nvPr/>
            </p:nvCxnSpPr>
            <p:spPr>
              <a:xfrm rot="10800000">
                <a:off x="3957582" y="6499412"/>
                <a:ext cx="674317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110" name="Google Shape;110;p3"/>
              <p:cNvCxnSpPr/>
              <p:nvPr/>
            </p:nvCxnSpPr>
            <p:spPr>
              <a:xfrm rot="10800000">
                <a:off x="7122896" y="5505612"/>
                <a:ext cx="783580" cy="356518"/>
              </a:xfrm>
              <a:prstGeom prst="straightConnector1">
                <a:avLst/>
              </a:prstGeom>
              <a:noFill/>
              <a:ln w="28575" cap="flat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111" name="Google Shape;111;p3"/>
              <p:cNvCxnSpPr/>
              <p:nvPr/>
            </p:nvCxnSpPr>
            <p:spPr>
              <a:xfrm flipH="1">
                <a:off x="7231868" y="6128585"/>
                <a:ext cx="692525" cy="370827"/>
              </a:xfrm>
              <a:prstGeom prst="straightConnector1">
                <a:avLst/>
              </a:prstGeom>
              <a:noFill/>
              <a:ln w="28575" cap="flat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112" name="Google Shape;112;p3"/>
              <p:cNvSpPr/>
              <p:nvPr/>
            </p:nvSpPr>
            <p:spPr>
              <a:xfrm>
                <a:off x="6603930" y="5123192"/>
                <a:ext cx="536882" cy="610599"/>
              </a:xfrm>
              <a:prstGeom prst="ellipse">
                <a:avLst/>
              </a:prstGeom>
              <a:noFill/>
              <a:ln w="28575" cap="flat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3"/>
              <p:cNvSpPr/>
              <p:nvPr/>
            </p:nvSpPr>
            <p:spPr>
              <a:xfrm>
                <a:off x="6603930" y="6176175"/>
                <a:ext cx="536882" cy="610599"/>
              </a:xfrm>
              <a:prstGeom prst="ellipse">
                <a:avLst/>
              </a:prstGeom>
              <a:noFill/>
              <a:ln w="28575" cap="flat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3"/>
              <p:cNvSpPr/>
              <p:nvPr/>
            </p:nvSpPr>
            <p:spPr>
              <a:xfrm>
                <a:off x="4578111" y="5132420"/>
                <a:ext cx="702857" cy="746851"/>
              </a:xfrm>
              <a:prstGeom prst="ellipse">
                <a:avLst/>
              </a:prstGeom>
              <a:noFill/>
              <a:ln w="28575" cap="flat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3"/>
              <p:cNvSpPr/>
              <p:nvPr/>
            </p:nvSpPr>
            <p:spPr>
              <a:xfrm>
                <a:off x="4605008" y="6109574"/>
                <a:ext cx="702857" cy="746851"/>
              </a:xfrm>
              <a:prstGeom prst="ellipse">
                <a:avLst/>
              </a:prstGeom>
              <a:noFill/>
              <a:ln w="28575" cap="flat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Jacobiano Geométrico</a:t>
            </a:r>
            <a:endParaRPr/>
          </a:p>
        </p:txBody>
      </p:sp>
      <p:sp>
        <p:nvSpPr>
          <p:cNvPr id="121" name="Google Shape;121;p4"/>
          <p:cNvSpPr txBox="1">
            <a:spLocks noGrp="1"/>
          </p:cNvSpPr>
          <p:nvPr>
            <p:ph type="body" idx="1"/>
          </p:nvPr>
        </p:nvSpPr>
        <p:spPr>
          <a:xfrm>
            <a:off x="1350591" y="5599000"/>
            <a:ext cx="2143548" cy="644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CO" sz="2400"/>
              <a:t>Matriz de 6xn</a:t>
            </a:r>
            <a:endParaRPr/>
          </a:p>
        </p:txBody>
      </p:sp>
      <p:grpSp>
        <p:nvGrpSpPr>
          <p:cNvPr id="122" name="Google Shape;122;p4"/>
          <p:cNvGrpSpPr/>
          <p:nvPr/>
        </p:nvGrpSpPr>
        <p:grpSpPr>
          <a:xfrm>
            <a:off x="2393281" y="2959529"/>
            <a:ext cx="9493919" cy="3306966"/>
            <a:chOff x="1012722" y="2134795"/>
            <a:chExt cx="9493919" cy="3306966"/>
          </a:xfrm>
        </p:grpSpPr>
        <p:grpSp>
          <p:nvGrpSpPr>
            <p:cNvPr id="123" name="Google Shape;123;p4"/>
            <p:cNvGrpSpPr/>
            <p:nvPr/>
          </p:nvGrpSpPr>
          <p:grpSpPr>
            <a:xfrm>
              <a:off x="1012722" y="2739321"/>
              <a:ext cx="3301309" cy="2290543"/>
              <a:chOff x="4168284" y="3291160"/>
              <a:chExt cx="3301309" cy="2290543"/>
            </a:xfrm>
          </p:grpSpPr>
          <p:pic>
            <p:nvPicPr>
              <p:cNvPr id="124" name="Google Shape;124;p4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4168284" y="3349623"/>
                <a:ext cx="3021750" cy="1942034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25" name="Google Shape;125;p4"/>
              <p:cNvCxnSpPr/>
              <p:nvPr/>
            </p:nvCxnSpPr>
            <p:spPr>
              <a:xfrm rot="10800000" flipH="1">
                <a:off x="6497759" y="3291160"/>
                <a:ext cx="971834" cy="3676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126" name="Google Shape;126;p4"/>
              <p:cNvSpPr/>
              <p:nvPr/>
            </p:nvSpPr>
            <p:spPr>
              <a:xfrm>
                <a:off x="5880847" y="3639669"/>
                <a:ext cx="896471" cy="680971"/>
              </a:xfrm>
              <a:prstGeom prst="ellipse">
                <a:avLst/>
              </a:prstGeom>
              <a:noFill/>
              <a:ln w="28575" cap="flat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5880847" y="4388186"/>
                <a:ext cx="896471" cy="680971"/>
              </a:xfrm>
              <a:prstGeom prst="ellipse">
                <a:avLst/>
              </a:prstGeom>
              <a:noFill/>
              <a:ln w="28575" cap="flat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28" name="Google Shape;128;p4"/>
              <p:cNvCxnSpPr/>
              <p:nvPr/>
            </p:nvCxnSpPr>
            <p:spPr>
              <a:xfrm>
                <a:off x="6347011" y="5070508"/>
                <a:ext cx="1117127" cy="511195"/>
              </a:xfrm>
              <a:prstGeom prst="straightConnector1">
                <a:avLst/>
              </a:prstGeom>
              <a:noFill/>
              <a:ln w="28575" cap="flat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</p:grpSp>
        <p:sp>
          <p:nvSpPr>
            <p:cNvPr id="129" name="Google Shape;129;p4"/>
            <p:cNvSpPr txBox="1"/>
            <p:nvPr/>
          </p:nvSpPr>
          <p:spPr>
            <a:xfrm>
              <a:off x="4308576" y="2134795"/>
              <a:ext cx="6198065" cy="12003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Jacobiano de Posición: Es una matriz de 3xn que relaciona la contribución de las velocidades de juntura con la velocidad </a:t>
              </a:r>
              <a:r>
                <a:rPr lang="es-CO" sz="2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lineal</a:t>
              </a:r>
              <a:r>
                <a:rPr lang="es-CO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del EE.</a:t>
              </a:r>
              <a:endParaRPr/>
            </a:p>
          </p:txBody>
        </p:sp>
        <p:sp>
          <p:nvSpPr>
            <p:cNvPr id="130" name="Google Shape;130;p4"/>
            <p:cNvSpPr txBox="1"/>
            <p:nvPr/>
          </p:nvSpPr>
          <p:spPr>
            <a:xfrm>
              <a:off x="4320767" y="4241432"/>
              <a:ext cx="6185874" cy="12003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Jacobiano de Orientación: Es una matriz de 3xn que relaciona la contribución de las velocidades de juntura con la velocidad </a:t>
              </a:r>
              <a:r>
                <a:rPr lang="es-CO" sz="2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angular</a:t>
              </a:r>
              <a:r>
                <a:rPr lang="es-CO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del EE</a:t>
              </a:r>
              <a:endParaRPr/>
            </a:p>
          </p:txBody>
        </p:sp>
      </p:grpSp>
      <p:pic>
        <p:nvPicPr>
          <p:cNvPr id="131" name="Google Shape;131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9580" y="1625733"/>
            <a:ext cx="4279093" cy="1346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Derivada de una matriz de rotación</a:t>
            </a:r>
            <a:endParaRPr/>
          </a:p>
        </p:txBody>
      </p:sp>
      <p:pic>
        <p:nvPicPr>
          <p:cNvPr id="138" name="Google Shape;13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50753" y="1814854"/>
            <a:ext cx="4054500" cy="1023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O"/>
              <a:t>Derivada de una matriz de rotación</a:t>
            </a:r>
            <a:endParaRPr/>
          </a:p>
        </p:txBody>
      </p:sp>
      <p:pic>
        <p:nvPicPr>
          <p:cNvPr id="144" name="Google Shape;144;p6"/>
          <p:cNvPicPr preferRelativeResize="0"/>
          <p:nvPr/>
        </p:nvPicPr>
        <p:blipFill rotWithShape="1">
          <a:blip r:embed="rId3">
            <a:alphaModFix/>
          </a:blip>
          <a:srcRect r="1068"/>
          <a:stretch/>
        </p:blipFill>
        <p:spPr>
          <a:xfrm>
            <a:off x="2141911" y="2820981"/>
            <a:ext cx="7114148" cy="1224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50753" y="1814854"/>
            <a:ext cx="4054500" cy="1023633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6"/>
          <p:cNvSpPr txBox="1"/>
          <p:nvPr/>
        </p:nvSpPr>
        <p:spPr>
          <a:xfrm>
            <a:off x="3373333" y="1847139"/>
            <a:ext cx="5358286" cy="88658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t="-689" b="-2068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604</Words>
  <Application>Microsoft Macintosh PowerPoint</Application>
  <PresentationFormat>Panorámica</PresentationFormat>
  <Paragraphs>117</Paragraphs>
  <Slides>26</Slides>
  <Notes>25</Notes>
  <HiddenSlides>3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2" baseType="lpstr">
      <vt:lpstr>Arial</vt:lpstr>
      <vt:lpstr>Arial,Sans-Serif</vt:lpstr>
      <vt:lpstr>Calibri</vt:lpstr>
      <vt:lpstr>Times New Roman</vt:lpstr>
      <vt:lpstr>Wingdings</vt:lpstr>
      <vt:lpstr>Office Theme</vt:lpstr>
      <vt:lpstr>Cinemática diferencial, definición y cálculo del jacobiano analítico y geométrico</vt:lpstr>
      <vt:lpstr>Cinemática diferencial</vt:lpstr>
      <vt:lpstr>Matriz de Jacobiano</vt:lpstr>
      <vt:lpstr>Jacobiano analítico</vt:lpstr>
      <vt:lpstr>Jacobiano geométrico según el tipo de juntura</vt:lpstr>
      <vt:lpstr>Jacobiano Geométrico</vt:lpstr>
      <vt:lpstr>Jacobiano Geométrico</vt:lpstr>
      <vt:lpstr>Derivada de una matriz de rotación</vt:lpstr>
      <vt:lpstr>Derivada de una matriz de rotación</vt:lpstr>
      <vt:lpstr>Derivada de una matriz de rotación</vt:lpstr>
      <vt:lpstr>Derivada de una matriz de rotación</vt:lpstr>
      <vt:lpstr>Velocidad angular</vt:lpstr>
      <vt:lpstr>Regla de composición de velocidades</vt:lpstr>
      <vt:lpstr>Velocidades de los links</vt:lpstr>
      <vt:lpstr>Velocidad lineal de un link</vt:lpstr>
      <vt:lpstr>Velocidad angular del link</vt:lpstr>
      <vt:lpstr>Velocidades de los links</vt:lpstr>
      <vt:lpstr>Velocidades de los links</vt:lpstr>
      <vt:lpstr>Cálculo del Jacobiano: velocidad lineal</vt:lpstr>
      <vt:lpstr>Cálculo del Jacobiano: velocidad lineal</vt:lpstr>
      <vt:lpstr>Cálculo del Jacobiano: velocidad angular</vt:lpstr>
      <vt:lpstr>Cálculo del Jacobiano: velocidad angular</vt:lpstr>
      <vt:lpstr>Jacobiano</vt:lpstr>
      <vt:lpstr>Presentación de PowerPoint</vt:lpstr>
      <vt:lpstr>Presentación de PowerPoint</vt:lpstr>
      <vt:lpstr>Relación de velocidades en los dos marcos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Cinemática diferencial, definición y cálculo del jacobiano geométrico</dc:title>
  <dc:creator>Alexandra Elizabeth Velasco Vivas</dc:creator>
  <cp:lastModifiedBy>velasco-a@javeriana.edu.co</cp:lastModifiedBy>
  <cp:revision>60</cp:revision>
  <dcterms:created xsi:type="dcterms:W3CDTF">2016-03-07T19:55:24Z</dcterms:created>
  <dcterms:modified xsi:type="dcterms:W3CDTF">2024-09-16T17:10:31Z</dcterms:modified>
</cp:coreProperties>
</file>