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9" r:id="rId3"/>
    <p:sldId id="266" r:id="rId4"/>
    <p:sldId id="267" r:id="rId5"/>
    <p:sldId id="270" r:id="rId6"/>
    <p:sldId id="273" r:id="rId7"/>
    <p:sldId id="268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2783-7D69-835A-FF19-8C110259F230}" v="2" dt="2025-04-04T15:10:4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Velasco" userId="S::alexandra.velasco@unimilitar.edu.co::d3f0145a-80bd-4d4e-8782-dc826dccd779" providerId="AD" clId="Web-{12332783-7D69-835A-FF19-8C110259F230}"/>
    <pc:docChg chg="modSld">
      <pc:chgData name="Alexandra Velasco" userId="S::alexandra.velasco@unimilitar.edu.co::d3f0145a-80bd-4d4e-8782-dc826dccd779" providerId="AD" clId="Web-{12332783-7D69-835A-FF19-8C110259F230}" dt="2025-04-04T15:10:49.708" v="1"/>
      <pc:docMkLst>
        <pc:docMk/>
      </pc:docMkLst>
      <pc:sldChg chg="addSp">
        <pc:chgData name="Alexandra Velasco" userId="S::alexandra.velasco@unimilitar.edu.co::d3f0145a-80bd-4d4e-8782-dc826dccd779" providerId="AD" clId="Web-{12332783-7D69-835A-FF19-8C110259F230}" dt="2025-04-04T15:10:49.708" v="1"/>
        <pc:sldMkLst>
          <pc:docMk/>
          <pc:sldMk cId="1724788782" sldId="267"/>
        </pc:sldMkLst>
        <pc:inkChg chg="add">
          <ac:chgData name="Alexandra Velasco" userId="S::alexandra.velasco@unimilitar.edu.co::d3f0145a-80bd-4d4e-8782-dc826dccd779" providerId="AD" clId="Web-{12332783-7D69-835A-FF19-8C110259F230}" dt="2025-04-04T15:10:47.427" v="0"/>
          <ac:inkMkLst>
            <pc:docMk/>
            <pc:sldMk cId="1724788782" sldId="267"/>
            <ac:inkMk id="3" creationId="{A2290857-A008-70D4-5401-3BAF16F364E1}"/>
          </ac:inkMkLst>
        </pc:inkChg>
        <pc:inkChg chg="add">
          <ac:chgData name="Alexandra Velasco" userId="S::alexandra.velasco@unimilitar.edu.co::d3f0145a-80bd-4d4e-8782-dc826dccd779" providerId="AD" clId="Web-{12332783-7D69-835A-FF19-8C110259F230}" dt="2025-04-04T15:10:49.708" v="1"/>
          <ac:inkMkLst>
            <pc:docMk/>
            <pc:sldMk cId="1724788782" sldId="267"/>
            <ac:inkMk id="4" creationId="{0F7DC2F2-64AA-DE87-3972-46F3F2FF7327}"/>
          </ac:inkMkLst>
        </pc:inkChg>
      </pc:sldChg>
    </pc:docChg>
  </pc:docChgLst>
  <pc:docChgLst>
    <pc:chgData name="Alexandra Velasco" userId="d3f0145a-80bd-4d4e-8782-dc826dccd779" providerId="ADAL" clId="{522299DB-3145-F949-B7A7-E97774D25341}"/>
    <pc:docChg chg="addSld delSld modSld sldOrd">
      <pc:chgData name="Alexandra Velasco" userId="d3f0145a-80bd-4d4e-8782-dc826dccd779" providerId="ADAL" clId="{522299DB-3145-F949-B7A7-E97774D25341}" dt="2024-09-23T00:49:49.531" v="2" actId="20578"/>
      <pc:docMkLst>
        <pc:docMk/>
      </pc:docMkLst>
      <pc:sldChg chg="del">
        <pc:chgData name="Alexandra Velasco" userId="d3f0145a-80bd-4d4e-8782-dc826dccd779" providerId="ADAL" clId="{522299DB-3145-F949-B7A7-E97774D25341}" dt="2024-09-23T00:45:43.197" v="0" actId="2696"/>
        <pc:sldMkLst>
          <pc:docMk/>
          <pc:sldMk cId="505185185" sldId="264"/>
        </pc:sldMkLst>
      </pc:sldChg>
      <pc:sldChg chg="add">
        <pc:chgData name="Alexandra Velasco" userId="d3f0145a-80bd-4d4e-8782-dc826dccd779" providerId="ADAL" clId="{522299DB-3145-F949-B7A7-E97774D25341}" dt="2024-09-23T00:45:47.974" v="1"/>
        <pc:sldMkLst>
          <pc:docMk/>
          <pc:sldMk cId="1339747468" sldId="264"/>
        </pc:sldMkLst>
      </pc:sldChg>
      <pc:sldChg chg="ord">
        <pc:chgData name="Alexandra Velasco" userId="d3f0145a-80bd-4d4e-8782-dc826dccd779" providerId="ADAL" clId="{522299DB-3145-F949-B7A7-E97774D25341}" dt="2024-09-23T00:49:49.531" v="2" actId="20578"/>
        <pc:sldMkLst>
          <pc:docMk/>
          <pc:sldMk cId="3897386997" sldId="273"/>
        </pc:sldMkLst>
      </pc:sldChg>
    </pc:docChg>
  </pc:docChgLst>
  <pc:docChgLst>
    <pc:chgData name="Alexandra Velasco" userId="S::alexandra.velasco@unimilitar.edu.co::d3f0145a-80bd-4d4e-8782-dc826dccd779" providerId="AD" clId="Web-{BA443CC9-5711-F12C-683D-9E4F3CCBD267}"/>
    <pc:docChg chg="modSld">
      <pc:chgData name="Alexandra Velasco" userId="S::alexandra.velasco@unimilitar.edu.co::d3f0145a-80bd-4d4e-8782-dc826dccd779" providerId="AD" clId="Web-{BA443CC9-5711-F12C-683D-9E4F3CCBD267}" dt="2023-11-02T19:12:21.960" v="0"/>
      <pc:docMkLst>
        <pc:docMk/>
      </pc:docMkLst>
      <pc:sldChg chg="addSp">
        <pc:chgData name="Alexandra Velasco" userId="S::alexandra.velasco@unimilitar.edu.co::d3f0145a-80bd-4d4e-8782-dc826dccd779" providerId="AD" clId="Web-{BA443CC9-5711-F12C-683D-9E4F3CCBD267}" dt="2023-11-02T19:12:21.960" v="0"/>
        <pc:sldMkLst>
          <pc:docMk/>
          <pc:sldMk cId="760882959" sldId="272"/>
        </pc:sldMkLst>
        <pc:inkChg chg="add">
          <ac:chgData name="Alexandra Velasco" userId="S::alexandra.velasco@unimilitar.edu.co::d3f0145a-80bd-4d4e-8782-dc826dccd779" providerId="AD" clId="Web-{BA443CC9-5711-F12C-683D-9E4F3CCBD267}" dt="2023-11-02T19:12:21.960" v="0"/>
          <ac:inkMkLst>
            <pc:docMk/>
            <pc:sldMk cId="760882959" sldId="272"/>
            <ac:inkMk id="3" creationId="{0CB89532-6145-60CD-C499-3DF75C05603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18791 13349 32767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18780 13151 32767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6T19:23:4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26175 8688 16383 0 0,'2'0'0'0'0,"9"0"0"0"0,14 0 0 0 0,16 0 0 0 0,9 0 0 0 0,1 0 0 0 0,-7 0 0 0 0,-8 2 0 0 0,-10 4 0 0 0,-10 5 0 0 0,-8 6 0 0 0,-7 5 0 0 0,-7 5 0 0 0,-7 1 0 0 0,-3 0 0 0 0,0 0 0 0 0,2-3 0 0 0,4 0 0 0 0,3 0 0 0 0,2-1 0 0 0,3 0 0 0 0,2-3 0 0 0,1-1 0 0 0,4-3 0 0 0,3-3 0 0 0,2-3 0 0 0,4-5 0 0 0,1-2 0 0 0,0-3 0 0 0,1 0 0 0 0,1-2 0 0 0,-1 1 0 0 0,1-1 0 0 0,-2 0 0 0 0,-2 1 0 0 0,-2-1 0 0 0,-3 1 0 0 0,0 0 0 0 0,0 0 0 0 0,0 0 0 0 0,1 0 0 0 0,-1-2 0 0 0,0-1 0 0 0,-1 0 0 0 0,-1 1 0 0 0,-1 0 0 0 0,-1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CAAFC-0DB6-1342-86B2-44F6D937726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E0432-512C-C74D-9B6A-414044E197B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43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Problema de IK altamente no lineal con</a:t>
            </a:r>
            <a:r>
              <a:rPr lang="es-CO" baseline="0" dirty="0"/>
              <a:t> </a:t>
            </a:r>
            <a:r>
              <a:rPr lang="es-CO" baseline="0"/>
              <a:t>soluciones numéricas</a:t>
            </a:r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CC099-C6CC-4FBA-8D07-75371A04344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98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D146A-7EBF-9BC4-D8B6-81B1D5991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46D3FF-FCFB-C9DE-BD58-0471B4C5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E3AAD-CAB4-3434-9491-748D0972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6A108-074A-5811-E21F-1BBD4013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BFDEC1-BD8A-7B3F-32C4-57B5560A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7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1811F-B2C6-525C-286C-846EA7F7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AE5D44-6AE2-3ECF-70B9-B2CEB6E64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16439-CAD5-1BCF-8780-E50C434D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F480B-39C6-6B69-26B4-1C87E38B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90C2A-CACF-2B58-B7CB-4B683B86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8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834F7B-4C0A-41BF-29A4-4618A296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7EAE3-9A4A-4191-62B9-4596324B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59AE3-6E4E-5E9B-B7B1-B8F264A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5DD7A-76F8-F3DE-5BB8-1650A96F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6BAC5-C3B2-B03A-E8F6-6F3C127F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886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69445-00E0-2605-2244-6B1AAF72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C5DDC-C8B9-54B7-105F-EC94725F2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88D7A-3376-76F2-B590-E707D19A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A14DB-9659-1778-54D9-56A992CF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E066C4-D8BD-45E9-D453-82AC8930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54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0ABB-88B4-555F-E09C-A5D22AF0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17C349-331F-D91A-C994-52829709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C2A3A-908F-CFF9-B30A-0F50D407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A9559-6193-9F8A-2B26-E5845F2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B680E-755F-F762-7499-28B6369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628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C0C2B-5231-2775-E920-2C1C8307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B3F45-6E35-9CB1-03CE-660DA8CCF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EF4D0-6564-6F54-3CBE-C5E01337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61F788-0D1B-3DA3-5F48-0A86A779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08B19B-1EBA-E798-9427-1D1F96C6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CE90D-1EA6-E4D3-BE93-F6C229C5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70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1AC1-B1A8-985C-72C3-7CBA6B02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76F220-4C63-2DEE-313C-39244229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E1D51F-CBAC-D463-D4F9-CCB5A2A2F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8F5FB-25F1-32A2-4C88-CC8315AF8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97BD48-BA82-1926-9DA0-697BF9B22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2E9FEA-A586-B857-ADAB-47E7ACC9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C3026A-CC16-001F-872F-72A21356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D65144-09E7-A93C-51A5-D614B58B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08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3611D-0C8A-77AE-A31C-C53F1F47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54B987-99AF-EC59-66B0-6A98303D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7A6AA8-50C5-6D14-9534-38BE0237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F69D2D-28B8-4C08-26D5-F5FEFA2B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467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0F460C-E900-58D7-2948-89F82ACF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068D38-2111-1309-A983-D1BA3140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453271-7FF3-0A98-19BE-B87062FD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48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4008A-BE3D-C4AF-8E8F-5116C42A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1DD6A-E50C-EC36-F5E1-C3A200B7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FF02DE-0E03-F83F-CD35-10802B0F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E20E58-BC8D-8F33-A63E-9961ADB0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85BE48-355F-BC42-DA1C-9D359340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22D9D4-0E23-28BF-A2D0-13A2D896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6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6C384-835E-0066-9F2D-752E88F4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D07E6A-9A1F-EAC5-5427-4BB8BE81B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93404-DB73-C6E3-ECAF-746D0245F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F3CBF2-8276-06BA-DFE3-FC63E6E5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470364-2FB2-4BF3-252B-810846FD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B72FE1-C3FF-491E-7000-A72AE85E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55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4066E3-F622-3DC8-5350-CF7769FB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2C294A-CE6A-FC5C-8428-5EA78F51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2C4BC-FC12-C7DA-3626-FBE97B149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6F0B-BF25-5A4B-887D-C8F5DA53C75A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3E106-621C-8237-8F9E-47AFC3E8B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83AAF-509C-D6F3-CD92-E063175C0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823-6FE9-DE46-B826-4D08117A7DC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32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Planeación</a:t>
            </a:r>
            <a:r>
              <a:rPr lang="en-US" dirty="0"/>
              <a:t> de </a:t>
            </a:r>
            <a:r>
              <a:rPr lang="en-US" dirty="0" err="1"/>
              <a:t>trayectorias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900" b="1" dirty="0" err="1"/>
              <a:t>Docente</a:t>
            </a:r>
            <a:r>
              <a:rPr lang="en-US" sz="1900" b="1" dirty="0"/>
              <a:t>: </a:t>
            </a:r>
            <a:r>
              <a:rPr lang="en-US" sz="1900" b="1" dirty="0" err="1"/>
              <a:t>Ing</a:t>
            </a:r>
            <a:r>
              <a:rPr lang="en-US" sz="1900" b="1" dirty="0"/>
              <a:t>. Alexandra Velasco </a:t>
            </a:r>
            <a:r>
              <a:rPr lang="en-US" sz="1900" b="1" dirty="0" err="1"/>
              <a:t>Vivas</a:t>
            </a:r>
            <a:r>
              <a:rPr lang="en-US" sz="1900" b="1" dirty="0"/>
              <a:t>, </a:t>
            </a:r>
            <a:r>
              <a:rPr lang="en-US" sz="1900" b="1" dirty="0" err="1"/>
              <a:t>Ph.D</a:t>
            </a:r>
            <a:endParaRPr lang="en-US" sz="1900" b="1" dirty="0"/>
          </a:p>
          <a:p>
            <a:r>
              <a:rPr lang="en-US" sz="1900" b="1" dirty="0"/>
              <a:t>alexandra.velasco@unimilitar.edu.co</a:t>
            </a:r>
          </a:p>
          <a:p>
            <a:r>
              <a:rPr lang="en-US" sz="1900" dirty="0" err="1"/>
              <a:t>Facultad</a:t>
            </a:r>
            <a:r>
              <a:rPr lang="en-US" sz="1900" dirty="0"/>
              <a:t> de </a:t>
            </a:r>
            <a:r>
              <a:rPr lang="en-US" sz="1900" dirty="0" err="1"/>
              <a:t>Ingenier</a:t>
            </a:r>
            <a:r>
              <a:rPr lang="es-ES_tradnl" sz="1900" dirty="0" err="1"/>
              <a:t>ía</a:t>
            </a:r>
            <a:endParaRPr lang="es-ES_tradnl" sz="1900" dirty="0"/>
          </a:p>
          <a:p>
            <a:r>
              <a:rPr lang="es-ES_tradnl" sz="1900" dirty="0"/>
              <a:t>Programa de Ing. Mecatrónica</a:t>
            </a:r>
          </a:p>
          <a:p>
            <a:r>
              <a:rPr lang="es-ES_tradnl" sz="1900" dirty="0"/>
              <a:t>Universidad Militar Nueva Granada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Planeación</a:t>
            </a:r>
            <a:r>
              <a:rPr lang="en-US" dirty="0"/>
              <a:t> de </a:t>
            </a:r>
            <a:r>
              <a:rPr lang="en-US" dirty="0" err="1"/>
              <a:t>trayectorias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: </a:t>
            </a:r>
            <a:r>
              <a:rPr lang="en-US" dirty="0" err="1"/>
              <a:t>Cinem</a:t>
            </a:r>
            <a:r>
              <a:rPr lang="es-ES_tradnl" dirty="0"/>
              <a:t>ática diferencial inversa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Cinemática</a:t>
            </a:r>
            <a:r>
              <a:rPr lang="en-US" sz="2400" dirty="0"/>
              <a:t> </a:t>
            </a:r>
            <a:r>
              <a:rPr lang="en-US" sz="2400" dirty="0" err="1"/>
              <a:t>diferencial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representa</a:t>
            </a:r>
            <a:r>
              <a:rPr lang="en-US" sz="2400" dirty="0">
                <a:sym typeface="Wingdings" panose="05000000000000000000" pitchFamily="2" charset="2"/>
              </a:rPr>
              <a:t> un </a:t>
            </a:r>
            <a:r>
              <a:rPr lang="en-US" sz="2400" dirty="0" err="1">
                <a:sym typeface="Wingdings" panose="05000000000000000000" pitchFamily="2" charset="2"/>
              </a:rPr>
              <a:t>mapeo</a:t>
            </a:r>
            <a:r>
              <a:rPr lang="en-US" sz="2400" dirty="0">
                <a:sym typeface="Wingdings" panose="05000000000000000000" pitchFamily="2" charset="2"/>
              </a:rPr>
              <a:t> lineal entre el </a:t>
            </a:r>
            <a:r>
              <a:rPr lang="en-US" sz="2400" dirty="0" err="1">
                <a:sym typeface="Wingdings" panose="05000000000000000000" pitchFamily="2" charset="2"/>
              </a:rPr>
              <a:t>espacio</a:t>
            </a:r>
            <a:r>
              <a:rPr lang="en-US" sz="2400" dirty="0">
                <a:sym typeface="Wingdings" panose="05000000000000000000" pitchFamily="2" charset="2"/>
              </a:rPr>
              <a:t> de </a:t>
            </a:r>
            <a:r>
              <a:rPr lang="en-US" sz="2400" dirty="0" err="1">
                <a:sym typeface="Wingdings" panose="05000000000000000000" pitchFamily="2" charset="2"/>
              </a:rPr>
              <a:t>juntura</a:t>
            </a:r>
            <a:r>
              <a:rPr lang="en-US" sz="2400" dirty="0">
                <a:sym typeface="Wingdings" panose="05000000000000000000" pitchFamily="2" charset="2"/>
              </a:rPr>
              <a:t> y el </a:t>
            </a:r>
            <a:r>
              <a:rPr lang="en-US" sz="2400" dirty="0" err="1">
                <a:sym typeface="Wingdings" panose="05000000000000000000" pitchFamily="2" charset="2"/>
              </a:rPr>
              <a:t>espacio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operacional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sz="2400" dirty="0" err="1"/>
              <a:t>Uso</a:t>
            </a:r>
            <a:r>
              <a:rPr lang="en-US" sz="2400" dirty="0"/>
              <a:t> de la </a:t>
            </a:r>
            <a:r>
              <a:rPr lang="en-US" sz="2400" dirty="0" err="1"/>
              <a:t>ecuaci</a:t>
            </a:r>
            <a:r>
              <a:rPr lang="es-ES_tradnl" sz="2400" dirty="0" err="1"/>
              <a:t>ón</a:t>
            </a:r>
            <a:r>
              <a:rPr lang="es-ES_tradnl" sz="2400" dirty="0"/>
              <a:t> de cinemática diferencial para resolver el problema de cinemática inversa (IK)</a:t>
            </a:r>
          </a:p>
          <a:p>
            <a:r>
              <a:rPr lang="es-ES_tradnl" sz="2400" dirty="0"/>
              <a:t>Si se asigna una trayectoria al EE en términos de su velocidad y las condiciones iniciales de posición y orientación, se puede determinar una trayectoria de juntura que reproduzca la trayectoria dada al EE.</a:t>
            </a:r>
          </a:p>
          <a:p>
            <a:endParaRPr lang="es-ES_tradnl" sz="1800" dirty="0"/>
          </a:p>
          <a:p>
            <a:pPr marL="0" indent="0">
              <a:buNone/>
            </a:pPr>
            <a:endParaRPr lang="es-ES_tradnl" sz="1600" dirty="0"/>
          </a:p>
          <a:p>
            <a:r>
              <a:rPr lang="es-ES_tradnl" sz="2400" dirty="0"/>
              <a:t>Se puede calcular la integral en tiempo discreto </a:t>
            </a:r>
            <a:r>
              <a:rPr lang="es-ES_tradnl" sz="2400" dirty="0">
                <a:sym typeface="Wingdings" panose="05000000000000000000" pitchFamily="2" charset="2"/>
              </a:rPr>
              <a:t> técnicas numéricas</a:t>
            </a:r>
          </a:p>
          <a:p>
            <a:r>
              <a:rPr lang="es-ES_tradnl" sz="2400" dirty="0"/>
              <a:t>Método de integración de Euler en un intervalo </a:t>
            </a:r>
            <a:r>
              <a:rPr lang="el-GR" sz="2400" dirty="0"/>
              <a:t>Δ</a:t>
            </a:r>
            <a:r>
              <a:rPr lang="es-CO" sz="2400" dirty="0"/>
              <a:t>t</a:t>
            </a:r>
          </a:p>
          <a:p>
            <a:endParaRPr lang="es-CO" sz="4000" dirty="0"/>
          </a:p>
          <a:p>
            <a:pPr marL="0" indent="0" algn="ctr">
              <a:buNone/>
            </a:pPr>
            <a:r>
              <a:rPr lang="es-ES_tradnl" sz="2400" dirty="0"/>
              <a:t>El </a:t>
            </a:r>
            <a:r>
              <a:rPr lang="es-ES_tradnl" sz="2400" dirty="0" err="1"/>
              <a:t>Jacobiano</a:t>
            </a:r>
            <a:r>
              <a:rPr lang="es-ES_tradnl" sz="2400" dirty="0"/>
              <a:t> debe ser cuadrado y de rango completo!!</a:t>
            </a:r>
            <a:endParaRPr lang="es-CO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0477" y="3906980"/>
            <a:ext cx="7504019" cy="914400"/>
            <a:chOff x="2360477" y="3976255"/>
            <a:chExt cx="7504019" cy="914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0477" y="4125995"/>
              <a:ext cx="2242027" cy="720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t="5538" b="9796"/>
            <a:stretch/>
          </p:blipFill>
          <p:spPr>
            <a:xfrm>
              <a:off x="6037128" y="3976255"/>
              <a:ext cx="3827368" cy="91440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4793674" y="4488869"/>
              <a:ext cx="997527" cy="138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95" y="5788254"/>
            <a:ext cx="3743997" cy="389479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7384473" y="5335970"/>
            <a:ext cx="180109" cy="102868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extBox 9"/>
          <p:cNvSpPr txBox="1"/>
          <p:nvPr/>
        </p:nvSpPr>
        <p:spPr>
          <a:xfrm>
            <a:off x="7730835" y="5597235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conocen las posiciones y velocidades en el tiempo </a:t>
            </a:r>
            <a:r>
              <a:rPr lang="es-CO" i="1" dirty="0" err="1"/>
              <a:t>t</a:t>
            </a:r>
            <a:r>
              <a:rPr lang="es-CO" i="1" baseline="-25000" dirty="0" err="1"/>
              <a:t>k</a:t>
            </a:r>
            <a:endParaRPr lang="es-CO" i="1" baseline="-25000" dirty="0"/>
          </a:p>
        </p:txBody>
      </p:sp>
    </p:spTree>
    <p:extLst>
      <p:ext uri="{BB962C8B-B14F-4D97-AF65-F5344CB8AC3E}">
        <p14:creationId xmlns:p14="http://schemas.microsoft.com/office/powerpoint/2010/main" val="13397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A76A-8DFF-2707-FA5F-9A3D44CA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Planeación</a:t>
            </a:r>
            <a:r>
              <a:rPr lang="en-US" dirty="0"/>
              <a:t> de </a:t>
            </a:r>
            <a:r>
              <a:rPr lang="en-US" dirty="0" err="1"/>
              <a:t>trayectorias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68F1E-122B-8FA9-CD92-D768E5E9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Ejecución de una tarea específica</a:t>
            </a:r>
          </a:p>
          <a:p>
            <a:r>
              <a:rPr lang="es-CO" dirty="0"/>
              <a:t>Consiste en generar una secuencia de valores en el tiempo. </a:t>
            </a:r>
          </a:p>
          <a:p>
            <a:r>
              <a:rPr lang="es-CO" dirty="0"/>
              <a:t>Objetivo: Generar entradas a un sistema de control</a:t>
            </a:r>
          </a:p>
          <a:p>
            <a:r>
              <a:rPr lang="es-CO" dirty="0"/>
              <a:t>Camino: puntos en el espacio operacional o de junturas. Es una descripción geométrica</a:t>
            </a:r>
          </a:p>
          <a:p>
            <a:r>
              <a:rPr lang="es-CO" dirty="0"/>
              <a:t>Trayectoria: se considera el tiempo. Se definen velocidades y/o aceleraciones en cada punto.</a:t>
            </a:r>
          </a:p>
          <a:p>
            <a:pPr lvl="1"/>
            <a:r>
              <a:rPr lang="es-CO" dirty="0"/>
              <a:t>Se necesita la descripción geométrica y restricciones</a:t>
            </a:r>
          </a:p>
          <a:p>
            <a:pPr lvl="1"/>
            <a:r>
              <a:rPr lang="es-CO" dirty="0"/>
              <a:t>Se obtiene una trayectoria del efector final en términos de una secuencia de tiempo</a:t>
            </a:r>
          </a:p>
          <a:p>
            <a:pPr lvl="1"/>
            <a:r>
              <a:rPr lang="es-CO" dirty="0"/>
              <a:t>Si se invierte se encuentran las variables de juntura </a:t>
            </a:r>
          </a:p>
        </p:txBody>
      </p:sp>
    </p:spTree>
    <p:extLst>
      <p:ext uri="{BB962C8B-B14F-4D97-AF65-F5344CB8AC3E}">
        <p14:creationId xmlns:p14="http://schemas.microsoft.com/office/powerpoint/2010/main" val="114779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8A854-DC68-99C1-3222-0E71516D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Planeación de trayectorias en el espacio de articulaciones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7A740-FE76-566E-B12A-F008EA52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quiere llevar el efector final de una posición inicial a una posición final determinadas en un tiempo definido.</a:t>
            </a:r>
          </a:p>
          <a:p>
            <a:r>
              <a:rPr lang="es-CO" dirty="0"/>
              <a:t>Para ello, se pueden establecer criterios: p.ej. Optimizar un índice de desempeño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346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1538-E1E9-3CB9-D4FB-5CA3BBD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 de velocidad cuadrático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09F2D1-2BA8-B48B-778A-74C2BC60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05" y="4263888"/>
            <a:ext cx="3561457" cy="23979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65B76C-6E1B-A44B-E5BB-E63BCD87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955" y="1587500"/>
            <a:ext cx="3111500" cy="1841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A95B9A-B4B1-D7FF-16F7-29DAC6BB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74" y="2032794"/>
            <a:ext cx="1447800" cy="1054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290857-A008-70D4-5401-3BAF16F364E1}"/>
                  </a:ext>
                </a:extLst>
              </p14:cNvPr>
              <p14:cNvContentPartPr/>
              <p14:nvPr/>
            </p14:nvContentPartPr>
            <p14:xfrm>
              <a:off x="9241247" y="7304858"/>
              <a:ext cx="15657" cy="15657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290857-A008-70D4-5401-3BAF16F364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4054" y="6522008"/>
                <a:ext cx="1565700" cy="1565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7DC2F2-64AA-DE87-3972-46F3F2FF7327}"/>
                  </a:ext>
                </a:extLst>
              </p14:cNvPr>
              <p14:cNvContentPartPr/>
              <p14:nvPr/>
            </p14:nvContentPartPr>
            <p14:xfrm>
              <a:off x="9234519" y="7187541"/>
              <a:ext cx="15657" cy="15657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7DC2F2-64AA-DE87-3972-46F3F2FF73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7326" y="6404691"/>
                <a:ext cx="1565700" cy="1565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78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E1538-E1E9-3CB9-D4FB-5CA3BBDE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 de velocidad cuadrático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0A261A6-999A-A612-9A74-F84442A5F9D7}"/>
              </a:ext>
            </a:extLst>
          </p:cNvPr>
          <p:cNvGrpSpPr/>
          <p:nvPr/>
        </p:nvGrpSpPr>
        <p:grpSpPr>
          <a:xfrm>
            <a:off x="3319670" y="2347995"/>
            <a:ext cx="5969289" cy="3526031"/>
            <a:chOff x="1242653" y="1690688"/>
            <a:chExt cx="5446382" cy="3104763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22CDD89-6856-9F0E-284C-50AEC8E8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2653" y="1785551"/>
              <a:ext cx="5016500" cy="3009900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39722F3-3FDD-079A-3EA5-6EDBAF8DFA61}"/>
                </a:ext>
              </a:extLst>
            </p:cNvPr>
            <p:cNvSpPr/>
            <p:nvPr/>
          </p:nvSpPr>
          <p:spPr>
            <a:xfrm>
              <a:off x="5466522" y="1690688"/>
              <a:ext cx="1222513" cy="10127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9162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126B-948E-B481-0EEA-861E9512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Perfiles de velocidad trapezoidal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44C046C-309F-2335-870A-B5E561BC8967}"/>
              </a:ext>
            </a:extLst>
          </p:cNvPr>
          <p:cNvGrpSpPr/>
          <p:nvPr/>
        </p:nvGrpSpPr>
        <p:grpSpPr>
          <a:xfrm>
            <a:off x="5625548" y="1561134"/>
            <a:ext cx="2882348" cy="4931741"/>
            <a:chOff x="4323522" y="1508816"/>
            <a:chExt cx="2882348" cy="493174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9E5E371C-09AA-8839-05DB-4B0DCDCCF9C8}"/>
                </a:ext>
              </a:extLst>
            </p:cNvPr>
            <p:cNvGrpSpPr/>
            <p:nvPr/>
          </p:nvGrpSpPr>
          <p:grpSpPr>
            <a:xfrm>
              <a:off x="4323522" y="1508816"/>
              <a:ext cx="2775778" cy="4815722"/>
              <a:chOff x="4323522" y="1508816"/>
              <a:chExt cx="2775778" cy="4815722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id="{9055C47C-22F4-2094-A754-5BC9234EC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02426" y="1508816"/>
                <a:ext cx="2596874" cy="4815722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B528E59-23EE-5102-C750-CAA7754572E5}"/>
                  </a:ext>
                </a:extLst>
              </p:cNvPr>
              <p:cNvSpPr/>
              <p:nvPr/>
            </p:nvSpPr>
            <p:spPr>
              <a:xfrm>
                <a:off x="4323522" y="5426765"/>
                <a:ext cx="327991" cy="27829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92A2960-8F6F-5186-C94E-623B65E104D2}"/>
                </a:ext>
              </a:extLst>
            </p:cNvPr>
            <p:cNvSpPr/>
            <p:nvPr/>
          </p:nvSpPr>
          <p:spPr>
            <a:xfrm>
              <a:off x="6828183" y="6112565"/>
              <a:ext cx="377687" cy="3279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82F207-DEEA-1EEE-BDE2-E099ECAE5062}"/>
              </a:ext>
            </a:extLst>
          </p:cNvPr>
          <p:cNvSpPr txBox="1"/>
          <p:nvPr/>
        </p:nvSpPr>
        <p:spPr>
          <a:xfrm>
            <a:off x="506895" y="1690688"/>
            <a:ext cx="4691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Tres segmentos: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aceleración constante, velocidad crucero, desaceleración constante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Resultante: trayectoria continua, lineal con dos segmentos parabólicos que conectan con la posición inicial y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Trayectoria simétrica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deben definir restricciones para asegurar la transición de la posición inicial a la final en el espacio de junturas</a:t>
            </a:r>
          </a:p>
        </p:txBody>
      </p:sp>
    </p:spTree>
    <p:extLst>
      <p:ext uri="{BB962C8B-B14F-4D97-AF65-F5344CB8AC3E}">
        <p14:creationId xmlns:p14="http://schemas.microsoft.com/office/powerpoint/2010/main" val="389738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126B-948E-B481-0EEA-861E9512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Perfiles de velocidad trapezoidal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62699D2-821D-154C-EE2B-219B5335D979}"/>
              </a:ext>
            </a:extLst>
          </p:cNvPr>
          <p:cNvGrpSpPr/>
          <p:nvPr/>
        </p:nvGrpSpPr>
        <p:grpSpPr>
          <a:xfrm>
            <a:off x="4590773" y="1690688"/>
            <a:ext cx="3231323" cy="4238876"/>
            <a:chOff x="4590773" y="1690688"/>
            <a:chExt cx="3231323" cy="423887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0EEBAE0-B3D2-C7C4-ACC4-A319CE78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0773" y="1811681"/>
              <a:ext cx="3052417" cy="4117883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43BDB19-5A7B-B93F-9240-843CB67AEDC3}"/>
                </a:ext>
              </a:extLst>
            </p:cNvPr>
            <p:cNvSpPr/>
            <p:nvPr/>
          </p:nvSpPr>
          <p:spPr>
            <a:xfrm>
              <a:off x="7533861" y="1690688"/>
              <a:ext cx="288235" cy="35074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76758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126B-948E-B481-0EEA-861E9512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 de velocidad trapezoidal: tipo 1 (definir aceleración crucero)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F00673-5A4A-163D-0EF2-80B77E77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39841"/>
            <a:ext cx="7010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126B-948E-B481-0EEA-861E9512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Perfiles de velocidad trapezoidal: tipo 2 (definir velocidad crucero)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57A886-46E1-1CDA-7A4E-D9F9185D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19" y="1765300"/>
            <a:ext cx="8177325" cy="404237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E1A8CE4-DEB2-43B8-6460-5729BD8BB2C8}"/>
              </a:ext>
            </a:extLst>
          </p:cNvPr>
          <p:cNvSpPr txBox="1"/>
          <p:nvPr/>
        </p:nvSpPr>
        <p:spPr>
          <a:xfrm>
            <a:off x="427383" y="3190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B89532-6145-60CD-C499-3DF75C056039}"/>
                  </a:ext>
                </a:extLst>
              </p14:cNvPr>
              <p14:cNvContentPartPr/>
              <p14:nvPr/>
            </p14:nvContentPartPr>
            <p14:xfrm>
              <a:off x="10103612" y="3104286"/>
              <a:ext cx="170403" cy="139308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B89532-6145-60CD-C499-3DF75C0560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5637" y="3086693"/>
                <a:ext cx="205994" cy="174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882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398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Planeación de trayectorias</vt:lpstr>
      <vt:lpstr>Planeación de trayectorias</vt:lpstr>
      <vt:lpstr>Planeación de trayectorias en el espacio de articulaciones</vt:lpstr>
      <vt:lpstr>Perfil de velocidad cuadrático</vt:lpstr>
      <vt:lpstr>Perfil de velocidad cuadrático</vt:lpstr>
      <vt:lpstr>Perfiles de velocidad trapezoidal</vt:lpstr>
      <vt:lpstr>Perfiles de velocidad trapezoidal</vt:lpstr>
      <vt:lpstr>Perfil de velocidad trapezoidal: tipo 1 (definir aceleración crucero)</vt:lpstr>
      <vt:lpstr>Perfiles de velocidad trapezoidal: tipo 2 (definir velocidad crucero)</vt:lpstr>
      <vt:lpstr>Planeación de trayectorias en el espacio de trabajo: Cinemática diferencial inversa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 de trayectorias</dc:title>
  <dc:creator>Alexandra Velasco Vivas</dc:creator>
  <cp:lastModifiedBy>Alexandra Velasco</cp:lastModifiedBy>
  <cp:revision>4</cp:revision>
  <dcterms:created xsi:type="dcterms:W3CDTF">2023-04-29T01:26:30Z</dcterms:created>
  <dcterms:modified xsi:type="dcterms:W3CDTF">2025-04-04T15:10:57Z</dcterms:modified>
</cp:coreProperties>
</file>