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9"/>
  </p:notesMasterIdLst>
  <p:sldIdLst>
    <p:sldId id="305" r:id="rId3"/>
    <p:sldId id="297" r:id="rId4"/>
    <p:sldId id="299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767"/>
    <a:srgbClr val="1C2CC2"/>
    <a:srgbClr val="F0AC52"/>
    <a:srgbClr val="007CA8"/>
    <a:srgbClr val="445B88"/>
    <a:srgbClr val="E28A14"/>
    <a:srgbClr val="546FA6"/>
    <a:srgbClr val="75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71" autoAdjust="0"/>
  </p:normalViewPr>
  <p:slideViewPr>
    <p:cSldViewPr>
      <p:cViewPr>
        <p:scale>
          <a:sx n="70" d="100"/>
          <a:sy n="70" d="100"/>
        </p:scale>
        <p:origin x="-129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614D-B6FE-43F4-99C6-67E93EB03187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1B02-81BB-4072-B427-04FCB13CB17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4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20B06-8724-4F65-80D1-9EF923A2AD4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4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16269-7717-4D80-AC1C-EF518B45D944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4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9D6EA-B61C-481A-9FED-B4EAAE665D5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3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DACB4-E2B6-418F-A9E5-93777453831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7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FD9A5-43F8-4CBD-B48A-3BA0246BFBD4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6743B-A13F-4184-8A09-204E01AE3E4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590B4-4344-4D11-B292-A0DCF20AA3E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06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979B-1D44-4CF9-95DA-20DC833D75C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C398-5DDB-4858-A6F1-39F8259A674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29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08603-978A-4D1D-80B8-B4CA2D95810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74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2D66C-2123-424C-A383-3662567BB40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671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E40B5C03-FBC7-460F-BA91-AFB6BA8C1809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5E7629F2-3858-47DE-96ED-3E5BBF8A6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accent5">
                <a:lumMod val="83000"/>
                <a:lumOff val="17000"/>
                <a:alpha val="46000"/>
              </a:schemeClr>
            </a:gs>
            <a:gs pos="95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A421D-EA33-4BD7-BA46-9B34C4DCB8FD}" type="slidenum">
              <a:rPr lang="es-E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1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28000">
              <a:srgbClr val="000082"/>
            </a:gs>
            <a:gs pos="58000">
              <a:srgbClr val="000082"/>
            </a:gs>
            <a:gs pos="87000">
              <a:srgbClr val="000082"/>
            </a:gs>
            <a:gs pos="100000">
              <a:srgbClr val="0047FF"/>
            </a:gs>
            <a:gs pos="100000">
              <a:srgbClr val="0047FF"/>
            </a:gs>
            <a:gs pos="100000">
              <a:srgbClr val="0047FF"/>
            </a:gs>
            <a:gs pos="100000">
              <a:srgbClr val="0047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27088" y="1988840"/>
            <a:ext cx="7725576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DE BASES DE </a:t>
            </a:r>
            <a:r>
              <a:rPr lang="es-E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3200" b="1" dirty="0">
                <a:solidFill>
                  <a:srgbClr val="FFFF00"/>
                </a:solidFill>
              </a:rPr>
              <a:t>FASE DE ELABORACIÓN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35463" y="5200650"/>
            <a:ext cx="4214167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PROF: EDGARDO SEPULVEDA SARIEGO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755650" y="361950"/>
            <a:ext cx="8388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1200" b="1" smtClean="0">
                <a:solidFill>
                  <a:srgbClr val="FFFFFF"/>
                </a:solidFill>
                <a:latin typeface="Century Gothic" pitchFamily="34" charset="0"/>
              </a:rPr>
              <a:t>UNIVERSIDAD DE SANTIAGO DE CHILE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1200" b="1" smtClean="0">
                <a:solidFill>
                  <a:srgbClr val="FFFFFF"/>
                </a:solidFill>
                <a:latin typeface="Century Gothic" pitchFamily="34" charset="0"/>
              </a:rPr>
              <a:t>FACULTAD DE  INGENIERÍA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sz="1200" b="1" smtClean="0">
                <a:solidFill>
                  <a:srgbClr val="FFFFFF"/>
                </a:solidFill>
                <a:latin typeface="Century Gothic" pitchFamily="34" charset="0"/>
              </a:rPr>
              <a:t>DEPARTAMENTO DE INGENIERÍA INFORMÁTICA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CEF"/>
              </a:clrFrom>
              <a:clrTo>
                <a:srgbClr val="FEFC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39700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6" name="2 Imagen" descr="http://guiaweb.usach.cl/sites/default/files/icolor_azl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44450"/>
            <a:ext cx="10636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7" name="1 Grupo"/>
          <p:cNvGrpSpPr>
            <a:grpSpLocks/>
          </p:cNvGrpSpPr>
          <p:nvPr/>
        </p:nvGrpSpPr>
        <p:grpSpPr bwMode="auto">
          <a:xfrm>
            <a:off x="4067175" y="3213100"/>
            <a:ext cx="1223963" cy="1295400"/>
            <a:chOff x="241707" y="69772"/>
            <a:chExt cx="974057" cy="1098781"/>
          </a:xfrm>
        </p:grpSpPr>
        <p:sp>
          <p:nvSpPr>
            <p:cNvPr id="9" name="8 Forma libre"/>
            <p:cNvSpPr/>
            <p:nvPr/>
          </p:nvSpPr>
          <p:spPr>
            <a:xfrm>
              <a:off x="515858" y="581459"/>
              <a:ext cx="699906" cy="587094"/>
            </a:xfrm>
            <a:custGeom>
              <a:avLst/>
              <a:gdLst>
                <a:gd name="connsiteX0" fmla="*/ 502768 w 699959"/>
                <a:gd name="connsiteY0" fmla="*/ 93562 h 586820"/>
                <a:gd name="connsiteX1" fmla="*/ 544208 w 699959"/>
                <a:gd name="connsiteY1" fmla="*/ 50744 h 586820"/>
                <a:gd name="connsiteX2" fmla="*/ 591991 w 699959"/>
                <a:gd name="connsiteY2" fmla="*/ 83052 h 586820"/>
                <a:gd name="connsiteX3" fmla="*/ 567692 w 699959"/>
                <a:gd name="connsiteY3" fmla="*/ 137460 h 586820"/>
                <a:gd name="connsiteX4" fmla="*/ 626442 w 699959"/>
                <a:gd name="connsiteY4" fmla="*/ 219456 h 586820"/>
                <a:gd name="connsiteX5" fmla="*/ 685978 w 699959"/>
                <a:gd name="connsiteY5" fmla="*/ 217018 h 586820"/>
                <a:gd name="connsiteX6" fmla="*/ 696272 w 699959"/>
                <a:gd name="connsiteY6" fmla="*/ 264061 h 586820"/>
                <a:gd name="connsiteX7" fmla="*/ 641158 w 699959"/>
                <a:gd name="connsiteY7" fmla="*/ 286711 h 586820"/>
                <a:gd name="connsiteX8" fmla="*/ 620754 w 699959"/>
                <a:gd name="connsiteY8" fmla="*/ 379953 h 586820"/>
                <a:gd name="connsiteX9" fmla="*/ 662431 w 699959"/>
                <a:gd name="connsiteY9" fmla="*/ 422541 h 586820"/>
                <a:gd name="connsiteX10" fmla="*/ 632106 w 699959"/>
                <a:gd name="connsiteY10" fmla="*/ 464865 h 586820"/>
                <a:gd name="connsiteX11" fmla="*/ 578379 w 699959"/>
                <a:gd name="connsiteY11" fmla="*/ 439097 h 586820"/>
                <a:gd name="connsiteX12" fmla="*/ 488370 w 699959"/>
                <a:gd name="connsiteY12" fmla="*/ 499956 h 586820"/>
                <a:gd name="connsiteX13" fmla="*/ 494957 w 699959"/>
                <a:gd name="connsiteY13" fmla="*/ 559179 h 586820"/>
                <a:gd name="connsiteX14" fmla="*/ 435171 w 699959"/>
                <a:gd name="connsiteY14" fmla="*/ 576713 h 586820"/>
                <a:gd name="connsiteX15" fmla="*/ 408729 w 699959"/>
                <a:gd name="connsiteY15" fmla="*/ 523315 h 586820"/>
                <a:gd name="connsiteX16" fmla="*/ 291230 w 699959"/>
                <a:gd name="connsiteY16" fmla="*/ 523315 h 586820"/>
                <a:gd name="connsiteX17" fmla="*/ 264788 w 699959"/>
                <a:gd name="connsiteY17" fmla="*/ 576713 h 586820"/>
                <a:gd name="connsiteX18" fmla="*/ 205002 w 699959"/>
                <a:gd name="connsiteY18" fmla="*/ 559179 h 586820"/>
                <a:gd name="connsiteX19" fmla="*/ 211589 w 699959"/>
                <a:gd name="connsiteY19" fmla="*/ 499957 h 586820"/>
                <a:gd name="connsiteX20" fmla="*/ 121580 w 699959"/>
                <a:gd name="connsiteY20" fmla="*/ 439098 h 586820"/>
                <a:gd name="connsiteX21" fmla="*/ 67853 w 699959"/>
                <a:gd name="connsiteY21" fmla="*/ 464865 h 586820"/>
                <a:gd name="connsiteX22" fmla="*/ 37528 w 699959"/>
                <a:gd name="connsiteY22" fmla="*/ 422541 h 586820"/>
                <a:gd name="connsiteX23" fmla="*/ 79204 w 699959"/>
                <a:gd name="connsiteY23" fmla="*/ 379954 h 586820"/>
                <a:gd name="connsiteX24" fmla="*/ 58800 w 699959"/>
                <a:gd name="connsiteY24" fmla="*/ 286712 h 586820"/>
                <a:gd name="connsiteX25" fmla="*/ 3687 w 699959"/>
                <a:gd name="connsiteY25" fmla="*/ 264061 h 586820"/>
                <a:gd name="connsiteX26" fmla="*/ 13981 w 699959"/>
                <a:gd name="connsiteY26" fmla="*/ 217018 h 586820"/>
                <a:gd name="connsiteX27" fmla="*/ 73518 w 699959"/>
                <a:gd name="connsiteY27" fmla="*/ 219456 h 586820"/>
                <a:gd name="connsiteX28" fmla="*/ 132268 w 699959"/>
                <a:gd name="connsiteY28" fmla="*/ 137460 h 586820"/>
                <a:gd name="connsiteX29" fmla="*/ 107968 w 699959"/>
                <a:gd name="connsiteY29" fmla="*/ 83052 h 586820"/>
                <a:gd name="connsiteX30" fmla="*/ 155751 w 699959"/>
                <a:gd name="connsiteY30" fmla="*/ 50744 h 586820"/>
                <a:gd name="connsiteX31" fmla="*/ 197191 w 699959"/>
                <a:gd name="connsiteY31" fmla="*/ 93562 h 586820"/>
                <a:gd name="connsiteX32" fmla="*/ 307604 w 699959"/>
                <a:gd name="connsiteY32" fmla="*/ 61179 h 586820"/>
                <a:gd name="connsiteX33" fmla="*/ 317949 w 699959"/>
                <a:gd name="connsiteY33" fmla="*/ 2497 h 586820"/>
                <a:gd name="connsiteX34" fmla="*/ 382010 w 699959"/>
                <a:gd name="connsiteY34" fmla="*/ 2497 h 586820"/>
                <a:gd name="connsiteX35" fmla="*/ 392356 w 699959"/>
                <a:gd name="connsiteY35" fmla="*/ 61179 h 586820"/>
                <a:gd name="connsiteX36" fmla="*/ 502769 w 699959"/>
                <a:gd name="connsiteY36" fmla="*/ 93562 h 586820"/>
                <a:gd name="connsiteX37" fmla="*/ 502768 w 699959"/>
                <a:gd name="connsiteY37" fmla="*/ 93562 h 58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9959" h="586820">
                  <a:moveTo>
                    <a:pt x="502768" y="93562"/>
                  </a:moveTo>
                  <a:lnTo>
                    <a:pt x="544208" y="50744"/>
                  </a:lnTo>
                  <a:lnTo>
                    <a:pt x="591991" y="83052"/>
                  </a:lnTo>
                  <a:lnTo>
                    <a:pt x="567692" y="137460"/>
                  </a:lnTo>
                  <a:cubicBezTo>
                    <a:pt x="593984" y="161293"/>
                    <a:pt x="613974" y="189192"/>
                    <a:pt x="626442" y="219456"/>
                  </a:cubicBezTo>
                  <a:lnTo>
                    <a:pt x="685978" y="217018"/>
                  </a:lnTo>
                  <a:lnTo>
                    <a:pt x="696272" y="264061"/>
                  </a:lnTo>
                  <a:lnTo>
                    <a:pt x="641158" y="286711"/>
                  </a:lnTo>
                  <a:cubicBezTo>
                    <a:pt x="642287" y="318586"/>
                    <a:pt x="635345" y="350312"/>
                    <a:pt x="620754" y="379953"/>
                  </a:cubicBezTo>
                  <a:lnTo>
                    <a:pt x="662431" y="422541"/>
                  </a:lnTo>
                  <a:lnTo>
                    <a:pt x="632106" y="464865"/>
                  </a:lnTo>
                  <a:lnTo>
                    <a:pt x="578379" y="439097"/>
                  </a:lnTo>
                  <a:cubicBezTo>
                    <a:pt x="553817" y="464099"/>
                    <a:pt x="523191" y="484807"/>
                    <a:pt x="488370" y="499956"/>
                  </a:cubicBezTo>
                  <a:lnTo>
                    <a:pt x="494957" y="559179"/>
                  </a:lnTo>
                  <a:lnTo>
                    <a:pt x="435171" y="576713"/>
                  </a:lnTo>
                  <a:lnTo>
                    <a:pt x="408729" y="523315"/>
                  </a:lnTo>
                  <a:cubicBezTo>
                    <a:pt x="379324" y="528194"/>
                    <a:pt x="320636" y="528194"/>
                    <a:pt x="291230" y="523315"/>
                  </a:cubicBezTo>
                  <a:lnTo>
                    <a:pt x="264788" y="576713"/>
                  </a:lnTo>
                  <a:lnTo>
                    <a:pt x="205002" y="559179"/>
                  </a:lnTo>
                  <a:lnTo>
                    <a:pt x="211589" y="499957"/>
                  </a:lnTo>
                  <a:cubicBezTo>
                    <a:pt x="176767" y="484808"/>
                    <a:pt x="146141" y="464100"/>
                    <a:pt x="121580" y="439098"/>
                  </a:cubicBezTo>
                  <a:lnTo>
                    <a:pt x="67853" y="464865"/>
                  </a:lnTo>
                  <a:lnTo>
                    <a:pt x="37528" y="422541"/>
                  </a:lnTo>
                  <a:lnTo>
                    <a:pt x="79204" y="379954"/>
                  </a:lnTo>
                  <a:cubicBezTo>
                    <a:pt x="64614" y="350313"/>
                    <a:pt x="57671" y="318587"/>
                    <a:pt x="58800" y="286712"/>
                  </a:cubicBezTo>
                  <a:lnTo>
                    <a:pt x="3687" y="264061"/>
                  </a:lnTo>
                  <a:lnTo>
                    <a:pt x="13981" y="217018"/>
                  </a:lnTo>
                  <a:lnTo>
                    <a:pt x="73518" y="219456"/>
                  </a:lnTo>
                  <a:cubicBezTo>
                    <a:pt x="85986" y="189192"/>
                    <a:pt x="105976" y="161293"/>
                    <a:pt x="132268" y="137460"/>
                  </a:cubicBezTo>
                  <a:lnTo>
                    <a:pt x="107968" y="83052"/>
                  </a:lnTo>
                  <a:lnTo>
                    <a:pt x="155751" y="50744"/>
                  </a:lnTo>
                  <a:lnTo>
                    <a:pt x="197191" y="93562"/>
                  </a:lnTo>
                  <a:cubicBezTo>
                    <a:pt x="230883" y="76837"/>
                    <a:pt x="268452" y="65818"/>
                    <a:pt x="307604" y="61179"/>
                  </a:cubicBezTo>
                  <a:lnTo>
                    <a:pt x="317949" y="2497"/>
                  </a:lnTo>
                  <a:lnTo>
                    <a:pt x="382010" y="2497"/>
                  </a:lnTo>
                  <a:lnTo>
                    <a:pt x="392356" y="61179"/>
                  </a:lnTo>
                  <a:cubicBezTo>
                    <a:pt x="431508" y="65818"/>
                    <a:pt x="469076" y="76836"/>
                    <a:pt x="502769" y="93562"/>
                  </a:cubicBezTo>
                  <a:lnTo>
                    <a:pt x="502768" y="93562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s-CL" sz="1600" b="1" dirty="0" err="1">
                  <a:solidFill>
                    <a:prstClr val="black"/>
                  </a:solidFill>
                </a:rPr>
                <a:t>PBD</a:t>
              </a:r>
              <a:endParaRPr lang="es-CL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241707" y="476429"/>
              <a:ext cx="370167" cy="377033"/>
            </a:xfrm>
            <a:custGeom>
              <a:avLst/>
              <a:gdLst>
                <a:gd name="connsiteX0" fmla="*/ 276743 w 369855"/>
                <a:gd name="connsiteY0" fmla="*/ 94812 h 377562"/>
                <a:gd name="connsiteX1" fmla="*/ 331512 w 369855"/>
                <a:gd name="connsiteY1" fmla="*/ 79056 h 377562"/>
                <a:gd name="connsiteX2" fmla="*/ 351876 w 369855"/>
                <a:gd name="connsiteY2" fmla="*/ 115378 h 377562"/>
                <a:gd name="connsiteX3" fmla="*/ 309862 w 369855"/>
                <a:gd name="connsiteY3" fmla="*/ 153884 h 377562"/>
                <a:gd name="connsiteX4" fmla="*/ 309862 w 369855"/>
                <a:gd name="connsiteY4" fmla="*/ 223678 h 377562"/>
                <a:gd name="connsiteX5" fmla="*/ 351876 w 369855"/>
                <a:gd name="connsiteY5" fmla="*/ 262184 h 377562"/>
                <a:gd name="connsiteX6" fmla="*/ 331512 w 369855"/>
                <a:gd name="connsiteY6" fmla="*/ 298506 h 377562"/>
                <a:gd name="connsiteX7" fmla="*/ 276743 w 369855"/>
                <a:gd name="connsiteY7" fmla="*/ 282750 h 377562"/>
                <a:gd name="connsiteX8" fmla="*/ 218047 w 369855"/>
                <a:gd name="connsiteY8" fmla="*/ 317647 h 377562"/>
                <a:gd name="connsiteX9" fmla="*/ 205006 w 369855"/>
                <a:gd name="connsiteY9" fmla="*/ 373125 h 377562"/>
                <a:gd name="connsiteX10" fmla="*/ 164849 w 369855"/>
                <a:gd name="connsiteY10" fmla="*/ 373125 h 377562"/>
                <a:gd name="connsiteX11" fmla="*/ 151808 w 369855"/>
                <a:gd name="connsiteY11" fmla="*/ 317647 h 377562"/>
                <a:gd name="connsiteX12" fmla="*/ 93112 w 369855"/>
                <a:gd name="connsiteY12" fmla="*/ 282750 h 377562"/>
                <a:gd name="connsiteX13" fmla="*/ 38343 w 369855"/>
                <a:gd name="connsiteY13" fmla="*/ 298506 h 377562"/>
                <a:gd name="connsiteX14" fmla="*/ 17979 w 369855"/>
                <a:gd name="connsiteY14" fmla="*/ 262184 h 377562"/>
                <a:gd name="connsiteX15" fmla="*/ 59993 w 369855"/>
                <a:gd name="connsiteY15" fmla="*/ 223678 h 377562"/>
                <a:gd name="connsiteX16" fmla="*/ 59993 w 369855"/>
                <a:gd name="connsiteY16" fmla="*/ 153884 h 377562"/>
                <a:gd name="connsiteX17" fmla="*/ 17979 w 369855"/>
                <a:gd name="connsiteY17" fmla="*/ 115378 h 377562"/>
                <a:gd name="connsiteX18" fmla="*/ 38343 w 369855"/>
                <a:gd name="connsiteY18" fmla="*/ 79056 h 377562"/>
                <a:gd name="connsiteX19" fmla="*/ 93112 w 369855"/>
                <a:gd name="connsiteY19" fmla="*/ 94812 h 377562"/>
                <a:gd name="connsiteX20" fmla="*/ 151808 w 369855"/>
                <a:gd name="connsiteY20" fmla="*/ 59915 h 377562"/>
                <a:gd name="connsiteX21" fmla="*/ 164849 w 369855"/>
                <a:gd name="connsiteY21" fmla="*/ 4437 h 377562"/>
                <a:gd name="connsiteX22" fmla="*/ 205006 w 369855"/>
                <a:gd name="connsiteY22" fmla="*/ 4437 h 377562"/>
                <a:gd name="connsiteX23" fmla="*/ 218047 w 369855"/>
                <a:gd name="connsiteY23" fmla="*/ 59915 h 377562"/>
                <a:gd name="connsiteX24" fmla="*/ 276743 w 369855"/>
                <a:gd name="connsiteY24" fmla="*/ 9481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9855" h="377562">
                  <a:moveTo>
                    <a:pt x="276743" y="94812"/>
                  </a:moveTo>
                  <a:lnTo>
                    <a:pt x="331512" y="79056"/>
                  </a:lnTo>
                  <a:lnTo>
                    <a:pt x="351876" y="115378"/>
                  </a:lnTo>
                  <a:lnTo>
                    <a:pt x="309862" y="153884"/>
                  </a:lnTo>
                  <a:cubicBezTo>
                    <a:pt x="315881" y="176736"/>
                    <a:pt x="315881" y="200826"/>
                    <a:pt x="309862" y="223678"/>
                  </a:cubicBezTo>
                  <a:lnTo>
                    <a:pt x="351876" y="262184"/>
                  </a:lnTo>
                  <a:lnTo>
                    <a:pt x="331512" y="298506"/>
                  </a:lnTo>
                  <a:lnTo>
                    <a:pt x="276743" y="282750"/>
                  </a:lnTo>
                  <a:cubicBezTo>
                    <a:pt x="260535" y="299544"/>
                    <a:pt x="240275" y="311589"/>
                    <a:pt x="218047" y="317647"/>
                  </a:cubicBezTo>
                  <a:lnTo>
                    <a:pt x="205006" y="373125"/>
                  </a:lnTo>
                  <a:lnTo>
                    <a:pt x="164849" y="373125"/>
                  </a:lnTo>
                  <a:lnTo>
                    <a:pt x="151808" y="317647"/>
                  </a:lnTo>
                  <a:cubicBezTo>
                    <a:pt x="129580" y="311589"/>
                    <a:pt x="109320" y="299544"/>
                    <a:pt x="93112" y="282750"/>
                  </a:cubicBezTo>
                  <a:lnTo>
                    <a:pt x="38343" y="298506"/>
                  </a:lnTo>
                  <a:lnTo>
                    <a:pt x="17979" y="262184"/>
                  </a:lnTo>
                  <a:lnTo>
                    <a:pt x="59993" y="223678"/>
                  </a:lnTo>
                  <a:cubicBezTo>
                    <a:pt x="53974" y="200826"/>
                    <a:pt x="53974" y="176736"/>
                    <a:pt x="59993" y="153884"/>
                  </a:cubicBezTo>
                  <a:lnTo>
                    <a:pt x="17979" y="115378"/>
                  </a:lnTo>
                  <a:lnTo>
                    <a:pt x="38343" y="79056"/>
                  </a:lnTo>
                  <a:lnTo>
                    <a:pt x="93112" y="94812"/>
                  </a:lnTo>
                  <a:cubicBezTo>
                    <a:pt x="109320" y="78018"/>
                    <a:pt x="129580" y="65973"/>
                    <a:pt x="151808" y="59915"/>
                  </a:cubicBezTo>
                  <a:lnTo>
                    <a:pt x="164849" y="4437"/>
                  </a:lnTo>
                  <a:lnTo>
                    <a:pt x="205006" y="4437"/>
                  </a:lnTo>
                  <a:lnTo>
                    <a:pt x="218047" y="59915"/>
                  </a:lnTo>
                  <a:cubicBezTo>
                    <a:pt x="240275" y="65973"/>
                    <a:pt x="260535" y="78018"/>
                    <a:pt x="276743" y="94812"/>
                  </a:cubicBez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8192" tIns="99892" rIns="98192" bIns="99892" spcCol="1270" anchor="ctr"/>
            <a:lstStyle/>
            <a:p>
              <a:pPr algn="ctr" defTabSz="177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s-CL" sz="400" b="1" dirty="0">
                <a:solidFill>
                  <a:srgbClr val="EEECE1">
                    <a:lumMod val="75000"/>
                  </a:srgbClr>
                </a:solidFill>
              </a:endParaRPr>
            </a:p>
          </p:txBody>
        </p:sp>
        <p:sp>
          <p:nvSpPr>
            <p:cNvPr id="11" name="10 Forma libre"/>
            <p:cNvSpPr/>
            <p:nvPr/>
          </p:nvSpPr>
          <p:spPr>
            <a:xfrm rot="21473640">
              <a:off x="328880" y="69772"/>
              <a:ext cx="643054" cy="622104"/>
            </a:xfrm>
            <a:custGeom>
              <a:avLst/>
              <a:gdLst>
                <a:gd name="connsiteX0" fmla="*/ 399403 w 530031"/>
                <a:gd name="connsiteY0" fmla="*/ 127555 h 503625"/>
                <a:gd name="connsiteX1" fmla="*/ 472955 w 530031"/>
                <a:gd name="connsiteY1" fmla="*/ 102809 h 503625"/>
                <a:gd name="connsiteX2" fmla="*/ 502703 w 530031"/>
                <a:gd name="connsiteY2" fmla="*/ 150745 h 503625"/>
                <a:gd name="connsiteX3" fmla="*/ 447880 w 530031"/>
                <a:gd name="connsiteY3" fmla="*/ 205668 h 503625"/>
                <a:gd name="connsiteX4" fmla="*/ 447880 w 530031"/>
                <a:gd name="connsiteY4" fmla="*/ 297958 h 503625"/>
                <a:gd name="connsiteX5" fmla="*/ 502703 w 530031"/>
                <a:gd name="connsiteY5" fmla="*/ 352880 h 503625"/>
                <a:gd name="connsiteX6" fmla="*/ 472955 w 530031"/>
                <a:gd name="connsiteY6" fmla="*/ 400816 h 503625"/>
                <a:gd name="connsiteX7" fmla="*/ 399403 w 530031"/>
                <a:gd name="connsiteY7" fmla="*/ 376070 h 503625"/>
                <a:gd name="connsiteX8" fmla="*/ 313491 w 530031"/>
                <a:gd name="connsiteY8" fmla="*/ 422215 h 503625"/>
                <a:gd name="connsiteX9" fmla="*/ 295734 w 530031"/>
                <a:gd name="connsiteY9" fmla="*/ 497758 h 503625"/>
                <a:gd name="connsiteX10" fmla="*/ 234297 w 530031"/>
                <a:gd name="connsiteY10" fmla="*/ 497758 h 503625"/>
                <a:gd name="connsiteX11" fmla="*/ 216539 w 530031"/>
                <a:gd name="connsiteY11" fmla="*/ 422214 h 503625"/>
                <a:gd name="connsiteX12" fmla="*/ 130627 w 530031"/>
                <a:gd name="connsiteY12" fmla="*/ 376069 h 503625"/>
                <a:gd name="connsiteX13" fmla="*/ 57076 w 530031"/>
                <a:gd name="connsiteY13" fmla="*/ 400816 h 503625"/>
                <a:gd name="connsiteX14" fmla="*/ 27328 w 530031"/>
                <a:gd name="connsiteY14" fmla="*/ 352880 h 503625"/>
                <a:gd name="connsiteX15" fmla="*/ 82151 w 530031"/>
                <a:gd name="connsiteY15" fmla="*/ 297957 h 503625"/>
                <a:gd name="connsiteX16" fmla="*/ 82151 w 530031"/>
                <a:gd name="connsiteY16" fmla="*/ 205667 h 503625"/>
                <a:gd name="connsiteX17" fmla="*/ 27328 w 530031"/>
                <a:gd name="connsiteY17" fmla="*/ 150745 h 503625"/>
                <a:gd name="connsiteX18" fmla="*/ 57076 w 530031"/>
                <a:gd name="connsiteY18" fmla="*/ 102809 h 503625"/>
                <a:gd name="connsiteX19" fmla="*/ 130628 w 530031"/>
                <a:gd name="connsiteY19" fmla="*/ 127555 h 503625"/>
                <a:gd name="connsiteX20" fmla="*/ 216540 w 530031"/>
                <a:gd name="connsiteY20" fmla="*/ 81410 h 503625"/>
                <a:gd name="connsiteX21" fmla="*/ 234297 w 530031"/>
                <a:gd name="connsiteY21" fmla="*/ 5867 h 503625"/>
                <a:gd name="connsiteX22" fmla="*/ 295734 w 530031"/>
                <a:gd name="connsiteY22" fmla="*/ 5867 h 503625"/>
                <a:gd name="connsiteX23" fmla="*/ 313492 w 530031"/>
                <a:gd name="connsiteY23" fmla="*/ 81411 h 503625"/>
                <a:gd name="connsiteX24" fmla="*/ 399404 w 530031"/>
                <a:gd name="connsiteY24" fmla="*/ 127556 h 503625"/>
                <a:gd name="connsiteX25" fmla="*/ 399403 w 530031"/>
                <a:gd name="connsiteY25" fmla="*/ 127555 h 5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0031" h="503625">
                  <a:moveTo>
                    <a:pt x="345593" y="126800"/>
                  </a:moveTo>
                  <a:lnTo>
                    <a:pt x="398934" y="92124"/>
                  </a:lnTo>
                  <a:lnTo>
                    <a:pt x="432883" y="123298"/>
                  </a:lnTo>
                  <a:lnTo>
                    <a:pt x="400915" y="177598"/>
                  </a:lnTo>
                  <a:cubicBezTo>
                    <a:pt x="414391" y="199327"/>
                    <a:pt x="421195" y="224176"/>
                    <a:pt x="420626" y="249587"/>
                  </a:cubicBezTo>
                  <a:lnTo>
                    <a:pt x="476053" y="280970"/>
                  </a:lnTo>
                  <a:lnTo>
                    <a:pt x="462580" y="324579"/>
                  </a:lnTo>
                  <a:lnTo>
                    <a:pt x="398669" y="320649"/>
                  </a:lnTo>
                  <a:cubicBezTo>
                    <a:pt x="384503" y="342930"/>
                    <a:pt x="364268" y="361552"/>
                    <a:pt x="340047" y="374600"/>
                  </a:cubicBezTo>
                  <a:lnTo>
                    <a:pt x="342028" y="437237"/>
                  </a:lnTo>
                  <a:lnTo>
                    <a:pt x="293058" y="450078"/>
                  </a:lnTo>
                  <a:lnTo>
                    <a:pt x="262770" y="394863"/>
                  </a:lnTo>
                  <a:cubicBezTo>
                    <a:pt x="235127" y="395415"/>
                    <a:pt x="208089" y="389189"/>
                    <a:pt x="184437" y="376825"/>
                  </a:cubicBezTo>
                  <a:lnTo>
                    <a:pt x="131097" y="411501"/>
                  </a:lnTo>
                  <a:lnTo>
                    <a:pt x="97148" y="380327"/>
                  </a:lnTo>
                  <a:lnTo>
                    <a:pt x="129116" y="326027"/>
                  </a:lnTo>
                  <a:cubicBezTo>
                    <a:pt x="115640" y="304298"/>
                    <a:pt x="108836" y="279449"/>
                    <a:pt x="109405" y="254038"/>
                  </a:cubicBezTo>
                  <a:lnTo>
                    <a:pt x="53978" y="222655"/>
                  </a:lnTo>
                  <a:lnTo>
                    <a:pt x="67451" y="179046"/>
                  </a:lnTo>
                  <a:lnTo>
                    <a:pt x="131362" y="182976"/>
                  </a:lnTo>
                  <a:cubicBezTo>
                    <a:pt x="145528" y="160695"/>
                    <a:pt x="165763" y="142073"/>
                    <a:pt x="189984" y="129025"/>
                  </a:cubicBezTo>
                  <a:lnTo>
                    <a:pt x="188003" y="66388"/>
                  </a:lnTo>
                  <a:lnTo>
                    <a:pt x="236973" y="53547"/>
                  </a:lnTo>
                  <a:lnTo>
                    <a:pt x="267261" y="108762"/>
                  </a:lnTo>
                  <a:cubicBezTo>
                    <a:pt x="294904" y="108210"/>
                    <a:pt x="321942" y="114436"/>
                    <a:pt x="345594" y="126800"/>
                  </a:cubicBezTo>
                  <a:lnTo>
                    <a:pt x="345593" y="12680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9041" tIns="173985" rIns="179041" bIns="173983" spcCol="1270" anchor="ctr"/>
            <a:lstStyle/>
            <a:p>
              <a:pPr algn="ctr" defTabSz="1778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s-CL" sz="400" b="1" dirty="0">
                  <a:solidFill>
                    <a:srgbClr val="EEECE1">
                      <a:lumMod val="75000"/>
                    </a:srgb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6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38"/>
          <p:cNvSpPr>
            <a:spLocks noChangeArrowheads="1"/>
          </p:cNvSpPr>
          <p:nvPr/>
        </p:nvSpPr>
        <p:spPr bwMode="auto">
          <a:xfrm>
            <a:off x="2843808" y="3964087"/>
            <a:ext cx="2620742" cy="1337121"/>
          </a:xfrm>
          <a:prstGeom prst="ellipse">
            <a:avLst/>
          </a:prstGeom>
          <a:solidFill>
            <a:srgbClr val="FFCC00">
              <a:alpha val="72156"/>
            </a:srgbClr>
          </a:solidFill>
          <a:ln w="47625">
            <a:solidFill>
              <a:srgbClr val="FF0000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416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FASES DEL PROYECTO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79512" y="1628775"/>
            <a:ext cx="1439862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2060"/>
                </a:solidFill>
              </a:rPr>
              <a:t>DEFINICIÓN DEL PROYECTO</a:t>
            </a:r>
          </a:p>
        </p:txBody>
      </p:sp>
      <p:cxnSp>
        <p:nvCxnSpPr>
          <p:cNvPr id="3079" name="AutoShape 13"/>
          <p:cNvCxnSpPr>
            <a:cxnSpLocks noChangeShapeType="1"/>
            <a:stCxn id="3078" idx="2"/>
            <a:endCxn id="2063" idx="1"/>
          </p:cNvCxnSpPr>
          <p:nvPr/>
        </p:nvCxnSpPr>
        <p:spPr bwMode="auto">
          <a:xfrm rot="16200000" flipH="1">
            <a:off x="754981" y="2638425"/>
            <a:ext cx="935831" cy="646906"/>
          </a:xfrm>
          <a:prstGeom prst="bentConnector2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AutoShape 14"/>
          <p:cNvCxnSpPr>
            <a:cxnSpLocks noChangeShapeType="1"/>
            <a:stCxn id="2063" idx="2"/>
            <a:endCxn id="2064" idx="1"/>
          </p:cNvCxnSpPr>
          <p:nvPr/>
        </p:nvCxnSpPr>
        <p:spPr bwMode="auto">
          <a:xfrm rot="16200000" flipH="1">
            <a:off x="2383823" y="3852796"/>
            <a:ext cx="764089" cy="783272"/>
          </a:xfrm>
          <a:prstGeom prst="bentConnector2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1546349" y="2997200"/>
            <a:ext cx="1655763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2060"/>
                </a:solidFill>
              </a:rPr>
              <a:t>CONCEPCIÓN</a:t>
            </a:r>
          </a:p>
          <a:p>
            <a:pPr algn="ctr"/>
            <a:r>
              <a:rPr lang="es-ES" sz="1600" b="1" dirty="0">
                <a:solidFill>
                  <a:srgbClr val="002060"/>
                </a:solidFill>
              </a:rPr>
              <a:t>(</a:t>
            </a:r>
            <a:r>
              <a:rPr lang="es-ES" sz="1600" b="1" dirty="0" err="1">
                <a:solidFill>
                  <a:srgbClr val="002060"/>
                </a:solidFill>
              </a:rPr>
              <a:t>INCEPTION</a:t>
            </a:r>
            <a:r>
              <a:rPr lang="es-E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3157503" y="4239778"/>
            <a:ext cx="2100559" cy="773398"/>
          </a:xfrm>
          <a:prstGeom prst="roundRect">
            <a:avLst>
              <a:gd name="adj" fmla="val 16667"/>
            </a:avLst>
          </a:prstGeom>
          <a:gradFill rotWithShape="1">
            <a:gsLst>
              <a:gs pos="8900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anchor="ctr"/>
          <a:lstStyle/>
          <a:p>
            <a:pPr algn="ctr">
              <a:defRPr/>
            </a:pPr>
            <a:r>
              <a:rPr lang="es-E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ELABORACIÓN</a:t>
            </a:r>
          </a:p>
        </p:txBody>
      </p:sp>
      <p:sp>
        <p:nvSpPr>
          <p:cNvPr id="3085" name="AutoShape 17"/>
          <p:cNvSpPr>
            <a:spLocks noChangeArrowheads="1"/>
          </p:cNvSpPr>
          <p:nvPr/>
        </p:nvSpPr>
        <p:spPr bwMode="auto">
          <a:xfrm>
            <a:off x="1619374" y="5876925"/>
            <a:ext cx="1584325" cy="5048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" sz="1600" b="1">
                <a:solidFill>
                  <a:srgbClr val="FFFF00"/>
                </a:solidFill>
              </a:rPr>
              <a:t>EVALUACIÓN</a:t>
            </a: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5940152" y="4095750"/>
            <a:ext cx="2166441" cy="1062038"/>
          </a:xfrm>
          <a:prstGeom prst="ellipse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/>
        </p:spPr>
        <p:txBody>
          <a:bodyPr lIns="0" rIns="0" anchor="ctr"/>
          <a:lstStyle/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CONSTRUCCIÓN </a:t>
            </a: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Y ENTREGA FINAL</a:t>
            </a:r>
          </a:p>
        </p:txBody>
      </p:sp>
      <p:cxnSp>
        <p:nvCxnSpPr>
          <p:cNvPr id="3087" name="AutoShape 20"/>
          <p:cNvCxnSpPr>
            <a:cxnSpLocks noChangeShapeType="1"/>
            <a:endCxn id="2066" idx="2"/>
          </p:cNvCxnSpPr>
          <p:nvPr/>
        </p:nvCxnSpPr>
        <p:spPr bwMode="auto">
          <a:xfrm>
            <a:off x="5258062" y="4626477"/>
            <a:ext cx="682090" cy="292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AutoShape 21"/>
          <p:cNvCxnSpPr>
            <a:cxnSpLocks noChangeShapeType="1"/>
            <a:stCxn id="2066" idx="4"/>
            <a:endCxn id="3085" idx="3"/>
          </p:cNvCxnSpPr>
          <p:nvPr/>
        </p:nvCxnSpPr>
        <p:spPr bwMode="auto">
          <a:xfrm rot="5400000">
            <a:off x="4627761" y="3733726"/>
            <a:ext cx="971550" cy="381967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9" name="Line 24"/>
          <p:cNvSpPr>
            <a:spLocks noChangeShapeType="1"/>
          </p:cNvSpPr>
          <p:nvPr/>
        </p:nvSpPr>
        <p:spPr bwMode="auto">
          <a:xfrm flipV="1">
            <a:off x="1973387" y="3860800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3090" name="AutoShape 26"/>
          <p:cNvCxnSpPr>
            <a:cxnSpLocks noChangeShapeType="1"/>
            <a:stCxn id="3085" idx="1"/>
          </p:cNvCxnSpPr>
          <p:nvPr/>
        </p:nvCxnSpPr>
        <p:spPr bwMode="auto">
          <a:xfrm rot="10800000">
            <a:off x="467544" y="2493964"/>
            <a:ext cx="1151831" cy="3635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AutoShape 27"/>
          <p:cNvCxnSpPr>
            <a:cxnSpLocks noChangeShapeType="1"/>
            <a:stCxn id="3085" idx="0"/>
          </p:cNvCxnSpPr>
          <p:nvPr/>
        </p:nvCxnSpPr>
        <p:spPr bwMode="auto">
          <a:xfrm rot="5400000" flipH="1" flipV="1">
            <a:off x="2900487" y="4524375"/>
            <a:ext cx="863600" cy="184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2" name="AutoShape 28"/>
          <p:cNvSpPr>
            <a:spLocks noChangeArrowheads="1"/>
          </p:cNvSpPr>
          <p:nvPr/>
        </p:nvSpPr>
        <p:spPr bwMode="auto">
          <a:xfrm>
            <a:off x="5423717" y="1484313"/>
            <a:ext cx="2388643" cy="1800225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s-ES" b="1" dirty="0"/>
              <a:t>ANTECEDENTES </a:t>
            </a:r>
            <a:r>
              <a:rPr lang="es-ES" b="1" dirty="0" smtClean="0"/>
              <a:t> </a:t>
            </a:r>
          </a:p>
          <a:p>
            <a:pPr algn="ctr"/>
            <a:r>
              <a:rPr lang="es-ES" b="1" dirty="0" smtClean="0"/>
              <a:t>FORMULACIÓN</a:t>
            </a:r>
            <a:endParaRPr lang="es-ES" b="1" dirty="0"/>
          </a:p>
          <a:p>
            <a:pPr algn="ctr"/>
            <a:r>
              <a:rPr lang="es-ES" b="1" dirty="0"/>
              <a:t> Y </a:t>
            </a:r>
            <a:r>
              <a:rPr lang="es-ES" b="1" dirty="0" smtClean="0"/>
              <a:t>REALIZACIÓN</a:t>
            </a:r>
            <a:endParaRPr lang="es-ES" b="1" dirty="0"/>
          </a:p>
          <a:p>
            <a:pPr algn="ctr"/>
            <a:r>
              <a:rPr lang="es-ES" b="1" dirty="0"/>
              <a:t> DEL PROYECTO</a:t>
            </a:r>
          </a:p>
        </p:txBody>
      </p:sp>
      <p:cxnSp>
        <p:nvCxnSpPr>
          <p:cNvPr id="3093" name="AutoShape 32"/>
          <p:cNvCxnSpPr>
            <a:cxnSpLocks noChangeShapeType="1"/>
            <a:stCxn id="3092" idx="1"/>
            <a:endCxn id="2063" idx="0"/>
          </p:cNvCxnSpPr>
          <p:nvPr/>
        </p:nvCxnSpPr>
        <p:spPr bwMode="auto">
          <a:xfrm rot="10800000" flipV="1">
            <a:off x="2374231" y="2384426"/>
            <a:ext cx="3049486" cy="612774"/>
          </a:xfrm>
          <a:prstGeom prst="bentConnector2">
            <a:avLst/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AutoShape 34"/>
          <p:cNvCxnSpPr>
            <a:cxnSpLocks noChangeShapeType="1"/>
          </p:cNvCxnSpPr>
          <p:nvPr/>
        </p:nvCxnSpPr>
        <p:spPr bwMode="auto">
          <a:xfrm rot="5400000">
            <a:off x="4108922" y="2925416"/>
            <a:ext cx="1458913" cy="1170680"/>
          </a:xfrm>
          <a:prstGeom prst="bentConnector3">
            <a:avLst>
              <a:gd name="adj1" fmla="val -516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5" name="Line 35"/>
          <p:cNvSpPr>
            <a:spLocks noChangeShapeType="1"/>
          </p:cNvSpPr>
          <p:nvPr/>
        </p:nvSpPr>
        <p:spPr bwMode="auto">
          <a:xfrm flipH="1">
            <a:off x="1619374" y="1989138"/>
            <a:ext cx="3804344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9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Rectángulo"/>
          <p:cNvSpPr>
            <a:spLocks noChangeArrowheads="1"/>
          </p:cNvSpPr>
          <p:nvPr/>
        </p:nvSpPr>
        <p:spPr bwMode="auto">
          <a:xfrm>
            <a:off x="863477" y="1844824"/>
            <a:ext cx="6985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2400" b="1" dirty="0"/>
              <a:t>OBJETIVO:</a:t>
            </a:r>
          </a:p>
          <a:p>
            <a:pPr algn="just"/>
            <a:r>
              <a:rPr lang="es-ES" sz="2400" b="1" dirty="0"/>
              <a:t>     </a:t>
            </a:r>
          </a:p>
          <a:p>
            <a:pPr algn="just"/>
            <a:r>
              <a:rPr lang="es-ES" sz="2400" b="1" dirty="0"/>
              <a:t>Diseñar y especificar los diferentes elementos y artefactos del sistema de modo de disponer de la base sobre la cual efectuar la posterior construcción y habilitación de la solución requerida.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Además, considera los aspectos arquitectónicos, de intercambio de información, de poblados y de manejo de la seguridad, entre otros.</a:t>
            </a:r>
          </a:p>
          <a:p>
            <a:pPr algn="just"/>
            <a:endParaRPr lang="es-ES" sz="2400" b="1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63477" y="1102394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000" b="1" u="sng" dirty="0"/>
              <a:t>FASE DE ELABORACIÓN</a:t>
            </a:r>
            <a:endParaRPr lang="es-ES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-252536" y="454694"/>
            <a:ext cx="446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PROYECTO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4881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251520" y="404664"/>
            <a:ext cx="69839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000" b="1" u="sng" dirty="0"/>
              <a:t>FASE DE ELABORACIÓN</a:t>
            </a:r>
            <a:r>
              <a:rPr lang="es-ES" sz="2000" b="1" dirty="0"/>
              <a:t> 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-468560" y="-27384"/>
            <a:ext cx="446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PROYECTO DE BASE DE DATOS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95536" y="1488649"/>
            <a:ext cx="8208912" cy="525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</a:t>
            </a:r>
            <a:r>
              <a:rPr lang="es-ES" sz="1700" b="1" u="sng" dirty="0">
                <a:latin typeface="+mn-lt"/>
              </a:rPr>
              <a:t>MAPA DE NAVEGACIÓN</a:t>
            </a:r>
            <a:r>
              <a:rPr lang="es-ES" sz="1700" b="1" dirty="0">
                <a:latin typeface="+mn-lt"/>
              </a:rPr>
              <a:t> </a:t>
            </a:r>
            <a:r>
              <a:rPr lang="es-ES" sz="1700" b="1" dirty="0" smtClean="0">
                <a:latin typeface="+mn-lt"/>
              </a:rPr>
              <a:t>DETALLADO</a:t>
            </a:r>
            <a:endParaRPr lang="es-ES" sz="1700" b="1" dirty="0">
              <a:solidFill>
                <a:srgbClr val="C0504D"/>
              </a:solidFill>
              <a:latin typeface="+mn-lt"/>
            </a:endParaRP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 smtClean="0">
                <a:latin typeface="+mn-lt"/>
              </a:rPr>
              <a:t> </a:t>
            </a:r>
            <a:r>
              <a:rPr lang="es-ES" sz="1700" b="1" u="sng" dirty="0" smtClean="0">
                <a:latin typeface="+mn-lt"/>
              </a:rPr>
              <a:t>PROTOTIPO DE INTERFAZ</a:t>
            </a:r>
            <a:endParaRPr lang="es-ES" sz="1700" b="1" u="sng" dirty="0">
              <a:latin typeface="+mn-lt"/>
            </a:endParaRP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</a:t>
            </a:r>
            <a:r>
              <a:rPr lang="es-ES" sz="1700" b="1" u="sng" dirty="0">
                <a:latin typeface="+mn-lt"/>
              </a:rPr>
              <a:t>MODELO DE DATOS DETALLADO</a:t>
            </a:r>
            <a:r>
              <a:rPr lang="es-ES" sz="1700" b="1" dirty="0">
                <a:latin typeface="+mn-lt"/>
              </a:rPr>
              <a:t> A NIVEL FÍSICO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ESPECIFICACIÓN DE </a:t>
            </a:r>
            <a:r>
              <a:rPr lang="es-ES" sz="1700" b="1" u="sng" dirty="0">
                <a:latin typeface="+mn-lt"/>
              </a:rPr>
              <a:t>SERVICIOS DE LA BASE DE DATOS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DEFINICIÓN Y ESPECIFICACIÓN MECANISMOS DE </a:t>
            </a:r>
            <a:r>
              <a:rPr lang="es-ES" sz="1700" b="1" u="sng" dirty="0">
                <a:latin typeface="+mn-lt"/>
              </a:rPr>
              <a:t>SEGURIDAD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</a:t>
            </a:r>
            <a:r>
              <a:rPr lang="es-ES" sz="1700" b="1" u="sng" dirty="0">
                <a:latin typeface="+mn-lt"/>
              </a:rPr>
              <a:t>ARQUITECTURA</a:t>
            </a:r>
            <a:r>
              <a:rPr lang="es-ES" sz="1700" b="1" dirty="0">
                <a:latin typeface="+mn-lt"/>
              </a:rPr>
              <a:t>, </a:t>
            </a:r>
            <a:r>
              <a:rPr lang="es-ES" sz="1700" b="1" dirty="0" err="1">
                <a:latin typeface="+mn-lt"/>
              </a:rPr>
              <a:t>SIZING</a:t>
            </a:r>
            <a:r>
              <a:rPr lang="es-ES" sz="1700" b="1" dirty="0">
                <a:latin typeface="+mn-lt"/>
              </a:rPr>
              <a:t> y PLATAFORMA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DETERMINACIÓN Y JUSTIFICACIÓN </a:t>
            </a:r>
            <a:r>
              <a:rPr lang="es-ES" sz="1700" b="1" u="sng" dirty="0">
                <a:latin typeface="+mn-lt"/>
              </a:rPr>
              <a:t>MOTOR DE DATOS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</a:t>
            </a:r>
            <a:r>
              <a:rPr lang="es-ES" sz="1700" b="1" u="sng" dirty="0">
                <a:latin typeface="+mn-lt"/>
              </a:rPr>
              <a:t>OBJETOS</a:t>
            </a:r>
            <a:r>
              <a:rPr lang="es-ES" sz="1700" b="1" dirty="0">
                <a:latin typeface="+mn-lt"/>
              </a:rPr>
              <a:t> DE LA BASE DE DATOS (</a:t>
            </a:r>
            <a:r>
              <a:rPr lang="es-ES" sz="1700" b="1" dirty="0" err="1">
                <a:latin typeface="+mn-lt"/>
              </a:rPr>
              <a:t>TRIGGERS</a:t>
            </a:r>
            <a:r>
              <a:rPr lang="es-ES" sz="1700" b="1" dirty="0">
                <a:latin typeface="+mn-lt"/>
              </a:rPr>
              <a:t>, </a:t>
            </a:r>
            <a:r>
              <a:rPr lang="es-ES" sz="1700" b="1" dirty="0" err="1">
                <a:latin typeface="+mn-lt"/>
              </a:rPr>
              <a:t>SP</a:t>
            </a:r>
            <a:r>
              <a:rPr lang="es-ES" sz="1700" b="1" dirty="0">
                <a:latin typeface="+mn-lt"/>
              </a:rPr>
              <a:t>, </a:t>
            </a:r>
            <a:r>
              <a:rPr lang="es-ES" sz="1700" b="1" dirty="0" err="1">
                <a:latin typeface="+mn-lt"/>
              </a:rPr>
              <a:t>VIEWS</a:t>
            </a:r>
            <a:r>
              <a:rPr lang="es-ES" sz="1700" b="1" dirty="0">
                <a:latin typeface="+mn-lt"/>
              </a:rPr>
              <a:t>, ÍNDICES)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ESPECIFICACIÓN DE </a:t>
            </a:r>
            <a:r>
              <a:rPr lang="es-ES" sz="1700" b="1" u="sng" dirty="0">
                <a:latin typeface="+mn-lt"/>
              </a:rPr>
              <a:t>MIGRACIÓN Y POBLADOS </a:t>
            </a:r>
            <a:r>
              <a:rPr lang="es-ES" sz="1700" b="1" dirty="0">
                <a:latin typeface="+mn-lt"/>
              </a:rPr>
              <a:t>NECESARIOS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ESPECIFICACIÓN DE EVENTUALES </a:t>
            </a:r>
            <a:r>
              <a:rPr lang="es-ES" sz="1700" b="1" u="sng" dirty="0" smtClean="0">
                <a:latin typeface="+mn-lt"/>
              </a:rPr>
              <a:t>INTERFACES</a:t>
            </a:r>
          </a:p>
          <a:p>
            <a:pPr eaLnBrk="1" hangingPunct="1">
              <a:spcAft>
                <a:spcPts val="200"/>
              </a:spcAft>
            </a:pPr>
            <a:r>
              <a:rPr lang="es-ES" sz="1700" b="1" dirty="0" smtClean="0">
                <a:solidFill>
                  <a:srgbClr val="000000"/>
                </a:solidFill>
                <a:latin typeface="+mn-lt"/>
              </a:rPr>
              <a:t>- POLÍTICAS DE </a:t>
            </a:r>
            <a:r>
              <a:rPr lang="es-ES" sz="1700" b="1" u="sng" dirty="0" smtClean="0">
                <a:solidFill>
                  <a:srgbClr val="000000"/>
                </a:solidFill>
                <a:latin typeface="+mn-lt"/>
              </a:rPr>
              <a:t>RESPALDO, REPLICACIÓN Y SINCRONIZACIÓN </a:t>
            </a:r>
          </a:p>
          <a:p>
            <a:pPr eaLnBrk="1" hangingPunct="1">
              <a:spcAft>
                <a:spcPts val="200"/>
              </a:spcAft>
            </a:pPr>
            <a:r>
              <a:rPr lang="es-ES" sz="1700" b="1" dirty="0" smtClean="0">
                <a:solidFill>
                  <a:srgbClr val="000000"/>
                </a:solidFill>
                <a:latin typeface="+mn-lt"/>
              </a:rPr>
              <a:t>- DIAGRAMA DE COMPONENTES</a:t>
            </a:r>
          </a:p>
          <a:p>
            <a:pPr eaLnBrk="1" hangingPunct="1">
              <a:spcAft>
                <a:spcPts val="200"/>
              </a:spcAft>
            </a:pPr>
            <a:r>
              <a:rPr lang="es-ES" sz="1700" b="1" dirty="0" smtClean="0">
                <a:solidFill>
                  <a:srgbClr val="000000"/>
                </a:solidFill>
                <a:latin typeface="+mn-lt"/>
              </a:rPr>
              <a:t>- NORMAS DE IDENTIFICACIÓN DE OBJETOS, COMPONENTES Y SERVICIOS</a:t>
            </a:r>
          </a:p>
          <a:p>
            <a:pPr eaLnBrk="1" hangingPunct="1">
              <a:spcAft>
                <a:spcPts val="200"/>
              </a:spcAft>
            </a:pPr>
            <a:r>
              <a:rPr lang="es-ES" sz="1700" b="1" dirty="0" smtClean="0">
                <a:latin typeface="+mn-lt"/>
              </a:rPr>
              <a:t>- DETERMINACIÓN </a:t>
            </a:r>
            <a:r>
              <a:rPr lang="es-ES" sz="1700" b="1" dirty="0">
                <a:latin typeface="+mn-lt"/>
              </a:rPr>
              <a:t>Y JUSTIFICACIÓN </a:t>
            </a:r>
            <a:r>
              <a:rPr lang="es-ES" sz="1700" b="1" u="sng" dirty="0">
                <a:latin typeface="+mn-lt"/>
              </a:rPr>
              <a:t>FRAMEWORK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solidFill>
                  <a:srgbClr val="000000"/>
                </a:solidFill>
                <a:latin typeface="+mn-lt"/>
              </a:rPr>
              <a:t> DETERMINACIÓN DE  </a:t>
            </a:r>
            <a:r>
              <a:rPr lang="es-ES" sz="1700" b="1" dirty="0" smtClean="0">
                <a:solidFill>
                  <a:srgbClr val="000000"/>
                </a:solidFill>
                <a:latin typeface="+mn-lt"/>
              </a:rPr>
              <a:t>CASOS DE </a:t>
            </a:r>
            <a:r>
              <a:rPr lang="es-ES" sz="1700" b="1" u="sng" dirty="0" smtClean="0">
                <a:solidFill>
                  <a:srgbClr val="000000"/>
                </a:solidFill>
                <a:latin typeface="+mn-lt"/>
              </a:rPr>
              <a:t>PRUEBAS</a:t>
            </a:r>
            <a:r>
              <a:rPr lang="es-ES" sz="1700" b="1" dirty="0" smtClean="0">
                <a:solidFill>
                  <a:srgbClr val="000000"/>
                </a:solidFill>
                <a:latin typeface="+mn-lt"/>
              </a:rPr>
              <a:t> Y VINCULACIÓN CON REQUISITOS</a:t>
            </a:r>
            <a:endParaRPr lang="es-ES" sz="1700" b="1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</a:t>
            </a:r>
            <a:r>
              <a:rPr lang="es-ES" sz="1700" b="1" u="sng" dirty="0">
                <a:latin typeface="+mn-lt"/>
              </a:rPr>
              <a:t>GANTT DETALLADA </a:t>
            </a:r>
            <a:r>
              <a:rPr lang="es-ES" sz="1700" b="1" dirty="0">
                <a:latin typeface="+mn-lt"/>
              </a:rPr>
              <a:t>DE LA FASE Y DE LA FASE DE CONSTRUCCIÓN </a:t>
            </a:r>
          </a:p>
          <a:p>
            <a:pPr eaLnBrk="1" hangingPunct="1">
              <a:spcAft>
                <a:spcPts val="200"/>
              </a:spcAft>
              <a:buFontTx/>
              <a:buChar char="-"/>
            </a:pPr>
            <a:r>
              <a:rPr lang="es-ES" sz="1700" b="1" dirty="0">
                <a:latin typeface="+mn-lt"/>
              </a:rPr>
              <a:t> </a:t>
            </a:r>
            <a:r>
              <a:rPr lang="es-ES" sz="1700" b="1" u="sng" dirty="0">
                <a:latin typeface="+mn-lt"/>
              </a:rPr>
              <a:t>RIESGOS</a:t>
            </a:r>
            <a:r>
              <a:rPr lang="es-ES" sz="1700" b="1" dirty="0">
                <a:latin typeface="+mn-lt"/>
              </a:rPr>
              <a:t> PRESENTADOS </a:t>
            </a:r>
            <a:r>
              <a:rPr lang="es-ES" sz="1700" b="1" dirty="0" smtClean="0">
                <a:latin typeface="+mn-lt"/>
              </a:rPr>
              <a:t> CON MITIGACIONES Y, </a:t>
            </a:r>
            <a:r>
              <a:rPr lang="es-ES" sz="1700" b="1" dirty="0">
                <a:latin typeface="+mn-lt"/>
              </a:rPr>
              <a:t>RIESGOS PREVISTOS.  </a:t>
            </a:r>
          </a:p>
          <a:p>
            <a:pPr eaLnBrk="1" hangingPunct="1"/>
            <a:endParaRPr lang="es-ES" sz="1800" b="1" dirty="0">
              <a:latin typeface="+mn-lt"/>
            </a:endParaRPr>
          </a:p>
        </p:txBody>
      </p: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251520" y="908720"/>
            <a:ext cx="7523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000" b="1" dirty="0">
                <a:latin typeface="+mn-lt"/>
              </a:rPr>
              <a:t>El resultado y entregables de esta fase </a:t>
            </a:r>
            <a:r>
              <a:rPr lang="es-ES" sz="2000" b="1" dirty="0" smtClean="0">
                <a:latin typeface="+mn-lt"/>
              </a:rPr>
              <a:t>considera: </a:t>
            </a:r>
            <a:endParaRPr lang="es-E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5496" y="1052513"/>
            <a:ext cx="7776864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sz="1800" b="1" dirty="0" smtClean="0">
                <a:latin typeface="+mn-lt"/>
              </a:rPr>
              <a:t>Fecha de Entrega del informe:  </a:t>
            </a:r>
            <a:r>
              <a:rPr lang="es-ES" sz="2000" b="1" u="sng" dirty="0" smtClean="0">
                <a:solidFill>
                  <a:srgbClr val="C00000"/>
                </a:solidFill>
                <a:latin typeface="+mn-lt"/>
              </a:rPr>
              <a:t>Lunes </a:t>
            </a:r>
            <a:r>
              <a:rPr lang="es-ES" sz="2000" b="1" u="sng" dirty="0" smtClean="0">
                <a:solidFill>
                  <a:srgbClr val="C00000"/>
                </a:solidFill>
                <a:latin typeface="+mn-lt"/>
              </a:rPr>
              <a:t>28 de diciembre hasta </a:t>
            </a:r>
            <a:r>
              <a:rPr lang="es-ES" sz="2000" b="1" u="sng" dirty="0" smtClean="0">
                <a:solidFill>
                  <a:srgbClr val="C00000"/>
                </a:solidFill>
                <a:latin typeface="+mn-lt"/>
              </a:rPr>
              <a:t>las 8:00 am</a:t>
            </a:r>
          </a:p>
          <a:p>
            <a:pPr algn="just" eaLnBrk="1" hangingPunct="1">
              <a:defRPr/>
            </a:pPr>
            <a:endParaRPr lang="es-ES" sz="1800" b="1" dirty="0" smtClean="0">
              <a:latin typeface="+mn-lt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El profesor </a:t>
            </a:r>
            <a:r>
              <a:rPr lang="es-ES" sz="1800" b="1" dirty="0" smtClean="0">
                <a:latin typeface="+mn-lt"/>
              </a:rPr>
              <a:t>entregará </a:t>
            </a:r>
            <a:r>
              <a:rPr lang="es-ES" sz="1800" b="1" dirty="0" smtClean="0">
                <a:latin typeface="+mn-lt"/>
              </a:rPr>
              <a:t>los lineamientos para los diferentes elementos del informe.</a:t>
            </a:r>
          </a:p>
          <a:p>
            <a:pPr algn="just" eaLnBrk="1" hangingPunct="1">
              <a:buFontTx/>
              <a:buChar char="-"/>
              <a:defRPr/>
            </a:pPr>
            <a:endParaRPr lang="es-ES" sz="1800" b="1" dirty="0" smtClean="0">
              <a:latin typeface="+mn-lt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La entrega consiste en el Informe de Elaboración y una Presentación (debidamente animada) de 15 minutos dando a conocer la estructura arquitectónica del sistema, el modelo físico de datos detallado, los criterios empleados para decidir plataforma, </a:t>
            </a:r>
            <a:r>
              <a:rPr lang="es-ES" sz="1800" b="1" dirty="0" err="1" smtClean="0">
                <a:latin typeface="+mn-lt"/>
              </a:rPr>
              <a:t>framework</a:t>
            </a:r>
            <a:r>
              <a:rPr lang="es-ES" sz="1800" b="1" dirty="0" smtClean="0">
                <a:latin typeface="+mn-lt"/>
              </a:rPr>
              <a:t>, motor de datos, migraciones, interfaces, seguridad y otros elementos que se </a:t>
            </a:r>
            <a:r>
              <a:rPr lang="es-ES" sz="1800" b="1" dirty="0" smtClean="0">
                <a:latin typeface="+mn-lt"/>
              </a:rPr>
              <a:t>estime </a:t>
            </a:r>
            <a:r>
              <a:rPr lang="es-ES" sz="1800" b="1" dirty="0" smtClean="0">
                <a:latin typeface="+mn-lt"/>
              </a:rPr>
              <a:t>necesario, junto con el plan de trabajo detallado de lo realizado, riesgos presentados y futuros y la planificación de la fase siguiente.</a:t>
            </a:r>
          </a:p>
          <a:p>
            <a:pPr algn="just" eaLnBrk="1" hangingPunct="1">
              <a:defRPr/>
            </a:pPr>
            <a:r>
              <a:rPr lang="es-ES" sz="1800" b="1" dirty="0" smtClean="0">
                <a:latin typeface="+mn-lt"/>
              </a:rPr>
              <a:t> </a:t>
            </a:r>
          </a:p>
          <a:p>
            <a:pPr algn="just" eaLnBrk="1" hangingPunct="1"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Las presentaciones son a partir del lunes </a:t>
            </a:r>
            <a:r>
              <a:rPr lang="es-ES" sz="1800" b="1" dirty="0" smtClean="0">
                <a:latin typeface="+mn-lt"/>
              </a:rPr>
              <a:t>28/12, </a:t>
            </a:r>
            <a:r>
              <a:rPr lang="es-ES" sz="1800" b="1" dirty="0" smtClean="0">
                <a:latin typeface="+mn-lt"/>
              </a:rPr>
              <a:t>entregándose </a:t>
            </a:r>
            <a:r>
              <a:rPr lang="es-ES" sz="1800" b="1" dirty="0" smtClean="0">
                <a:latin typeface="+mn-lt"/>
              </a:rPr>
              <a:t>1 ejemplar impreso </a:t>
            </a:r>
            <a:r>
              <a:rPr lang="es-ES" sz="1800" b="1" dirty="0" smtClean="0">
                <a:latin typeface="+mn-lt"/>
              </a:rPr>
              <a:t>de la </a:t>
            </a:r>
            <a:r>
              <a:rPr lang="es-ES" sz="1800" b="1" dirty="0" err="1" smtClean="0">
                <a:latin typeface="+mn-lt"/>
              </a:rPr>
              <a:t>ppt</a:t>
            </a:r>
            <a:r>
              <a:rPr lang="es-ES" sz="1800" b="1" dirty="0" smtClean="0">
                <a:latin typeface="+mn-lt"/>
              </a:rPr>
              <a:t> y </a:t>
            </a:r>
            <a:r>
              <a:rPr lang="es-ES" sz="1800" b="1" dirty="0" smtClean="0">
                <a:latin typeface="+mn-lt"/>
              </a:rPr>
              <a:t>del </a:t>
            </a:r>
            <a:r>
              <a:rPr lang="es-ES" sz="1800" b="1" dirty="0" smtClean="0">
                <a:latin typeface="+mn-lt"/>
              </a:rPr>
              <a:t>modelo físico de </a:t>
            </a:r>
            <a:r>
              <a:rPr lang="es-ES" sz="1800" b="1" dirty="0" smtClean="0">
                <a:latin typeface="+mn-lt"/>
              </a:rPr>
              <a:t>datos (en formato </a:t>
            </a:r>
            <a:r>
              <a:rPr lang="es-ES" sz="1800" b="1" dirty="0" err="1" smtClean="0">
                <a:latin typeface="+mn-lt"/>
              </a:rPr>
              <a:t>A3</a:t>
            </a:r>
            <a:r>
              <a:rPr lang="es-ES" sz="1800" b="1" dirty="0" smtClean="0">
                <a:latin typeface="+mn-lt"/>
              </a:rPr>
              <a:t>).</a:t>
            </a:r>
            <a:endParaRPr lang="es-ES" sz="1800" b="1" dirty="0" smtClean="0">
              <a:latin typeface="+mn-lt"/>
            </a:endParaRPr>
          </a:p>
          <a:p>
            <a:pPr algn="just" eaLnBrk="1" hangingPunct="1">
              <a:buFontTx/>
              <a:buChar char="-"/>
              <a:defRPr/>
            </a:pPr>
            <a:endParaRPr lang="es-ES" sz="1800" b="1" dirty="0" smtClean="0">
              <a:latin typeface="+mn-lt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Todos los elementos y componentes arquitectónicos deben estar debidamente justificados.</a:t>
            </a:r>
          </a:p>
          <a:p>
            <a:pPr algn="just" eaLnBrk="1" hangingPunct="1">
              <a:defRPr/>
            </a:pPr>
            <a:endParaRPr lang="es-ES" sz="1800" b="1" dirty="0" smtClean="0">
              <a:latin typeface="+mn-lt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Deben estar TODOS los alumnos presentes.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8521" y="188913"/>
            <a:ext cx="42465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FASE DE ELABORACIÓN</a:t>
            </a:r>
          </a:p>
        </p:txBody>
      </p:sp>
    </p:spTree>
    <p:extLst>
      <p:ext uri="{BB962C8B-B14F-4D97-AF65-F5344CB8AC3E}">
        <p14:creationId xmlns:p14="http://schemas.microsoft.com/office/powerpoint/2010/main" val="7467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0728"/>
            <a:ext cx="734404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sz="1800" b="1" u="sng" dirty="0" smtClean="0">
                <a:latin typeface="+mn-lt"/>
              </a:rPr>
              <a:t>TEMAS QUE </a:t>
            </a:r>
            <a:r>
              <a:rPr lang="es-ES" sz="1800" b="1" u="sng" dirty="0" smtClean="0">
                <a:latin typeface="+mn-lt"/>
              </a:rPr>
              <a:t>ABORDARÁ </a:t>
            </a:r>
            <a:r>
              <a:rPr lang="es-ES" sz="1800" b="1" u="sng" dirty="0" smtClean="0">
                <a:latin typeface="+mn-lt"/>
              </a:rPr>
              <a:t>EL PROFESOR Y EL AYUDANTE</a:t>
            </a:r>
          </a:p>
          <a:p>
            <a:pPr algn="just" eaLnBrk="1" hangingPunct="1">
              <a:defRPr/>
            </a:pPr>
            <a:endParaRPr lang="es-ES" sz="1800" b="1" u="sng" dirty="0" smtClean="0">
              <a:latin typeface="+mn-lt"/>
            </a:endParaRPr>
          </a:p>
          <a:p>
            <a:pPr algn="just" eaLnBrk="1" hangingPunct="1">
              <a:buFontTx/>
              <a:buChar char="-"/>
              <a:defRPr/>
            </a:pPr>
            <a:endParaRPr lang="es-ES" sz="1800" b="1" dirty="0" smtClean="0">
              <a:latin typeface="+mn-lt"/>
            </a:endParaRP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CONSIDERACIONES DE LOS MODELOS DE DATOS A NIVEL FÍSICO.</a:t>
            </a: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ESTRUCTURA Y MANEJO DE SEGURIDAD A NIVEL DE LA BASE DE DATOS Y DE LA APLICACIÓN. </a:t>
            </a: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OBJETOS </a:t>
            </a:r>
            <a:r>
              <a:rPr lang="es-ES" sz="1800" b="1" dirty="0" err="1" smtClean="0">
                <a:latin typeface="+mn-lt"/>
              </a:rPr>
              <a:t>TRIGGER</a:t>
            </a:r>
            <a:r>
              <a:rPr lang="es-ES" sz="1800" b="1" dirty="0" smtClean="0">
                <a:latin typeface="+mn-lt"/>
              </a:rPr>
              <a:t>, PROCEDIMIENTO, VISTA, ÍNDICE.</a:t>
            </a: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CARACTERÍSTICAS Y RESTRICCIONES DE LOS </a:t>
            </a:r>
            <a:r>
              <a:rPr lang="es-ES" sz="1800" b="1" dirty="0" err="1" smtClean="0">
                <a:latin typeface="+mn-lt"/>
              </a:rPr>
              <a:t>FRAMEWORKS</a:t>
            </a:r>
            <a:endParaRPr lang="es-ES" sz="1800" b="1" dirty="0" smtClean="0">
              <a:latin typeface="+mn-lt"/>
            </a:endParaRP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CONSIDERACIONES RESPECTO DE POBLADOS </a:t>
            </a: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CONSIDERACIONES RESPECTO DE INTERFACES</a:t>
            </a: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CONSIDERACIONES RESPECTO DE PRUEBAS.</a:t>
            </a:r>
          </a:p>
          <a:p>
            <a:pPr algn="just" eaLnBrk="1" hangingPunct="1">
              <a:spcAft>
                <a:spcPts val="1200"/>
              </a:spcAft>
              <a:buFontTx/>
              <a:buChar char="-"/>
              <a:defRPr/>
            </a:pPr>
            <a:r>
              <a:rPr lang="es-ES" sz="1800" b="1" dirty="0" smtClean="0">
                <a:latin typeface="+mn-lt"/>
              </a:rPr>
              <a:t>CONSIDERACIONES RESPECTO DE MANEJO DE VERSIONES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42465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FASE DE ELABORACIÓN</a:t>
            </a:r>
          </a:p>
        </p:txBody>
      </p:sp>
    </p:spTree>
    <p:extLst>
      <p:ext uri="{BB962C8B-B14F-4D97-AF65-F5344CB8AC3E}">
        <p14:creationId xmlns:p14="http://schemas.microsoft.com/office/powerpoint/2010/main" val="2002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Plantilla_PPT_UdeSantiago2 (1)</Template>
  <TotalTime>861</TotalTime>
  <Words>497</Words>
  <Application>Microsoft Office PowerPoint</Application>
  <PresentationFormat>Presentación en pantalla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Usach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Campus</dc:title>
  <dc:creator>Usuario</dc:creator>
  <cp:lastModifiedBy>Edgardo Sepúlveda Sariego</cp:lastModifiedBy>
  <cp:revision>100</cp:revision>
  <dcterms:created xsi:type="dcterms:W3CDTF">2013-04-09T17:57:06Z</dcterms:created>
  <dcterms:modified xsi:type="dcterms:W3CDTF">2015-12-09T00:43:36Z</dcterms:modified>
</cp:coreProperties>
</file>