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handoutMasterIdLst>
    <p:handoutMasterId r:id="rId21"/>
  </p:handoutMasterIdLst>
  <p:sldIdLst>
    <p:sldId id="344" r:id="rId2"/>
    <p:sldId id="345" r:id="rId3"/>
    <p:sldId id="347" r:id="rId4"/>
    <p:sldId id="349" r:id="rId5"/>
    <p:sldId id="327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06" r:id="rId14"/>
    <p:sldId id="313" r:id="rId15"/>
    <p:sldId id="337" r:id="rId16"/>
    <p:sldId id="338" r:id="rId17"/>
    <p:sldId id="342" r:id="rId18"/>
    <p:sldId id="357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000"/>
    <a:srgbClr val="9C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47" autoAdjust="0"/>
  </p:normalViewPr>
  <p:slideViewPr>
    <p:cSldViewPr snapToGrid="0">
      <p:cViewPr varScale="1">
        <p:scale>
          <a:sx n="81" d="100"/>
          <a:sy n="81" d="100"/>
        </p:scale>
        <p:origin x="12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03CB-DEFC-402C-ABF5-546ECD7DC7E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4688B-0482-482B-8666-16CE1BB2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19DF5-8514-4227-BBCA-66992046EE5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64A1-EFCC-4F23-96B5-57F53172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64A1-EFCC-4F23-96B5-57F53172A0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53727"/>
            <a:ext cx="10772775" cy="877565"/>
          </a:xfrm>
        </p:spPr>
        <p:txBody>
          <a:bodyPr>
            <a:normAutofit/>
          </a:bodyPr>
          <a:lstStyle>
            <a:lvl1pPr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19348"/>
            <a:ext cx="10753725" cy="4258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Syllabus &amp; Course Contract</a:t>
            </a:r>
          </a:p>
          <a:p>
            <a:r>
              <a:rPr lang="en-US" dirty="0"/>
              <a:t>Unloop Overview</a:t>
            </a:r>
          </a:p>
          <a:p>
            <a:r>
              <a:rPr lang="en-US" dirty="0"/>
              <a:t>Computers &amp; the Internet</a:t>
            </a:r>
          </a:p>
          <a:p>
            <a:r>
              <a:rPr lang="en-US" dirty="0"/>
              <a:t>Fundamental Programming Concepts</a:t>
            </a:r>
          </a:p>
          <a:p>
            <a:r>
              <a:rPr lang="en-US" dirty="0"/>
              <a:t>Lab: </a:t>
            </a:r>
            <a:r>
              <a:rPr lang="en-US" dirty="0" err="1"/>
              <a:t>Blockly</a:t>
            </a:r>
            <a:r>
              <a:rPr lang="en-US" dirty="0"/>
              <a:t> 1</a:t>
            </a:r>
          </a:p>
          <a:p>
            <a:r>
              <a:rPr lang="en-US" dirty="0"/>
              <a:t>Readings assigned: Internet of Things (</a:t>
            </a:r>
            <a:r>
              <a:rPr lang="en-US" dirty="0" err="1"/>
              <a:t>IoT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I visit a website?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7224" y="1172428"/>
            <a:ext cx="1092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200" b="1" dirty="0">
                <a:latin typeface="+mj-lt"/>
              </a:rPr>
              <a:t>Step 2:  </a:t>
            </a:r>
            <a:r>
              <a:rPr lang="en-US" sz="3200" dirty="0">
                <a:latin typeface="+mj-lt"/>
              </a:rPr>
              <a:t>Your computer performs a DNS lookup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Each website has a unique code,  called an IP address, that is like a phone number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DNS (or domain name servers), are like phone books. The DNS servers will connect you to the right server</a:t>
            </a:r>
          </a:p>
          <a:p>
            <a:pPr lvl="1" fontAlgn="base"/>
            <a:r>
              <a:rPr lang="en-US" sz="2400" dirty="0"/>
              <a:t>		girldevelopit.com → 205.178.189.129</a:t>
            </a:r>
            <a:endParaRPr lang="en-US" sz="2400" dirty="0">
              <a:latin typeface="+mj-lt"/>
            </a:endParaRPr>
          </a:p>
          <a:p>
            <a:pPr lvl="1" fontAlgn="base"/>
            <a:endParaRPr lang="en-US" sz="2400" dirty="0">
              <a:latin typeface="+mj-lt"/>
            </a:endParaRPr>
          </a:p>
          <a:p>
            <a:pPr lvl="1" fontAlgn="base"/>
            <a:r>
              <a:rPr lang="en-US" sz="3200" b="1" dirty="0">
                <a:latin typeface="+mj-lt"/>
              </a:rPr>
              <a:t>Step 3: </a:t>
            </a:r>
            <a:r>
              <a:rPr lang="en-US" sz="3200" dirty="0">
                <a:latin typeface="+mj-lt"/>
              </a:rPr>
              <a:t>Your computer connects to the server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Your computer uses that IP address to find the correct web server and sends  a request for a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041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I visit a website?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54075" y="1054318"/>
            <a:ext cx="1092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200" b="1" dirty="0">
                <a:latin typeface="+mj-lt"/>
              </a:rPr>
              <a:t>Step 4:  </a:t>
            </a:r>
            <a:r>
              <a:rPr lang="en-US" sz="3200" dirty="0">
                <a:latin typeface="+mj-lt"/>
              </a:rPr>
              <a:t>The server responds to your request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200" dirty="0"/>
              <a:t>The server processes your request and finds the right files. Sometimes it has to "compile" a page from code and other sources, like a database.</a:t>
            </a:r>
          </a:p>
          <a:p>
            <a:pPr lvl="1" fontAlgn="base"/>
            <a:r>
              <a:rPr lang="en-US" sz="3200" b="1" dirty="0">
                <a:latin typeface="+mj-lt"/>
              </a:rPr>
              <a:t>Step 5: </a:t>
            </a:r>
            <a:r>
              <a:rPr lang="en-US" sz="3200" dirty="0">
                <a:latin typeface="+mj-lt"/>
              </a:rPr>
              <a:t>The server sends your computer the files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3200" dirty="0"/>
              <a:t>This is usually an HTML page, with some CSS, JavaScript, or media files.</a:t>
            </a:r>
          </a:p>
          <a:p>
            <a:pPr lvl="1" fontAlgn="base"/>
            <a:r>
              <a:rPr lang="en-US" sz="3200" b="1" dirty="0"/>
              <a:t>Step 6: </a:t>
            </a:r>
            <a:r>
              <a:rPr lang="en-US" sz="3200" dirty="0"/>
              <a:t>Your browser displays the files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Your browser interprets the code and assembles all the files into a page you can see and use. Each browser does this slightly differently.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825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internet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19348"/>
            <a:ext cx="6318503" cy="4710002"/>
          </a:xfrm>
        </p:spPr>
        <p:txBody>
          <a:bodyPr>
            <a:normAutofit/>
          </a:bodyPr>
          <a:lstStyle/>
          <a:p>
            <a:r>
              <a:rPr lang="en-US" b="1" dirty="0"/>
              <a:t>Client: </a:t>
            </a:r>
            <a:r>
              <a:rPr lang="en-US" dirty="0"/>
              <a:t>Accesses services (e.g. an HTML file) made available by a server</a:t>
            </a:r>
          </a:p>
          <a:p>
            <a:endParaRPr lang="en-US" dirty="0"/>
          </a:p>
          <a:p>
            <a:r>
              <a:rPr lang="en-US" b="1" dirty="0"/>
              <a:t>Server: </a:t>
            </a:r>
            <a:r>
              <a:rPr lang="en-GB" dirty="0"/>
              <a:t>provides services for other programs or devices (client)</a:t>
            </a:r>
          </a:p>
          <a:p>
            <a:endParaRPr lang="en-GB" dirty="0"/>
          </a:p>
          <a:p>
            <a:r>
              <a:rPr lang="en-US" b="1" dirty="0"/>
              <a:t>H</a:t>
            </a:r>
            <a:r>
              <a:rPr lang="en-GB" b="1" dirty="0"/>
              <a:t>TTP: </a:t>
            </a:r>
            <a:r>
              <a:rPr lang="en-GB" dirty="0"/>
              <a:t>hyper-text transfer protocol – the rules for how to send data over the internet</a:t>
            </a:r>
          </a:p>
          <a:p>
            <a:endParaRPr lang="en-GB" dirty="0"/>
          </a:p>
          <a:p>
            <a:r>
              <a:rPr lang="en-US" b="1" dirty="0"/>
              <a:t>I</a:t>
            </a:r>
            <a:r>
              <a:rPr lang="en-GB" b="1" dirty="0"/>
              <a:t>P address: </a:t>
            </a:r>
            <a:r>
              <a:rPr lang="en-GB" dirty="0"/>
              <a:t>the unique number of a computer connected to the internet</a:t>
            </a:r>
          </a:p>
        </p:txBody>
      </p:sp>
      <p:pic>
        <p:nvPicPr>
          <p:cNvPr id="6146" name="Picture 2" descr="https://upload.wikimedia.org/wikipedia/commons/thumb/c/c9/Client-server-model.svg/500px-Client-server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221985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89204"/>
            <a:ext cx="10772775" cy="1602792"/>
          </a:xfrm>
        </p:spPr>
        <p:txBody>
          <a:bodyPr>
            <a:normAutofit/>
          </a:bodyPr>
          <a:lstStyle/>
          <a:p>
            <a:r>
              <a:rPr lang="en-US" sz="4800" b="1" dirty="0"/>
              <a:t>Basic Programming Concepts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1472843"/>
            <a:ext cx="1092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2400" dirty="0">
                <a:latin typeface="+mj-lt"/>
              </a:rPr>
              <a:t>Refresh: What is a computer program? </a:t>
            </a:r>
          </a:p>
          <a:p>
            <a:pPr lvl="1" fontAlgn="base"/>
            <a:endParaRPr lang="en-US" sz="2400" i="1" dirty="0">
              <a:latin typeface="+mj-lt"/>
            </a:endParaRPr>
          </a:p>
          <a:p>
            <a:pPr lvl="1" fontAlgn="base"/>
            <a:r>
              <a:rPr lang="en-US" sz="2400" dirty="0" err="1">
                <a:latin typeface="+mj-lt"/>
              </a:rPr>
              <a:t>Blockly</a:t>
            </a:r>
            <a:r>
              <a:rPr lang="en-US" sz="2400" dirty="0">
                <a:latin typeface="+mj-lt"/>
              </a:rPr>
              <a:t> programs will teach: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i="1" dirty="0"/>
              <a:t>If/Else Statements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For Loops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While Loops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Variables (we will cover this next session)</a:t>
            </a:r>
          </a:p>
          <a:p>
            <a:pPr lvl="1" fontAlgn="base"/>
            <a:endParaRPr lang="en-US" sz="2400" i="1" dirty="0">
              <a:latin typeface="+mj-lt"/>
            </a:endParaRPr>
          </a:p>
          <a:p>
            <a:pPr lvl="1" fontAlgn="base"/>
            <a:r>
              <a:rPr lang="en-US" sz="2400" dirty="0">
                <a:latin typeface="+mj-lt"/>
              </a:rPr>
              <a:t>Why </a:t>
            </a:r>
            <a:r>
              <a:rPr lang="en-US" sz="2400" dirty="0" err="1">
                <a:latin typeface="+mj-lt"/>
              </a:rPr>
              <a:t>Blockly</a:t>
            </a:r>
            <a:r>
              <a:rPr lang="en-US" sz="2400" dirty="0">
                <a:latin typeface="+mj-lt"/>
              </a:rPr>
              <a:t>: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 don’t have to worry about Syntax!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Syntax: Spelling and correct formatting of code</a:t>
            </a:r>
            <a:endParaRPr lang="en-US" sz="2000" dirty="0"/>
          </a:p>
          <a:p>
            <a:pPr lvl="1" fontAlgn="base"/>
            <a:endParaRPr lang="en-US" sz="2400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772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89204"/>
            <a:ext cx="10772775" cy="1602792"/>
          </a:xfrm>
        </p:spPr>
        <p:txBody>
          <a:bodyPr>
            <a:normAutofit/>
          </a:bodyPr>
          <a:lstStyle/>
          <a:p>
            <a:r>
              <a:rPr lang="en-US" sz="4800" b="1" dirty="0"/>
              <a:t>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1602413"/>
            <a:ext cx="1092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/>
            <a:r>
              <a:rPr lang="en-US" sz="2400" dirty="0"/>
              <a:t>Test a Condition, and execute a statement(s) based on that condition. </a:t>
            </a:r>
          </a:p>
          <a:p>
            <a:pPr marL="0" lvl="1" fontAlgn="base"/>
            <a:r>
              <a:rPr lang="en-US" sz="2400" i="1" dirty="0">
                <a:latin typeface="+mj-lt"/>
              </a:rPr>
              <a:t>If an obstacle is on the right, turn left. </a:t>
            </a:r>
          </a:p>
          <a:p>
            <a:pPr lvl="1" fontAlgn="base"/>
            <a:endParaRPr lang="en-US" sz="2400" dirty="0">
              <a:latin typeface="+mj-lt"/>
            </a:endParaRPr>
          </a:p>
          <a:p>
            <a:pPr lvl="1" fontAlgn="base"/>
            <a:r>
              <a:rPr lang="en-US" sz="2400" b="1" dirty="0">
                <a:latin typeface="+mj-lt"/>
              </a:rPr>
              <a:t>If/Else Statement: </a:t>
            </a:r>
          </a:p>
          <a:p>
            <a:pPr lvl="1" fontAlgn="base"/>
            <a:r>
              <a:rPr lang="en-US" sz="2400" dirty="0">
                <a:latin typeface="+mj-lt"/>
              </a:rPr>
              <a:t>An If Statement, with a “Else Clause” attached. The “Else Clause” allows the program to take an action when the condition is NOT true</a:t>
            </a:r>
          </a:p>
          <a:p>
            <a:pPr lvl="1" fontAlgn="base"/>
            <a:r>
              <a:rPr lang="en-US" sz="2400" i="1" dirty="0"/>
              <a:t>If an obstacle is on the right, turn left. Otherwise, go forward. </a:t>
            </a:r>
          </a:p>
          <a:p>
            <a:pPr lvl="1" fontAlgn="base"/>
            <a:endParaRPr lang="en-US" sz="2400" i="1" dirty="0"/>
          </a:p>
          <a:p>
            <a:pPr lvl="1" fontAlgn="base"/>
            <a:r>
              <a:rPr lang="en-US" sz="2400" b="1" dirty="0"/>
              <a:t>Nested If Statement:</a:t>
            </a:r>
          </a:p>
          <a:p>
            <a:pPr lvl="1" fontAlgn="base"/>
            <a:r>
              <a:rPr lang="en-US" sz="2400" dirty="0"/>
              <a:t>Checks several conditions, one after another, and executes statement (s) based on those conditions</a:t>
            </a:r>
          </a:p>
          <a:p>
            <a:pPr lvl="1" fontAlgn="base"/>
            <a:r>
              <a:rPr lang="en-US" sz="2400" i="1" dirty="0"/>
              <a:t>If an obstacle is on the right, turn left, else if obstacle is on the left, flash red lights. Otherwise go forward.  </a:t>
            </a:r>
          </a:p>
          <a:p>
            <a:pPr lvl="1" fontAlgn="base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0284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89204"/>
            <a:ext cx="10772775" cy="1602792"/>
          </a:xfrm>
        </p:spPr>
        <p:txBody>
          <a:bodyPr>
            <a:normAutofit/>
          </a:bodyPr>
          <a:lstStyle/>
          <a:p>
            <a:r>
              <a:rPr lang="en-US" sz="4800" b="1" dirty="0"/>
              <a:t>For Loop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1472843"/>
            <a:ext cx="1092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2400" dirty="0"/>
              <a:t>Repeat a section of code a number of times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955950"/>
            <a:ext cx="1092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2400" b="1" dirty="0">
                <a:latin typeface="+mj-lt"/>
              </a:rPr>
              <a:t>Example: </a:t>
            </a:r>
          </a:p>
          <a:p>
            <a:pPr lvl="1" fontAlgn="base"/>
            <a:r>
              <a:rPr lang="en-US" sz="2400" i="1" dirty="0">
                <a:latin typeface="+mj-lt"/>
              </a:rPr>
              <a:t>Walk forward 5 steps, turn left. Repeat 4 times. </a:t>
            </a:r>
          </a:p>
          <a:p>
            <a:pPr lvl="1" fontAlgn="base"/>
            <a:endParaRPr lang="en-US" sz="2400" b="1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45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89204"/>
            <a:ext cx="10772775" cy="1602792"/>
          </a:xfrm>
        </p:spPr>
        <p:txBody>
          <a:bodyPr>
            <a:normAutofit/>
          </a:bodyPr>
          <a:lstStyle/>
          <a:p>
            <a:r>
              <a:rPr lang="en-US" sz="4800" b="1" dirty="0"/>
              <a:t>While Loop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1472843"/>
            <a:ext cx="1092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2400" dirty="0"/>
              <a:t>Similar to a For Loop, a While Loop lets a section of code be repeated. </a:t>
            </a:r>
          </a:p>
          <a:p>
            <a:pPr lvl="1" fontAlgn="base"/>
            <a:endParaRPr lang="en-US" sz="2400" dirty="0"/>
          </a:p>
          <a:p>
            <a:pPr lvl="1" fontAlgn="base"/>
            <a:r>
              <a:rPr lang="en-US" sz="2400" dirty="0"/>
              <a:t>A While Loop repeats the code, while a condition exists </a:t>
            </a:r>
          </a:p>
          <a:p>
            <a:pPr lvl="1" fontAlgn="base"/>
            <a:endParaRPr lang="en-US" sz="2400" i="1" dirty="0"/>
          </a:p>
          <a:p>
            <a:pPr lvl="1" fontAlgn="base"/>
            <a:r>
              <a:rPr lang="en-US" sz="2400" dirty="0"/>
              <a:t>Example: </a:t>
            </a:r>
          </a:p>
          <a:p>
            <a:pPr lvl="1" fontAlgn="base"/>
            <a:r>
              <a:rPr lang="en-US" sz="2400" i="1" dirty="0"/>
              <a:t>While obstacles are in front of the robot, flash red lights. </a:t>
            </a:r>
          </a:p>
          <a:p>
            <a:pPr lvl="1" fontAlgn="base"/>
            <a:r>
              <a:rPr lang="en-US" sz="2400" i="1" dirty="0"/>
              <a:t>While location does not equal destination, walk forward. </a:t>
            </a:r>
          </a:p>
          <a:p>
            <a:pPr lvl="1" fontAlgn="base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91540" y="4686300"/>
            <a:ext cx="10525760" cy="1291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Discussion: what would happen if we had a while loop with a condition that was always true?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29236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89204"/>
            <a:ext cx="10772775" cy="1602792"/>
          </a:xfrm>
        </p:spPr>
        <p:txBody>
          <a:bodyPr>
            <a:normAutofit/>
          </a:bodyPr>
          <a:lstStyle/>
          <a:p>
            <a:r>
              <a:rPr lang="en-US" sz="4800" b="1" dirty="0"/>
              <a:t>Programming is a different type of Edu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1650643"/>
            <a:ext cx="11186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Embrace “failure” – it’s part of the process</a:t>
            </a:r>
          </a:p>
          <a:p>
            <a:pPr marL="914400" lvl="1" indent="-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Learn to be at home with not knowing, but stay curious!</a:t>
            </a:r>
          </a:p>
          <a:p>
            <a:pPr marL="914400" lvl="1" indent="-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Collaboration is encouraged – don’t reinvent the wheel, work together</a:t>
            </a:r>
          </a:p>
          <a:p>
            <a:pPr marL="914400" lvl="1" indent="-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There is rarely one solution to a problem – be creative</a:t>
            </a:r>
          </a:p>
          <a:p>
            <a:pPr marL="914400" lvl="1" indent="-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Experiment with different types of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90822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TSA (think, search, ask) approach to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031292"/>
            <a:ext cx="10753725" cy="4043628"/>
          </a:xfrm>
        </p:spPr>
        <p:txBody>
          <a:bodyPr>
            <a:normAutofit/>
          </a:bodyPr>
          <a:lstStyle/>
          <a:p>
            <a:pPr marL="461772" lvl="1" indent="-457200">
              <a:buFont typeface="+mj-lt"/>
              <a:buAutoNum type="arabicPeriod"/>
            </a:pPr>
            <a:r>
              <a:rPr lang="en-US" sz="1800" b="1" dirty="0"/>
              <a:t>Think: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problem I am having?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What do I know about the problem?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What do I not know about the problem?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What could I try on my own to solve the problem?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If I can’t solve it after some effort, how can I phrase it as a question? (be as specific as possible)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sz="1800" b="1" dirty="0"/>
              <a:t>Search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What resources do I have where I could get information about my question?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Do any of the resources I can access have information that can answer my question?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If not, do any resources have information that allow me to make my question more specific?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sz="1800" b="1" dirty="0"/>
              <a:t>Ask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Do any of the people around me know the answer to my question?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If not, have any of the people around me run into the same problem?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Do any of the people around me have information that allow me to make my question more specific?</a:t>
            </a:r>
          </a:p>
          <a:p>
            <a:pPr marL="56007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Last step: ask a TA or your teacher!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657223" y="5322250"/>
            <a:ext cx="5492117" cy="126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This is how people will expect you to solve problems in tech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Fewer bottlenecks when you are asking for help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People will be happier to help you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Clearly stating problems is an invaluable skill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9340" y="5322250"/>
            <a:ext cx="5492117" cy="126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Be mindful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Time: don’t just bang your head against the wall for forever, if you’re stuck, it’s ok to ask!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Collaboration: be eager to help and be helped! If someone helps you along the way, share what you learn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Unloop Program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63536"/>
            <a:ext cx="10753725" cy="5303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Mission: </a:t>
            </a:r>
            <a:r>
              <a:rPr lang="en-US" dirty="0"/>
              <a:t>Enable people who have been in prison to succeed in careers in tech</a:t>
            </a:r>
          </a:p>
          <a:p>
            <a:pPr marL="0" indent="0">
              <a:buNone/>
            </a:pPr>
            <a:r>
              <a:rPr lang="en-US" dirty="0"/>
              <a:t>What Unloop does:</a:t>
            </a:r>
          </a:p>
          <a:p>
            <a:pPr marL="49168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Education programs</a:t>
            </a:r>
          </a:p>
          <a:p>
            <a:pPr marL="49168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Mentorship</a:t>
            </a:r>
          </a:p>
          <a:p>
            <a:pPr marL="49168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Employer Network</a:t>
            </a:r>
          </a:p>
          <a:p>
            <a:pPr marL="0" indent="0">
              <a:buNone/>
              <a:tabLst>
                <a:tab pos="747713" algn="l"/>
              </a:tabLst>
            </a:pPr>
            <a:r>
              <a:rPr lang="en-US" dirty="0"/>
              <a:t>Program at Monroe Correctional Complex</a:t>
            </a:r>
          </a:p>
          <a:p>
            <a:pPr marL="491681" lvl="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1 year, 40 credit certificate program in web development </a:t>
            </a:r>
          </a:p>
          <a:p>
            <a:pPr marL="491681" lvl="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Teaches skills you would need to be entry level web developer</a:t>
            </a:r>
          </a:p>
          <a:p>
            <a:pPr marL="491681" lvl="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Workshops &amp; events with industry professionals</a:t>
            </a:r>
          </a:p>
          <a:p>
            <a:pPr marL="491681" lvl="1" indent="-3492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dirty="0"/>
              <a:t>Selection criteria = 75% formula &amp; 25% discretionary:</a:t>
            </a:r>
          </a:p>
          <a:p>
            <a:pPr marL="948881" lvl="2" indent="-349250"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i="0" dirty="0"/>
              <a:t>Grade in Intro to Tech Careers (50%)</a:t>
            </a:r>
          </a:p>
          <a:p>
            <a:pPr marL="948881" lvl="2" indent="-349250"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i="0" dirty="0"/>
              <a:t>Written application (30%)</a:t>
            </a:r>
          </a:p>
          <a:p>
            <a:pPr marL="948881" lvl="2" indent="-349250"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i="0" dirty="0"/>
              <a:t>Computer basics &amp; logic assessment (20%)</a:t>
            </a:r>
          </a:p>
          <a:p>
            <a:pPr marL="4572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2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tech industry &amp; why does it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from the bits up: Hardware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Foundation programming concepts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0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53727"/>
            <a:ext cx="10989946" cy="1103573"/>
          </a:xfrm>
        </p:spPr>
        <p:txBody>
          <a:bodyPr>
            <a:normAutofit/>
          </a:bodyPr>
          <a:lstStyle/>
          <a:p>
            <a:r>
              <a:rPr lang="en-GB" dirty="0"/>
              <a:t>What is Technology? What is the “Tech Industry”?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51" y="1691640"/>
            <a:ext cx="5429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Technology: </a:t>
            </a:r>
            <a:r>
              <a:rPr lang="en-US" sz="3200" dirty="0"/>
              <a:t>the use of science in industry, engineering, etc., to invent useful things or to solve problems</a:t>
            </a:r>
          </a:p>
          <a:p>
            <a:endParaRPr lang="en-US" sz="3200" dirty="0"/>
          </a:p>
          <a:p>
            <a:r>
              <a:rPr lang="en-US" sz="3200" b="1" dirty="0"/>
              <a:t>Tech Industry:  </a:t>
            </a:r>
            <a:r>
              <a:rPr lang="en-GB" sz="3200" dirty="0"/>
              <a:t>hardware, software, services </a:t>
            </a:r>
            <a:endParaRPr lang="en-US" sz="3200" dirty="0"/>
          </a:p>
        </p:txBody>
      </p:sp>
      <p:pic>
        <p:nvPicPr>
          <p:cNvPr id="7" name="Picture 2" descr="Image result for worldwide IT spending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1257300"/>
            <a:ext cx="5246369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0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46404"/>
            <a:ext cx="10772775" cy="919506"/>
          </a:xfrm>
        </p:spPr>
        <p:txBody>
          <a:bodyPr>
            <a:normAutofit/>
          </a:bodyPr>
          <a:lstStyle/>
          <a:p>
            <a:r>
              <a:rPr lang="en-US" sz="4800" b="1" dirty="0"/>
              <a:t>What is a computer?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3413" y="1637483"/>
            <a:ext cx="11338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545454"/>
                </a:solidFill>
                <a:latin typeface="Roboto"/>
              </a:rPr>
              <a:t>Computer: </a:t>
            </a:r>
            <a:r>
              <a:rPr lang="en-GB" dirty="0">
                <a:solidFill>
                  <a:srgbClr val="545454"/>
                </a:solidFill>
                <a:latin typeface="Roboto"/>
              </a:rPr>
              <a:t>An electronic device that stores and manipulates information – a computer is a counting device! </a:t>
            </a:r>
            <a:endParaRPr lang="en-GB" dirty="0"/>
          </a:p>
        </p:txBody>
      </p:sp>
      <p:pic>
        <p:nvPicPr>
          <p:cNvPr id="2050" name="Picture 2" descr="Image result for abac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53" y="2681158"/>
            <a:ext cx="1544303" cy="109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alcul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27" y="2331668"/>
            <a:ext cx="1654332" cy="14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pple-history.com/images/models/ima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42" y="2331668"/>
            <a:ext cx="1834229" cy="14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98" y="4287425"/>
            <a:ext cx="1942119" cy="1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martpho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41" y="4366937"/>
            <a:ext cx="1423006" cy="142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lapto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48" y="4528477"/>
            <a:ext cx="2454515" cy="149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70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46404"/>
            <a:ext cx="10772775" cy="919506"/>
          </a:xfrm>
        </p:spPr>
        <p:txBody>
          <a:bodyPr>
            <a:normAutofit/>
          </a:bodyPr>
          <a:lstStyle/>
          <a:p>
            <a:r>
              <a:rPr lang="en-US" sz="4800" b="1" dirty="0"/>
              <a:t>Hardware vs. Software</a:t>
            </a:r>
          </a:p>
        </p:txBody>
      </p:sp>
      <p:pic>
        <p:nvPicPr>
          <p:cNvPr id="4098" name="Picture 2" descr="Image result for computer hard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5" y="2765459"/>
            <a:ext cx="3410449" cy="34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softwa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8" r="11936"/>
          <a:stretch/>
        </p:blipFill>
        <p:spPr bwMode="auto">
          <a:xfrm>
            <a:off x="6593305" y="2971525"/>
            <a:ext cx="3803530" cy="26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4242" y="1780674"/>
            <a:ext cx="3597442" cy="77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Hardware: the physical parts of a computer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3305" y="1780673"/>
            <a:ext cx="3970421" cy="77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Software: the set of instructions &amp; stored data that make computers useful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6430" y="1565910"/>
            <a:ext cx="5532120" cy="47548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Focus of this class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8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software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3698"/>
            <a:ext cx="10753725" cy="425851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Binary: </a:t>
            </a:r>
            <a:r>
              <a:rPr lang="en-US" dirty="0"/>
              <a:t>Electric pulses (often represented by 1’s and 0’s) that make up the information that is stored &amp; processed by a computer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dirty="0"/>
              <a:t>Bits, bytes, kilobytes, megabytes, gigabytes, etc.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dirty="0"/>
              <a:t>Quick translation: “b” in English = 01100010 in binary!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dirty="0"/>
              <a:t>When someone uses it for programming = “machine code”</a:t>
            </a:r>
          </a:p>
          <a:p>
            <a:pPr marL="400050"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GB" b="1" dirty="0" err="1"/>
              <a:t>rogramming</a:t>
            </a:r>
            <a:r>
              <a:rPr lang="en-GB" b="1" dirty="0"/>
              <a:t> language: </a:t>
            </a:r>
            <a:r>
              <a:rPr lang="en-GB" dirty="0"/>
              <a:t>an almost-English language that helps someone tell a computer what to do</a:t>
            </a:r>
            <a:endParaRPr lang="en-US" dirty="0"/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GB" dirty="0" err="1"/>
              <a:t>impler</a:t>
            </a:r>
            <a:r>
              <a:rPr lang="en-GB" dirty="0"/>
              <a:t> than trying to write in binary (they used to do stuff like that!)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GB" dirty="0" err="1"/>
              <a:t>xamples</a:t>
            </a:r>
            <a:r>
              <a:rPr lang="en-GB" dirty="0"/>
              <a:t>: HTML, JavaScript, Python, Ruby, etc.</a:t>
            </a:r>
          </a:p>
          <a:p>
            <a:pPr marL="598932" lvl="1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Program: </a:t>
            </a:r>
            <a:r>
              <a:rPr lang="en-US" dirty="0"/>
              <a:t>a set of instructions for a computer, written in a programming language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656" y="1119299"/>
            <a:ext cx="1075372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When software “runs” on computer hardware, it’s using electric pulses (a lot of them!) to represent information on a computer’s circuits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9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types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15661"/>
            <a:ext cx="6858381" cy="42585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Operating system: </a:t>
            </a:r>
            <a:r>
              <a:rPr lang="en-GB" dirty="0"/>
              <a:t>performs basic tasks, such as recognizing input from the keyboard, sending output to the display screen, and launching applications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GB" dirty="0" err="1"/>
              <a:t>xamples</a:t>
            </a:r>
            <a:r>
              <a:rPr lang="en-GB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Application: </a:t>
            </a:r>
            <a:r>
              <a:rPr lang="en-US" dirty="0"/>
              <a:t>a program that runs on an operating system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Browser: </a:t>
            </a:r>
            <a:r>
              <a:rPr lang="en-US" dirty="0"/>
              <a:t>A specific type of application that processes and displays HTML files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Examples?</a:t>
            </a:r>
            <a:endParaRPr lang="en-GB" dirty="0"/>
          </a:p>
        </p:txBody>
      </p:sp>
      <p:pic>
        <p:nvPicPr>
          <p:cNvPr id="5122" name="Picture 2" descr="https://upload.wikimedia.org/wikipedia/commons/thumb/8/87/Operating_system_placement_(software).svg/170px-Operating_system_placement_(software)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1519348"/>
            <a:ext cx="2937782" cy="43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8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I visit a website?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5300" y="2057618"/>
            <a:ext cx="1092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sz="3200" b="1" dirty="0">
                <a:latin typeface="+mj-lt"/>
              </a:rPr>
              <a:t>Step 1:  </a:t>
            </a:r>
            <a:r>
              <a:rPr lang="en-US" sz="3200" dirty="0">
                <a:latin typeface="+mj-lt"/>
              </a:rPr>
              <a:t>Type an address into the search bar in your browser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2" descr="Typing girldevelopit.com into an address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767012"/>
            <a:ext cx="71151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102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26172</TotalTime>
  <Words>1315</Words>
  <Application>Microsoft Office PowerPoint</Application>
  <PresentationFormat>Widescreen</PresentationFormat>
  <Paragraphs>156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Segoe UI Light</vt:lpstr>
      <vt:lpstr>Metropolitan</vt:lpstr>
      <vt:lpstr>Agenda for today</vt:lpstr>
      <vt:lpstr>Unloop Program Overview</vt:lpstr>
      <vt:lpstr>Today’s discussion</vt:lpstr>
      <vt:lpstr>What is Technology? What is the “Tech Industry”?</vt:lpstr>
      <vt:lpstr>What is a computer?</vt:lpstr>
      <vt:lpstr>Hardware vs. Software</vt:lpstr>
      <vt:lpstr>How does software work?</vt:lpstr>
      <vt:lpstr>Important types of software</vt:lpstr>
      <vt:lpstr>What happens when I visit a website?</vt:lpstr>
      <vt:lpstr>What happens when I visit a website?</vt:lpstr>
      <vt:lpstr>What happens when I visit a website?</vt:lpstr>
      <vt:lpstr>Important internet concepts</vt:lpstr>
      <vt:lpstr>Basic Programming Concepts</vt:lpstr>
      <vt:lpstr>If Statement</vt:lpstr>
      <vt:lpstr>For Loop </vt:lpstr>
      <vt:lpstr>While Loop </vt:lpstr>
      <vt:lpstr>Programming is a different type of Edu</vt:lpstr>
      <vt:lpstr>TSA (think, search, ask) approach to problem solving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1up Club Strategy Overview</dc:title>
  <dc:creator>David Almeida</dc:creator>
  <cp:lastModifiedBy>David Almeida</cp:lastModifiedBy>
  <cp:revision>294</cp:revision>
  <cp:lastPrinted>2015-09-14T20:49:19Z</cp:lastPrinted>
  <dcterms:created xsi:type="dcterms:W3CDTF">2015-07-21T18:06:08Z</dcterms:created>
  <dcterms:modified xsi:type="dcterms:W3CDTF">2017-03-20T21:45:28Z</dcterms:modified>
</cp:coreProperties>
</file>