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7"/>
  </p:notesMasterIdLst>
  <p:sldIdLst>
    <p:sldId id="365" r:id="rId2"/>
    <p:sldId id="341" r:id="rId3"/>
    <p:sldId id="346" r:id="rId4"/>
    <p:sldId id="358" r:id="rId5"/>
    <p:sldId id="373" r:id="rId6"/>
    <p:sldId id="360" r:id="rId7"/>
    <p:sldId id="366" r:id="rId8"/>
    <p:sldId id="367" r:id="rId9"/>
    <p:sldId id="372" r:id="rId10"/>
    <p:sldId id="370" r:id="rId11"/>
    <p:sldId id="369" r:id="rId12"/>
    <p:sldId id="375" r:id="rId13"/>
    <p:sldId id="376" r:id="rId14"/>
    <p:sldId id="377" r:id="rId15"/>
    <p:sldId id="378" r:id="rId16"/>
    <p:sldId id="352" r:id="rId17"/>
    <p:sldId id="353" r:id="rId18"/>
    <p:sldId id="348" r:id="rId19"/>
    <p:sldId id="354" r:id="rId20"/>
    <p:sldId id="361" r:id="rId21"/>
    <p:sldId id="355" r:id="rId22"/>
    <p:sldId id="356" r:id="rId23"/>
    <p:sldId id="306" r:id="rId24"/>
    <p:sldId id="362" r:id="rId25"/>
    <p:sldId id="363" r:id="rId2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7000"/>
    <a:srgbClr val="9CC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47" autoAdjust="0"/>
  </p:normalViewPr>
  <p:slideViewPr>
    <p:cSldViewPr snapToGrid="0">
      <p:cViewPr varScale="1">
        <p:scale>
          <a:sx n="81" d="100"/>
          <a:sy n="81" d="100"/>
        </p:scale>
        <p:origin x="120" y="3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A719DF5-8514-4227-BBCA-66992046EE5F}" type="datetimeFigureOut">
              <a:rPr lang="en-US" smtClean="0"/>
              <a:t>3/27/2017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E6764A1-EFCC-4F23-96B5-57F53172A084}" type="slidenum">
              <a:rPr lang="en-US" smtClean="0"/>
              <a:t>‹#›</a:t>
            </a:fld>
            <a:endParaRPr lang="en-US"/>
          </a:p>
        </p:txBody>
      </p:sp>
    </p:spTree>
    <p:extLst>
      <p:ext uri="{BB962C8B-B14F-4D97-AF65-F5344CB8AC3E}">
        <p14:creationId xmlns:p14="http://schemas.microsoft.com/office/powerpoint/2010/main" val="3976802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manager – </a:t>
            </a:r>
            <a:r>
              <a:rPr lang="en-US" dirty="0" err="1"/>
              <a:t>lindsey</a:t>
            </a:r>
            <a:endParaRPr lang="en-US" dirty="0"/>
          </a:p>
          <a:p>
            <a:r>
              <a:rPr lang="en-US" dirty="0"/>
              <a:t>Dev, </a:t>
            </a:r>
            <a:r>
              <a:rPr lang="en-US" dirty="0" err="1"/>
              <a:t>devops</a:t>
            </a:r>
            <a:r>
              <a:rPr lang="en-US" dirty="0"/>
              <a:t>, dev in test - </a:t>
            </a:r>
            <a:r>
              <a:rPr lang="en-US" dirty="0" err="1"/>
              <a:t>mikey</a:t>
            </a:r>
            <a:endParaRPr lang="en-US" dirty="0"/>
          </a:p>
          <a:p>
            <a:r>
              <a:rPr lang="en-US" dirty="0" err="1"/>
              <a:t>Ui</a:t>
            </a:r>
            <a:r>
              <a:rPr lang="en-US" dirty="0"/>
              <a:t>, UX, </a:t>
            </a:r>
            <a:r>
              <a:rPr lang="en-US" baseline="0" dirty="0"/>
              <a:t> - </a:t>
            </a:r>
            <a:r>
              <a:rPr lang="en-US" baseline="0" dirty="0" err="1"/>
              <a:t>mikey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6</a:t>
            </a:fld>
            <a:endParaRPr lang="en-US"/>
          </a:p>
        </p:txBody>
      </p:sp>
    </p:spTree>
    <p:extLst>
      <p:ext uri="{BB962C8B-B14F-4D97-AF65-F5344CB8AC3E}">
        <p14:creationId xmlns:p14="http://schemas.microsoft.com/office/powerpoint/2010/main" val="1832459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mikey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20</a:t>
            </a:fld>
            <a:endParaRPr lang="en-US"/>
          </a:p>
        </p:txBody>
      </p:sp>
    </p:spTree>
    <p:extLst>
      <p:ext uri="{BB962C8B-B14F-4D97-AF65-F5344CB8AC3E}">
        <p14:creationId xmlns:p14="http://schemas.microsoft.com/office/powerpoint/2010/main" val="222429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mikey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21</a:t>
            </a:fld>
            <a:endParaRPr lang="en-US"/>
          </a:p>
        </p:txBody>
      </p:sp>
    </p:spTree>
    <p:extLst>
      <p:ext uri="{BB962C8B-B14F-4D97-AF65-F5344CB8AC3E}">
        <p14:creationId xmlns:p14="http://schemas.microsoft.com/office/powerpoint/2010/main" val="2220732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Lindsey</a:t>
            </a:r>
          </a:p>
        </p:txBody>
      </p:sp>
      <p:sp>
        <p:nvSpPr>
          <p:cNvPr id="4" name="Slide Number Placeholder 3"/>
          <p:cNvSpPr>
            <a:spLocks noGrp="1"/>
          </p:cNvSpPr>
          <p:nvPr>
            <p:ph type="sldNum" sz="quarter" idx="10"/>
          </p:nvPr>
        </p:nvSpPr>
        <p:spPr/>
        <p:txBody>
          <a:bodyPr/>
          <a:lstStyle/>
          <a:p>
            <a:fld id="{3E6764A1-EFCC-4F23-96B5-57F53172A084}" type="slidenum">
              <a:rPr lang="en-US" smtClean="0"/>
              <a:t>22</a:t>
            </a:fld>
            <a:endParaRPr lang="en-US"/>
          </a:p>
        </p:txBody>
      </p:sp>
    </p:spTree>
    <p:extLst>
      <p:ext uri="{BB962C8B-B14F-4D97-AF65-F5344CB8AC3E}">
        <p14:creationId xmlns:p14="http://schemas.microsoft.com/office/powerpoint/2010/main" val="2869955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23</a:t>
            </a:fld>
            <a:endParaRPr lang="en-US"/>
          </a:p>
        </p:txBody>
      </p:sp>
    </p:spTree>
    <p:extLst>
      <p:ext uri="{BB962C8B-B14F-4D97-AF65-F5344CB8AC3E}">
        <p14:creationId xmlns:p14="http://schemas.microsoft.com/office/powerpoint/2010/main" val="1687792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24</a:t>
            </a:fld>
            <a:endParaRPr lang="en-US"/>
          </a:p>
        </p:txBody>
      </p:sp>
    </p:spTree>
    <p:extLst>
      <p:ext uri="{BB962C8B-B14F-4D97-AF65-F5344CB8AC3E}">
        <p14:creationId xmlns:p14="http://schemas.microsoft.com/office/powerpoint/2010/main" val="1687792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25</a:t>
            </a:fld>
            <a:endParaRPr lang="en-US"/>
          </a:p>
        </p:txBody>
      </p:sp>
    </p:spTree>
    <p:extLst>
      <p:ext uri="{BB962C8B-B14F-4D97-AF65-F5344CB8AC3E}">
        <p14:creationId xmlns:p14="http://schemas.microsoft.com/office/powerpoint/2010/main" val="168779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manager – </a:t>
            </a:r>
            <a:r>
              <a:rPr lang="en-US" dirty="0" err="1"/>
              <a:t>lindsey</a:t>
            </a:r>
            <a:endParaRPr lang="en-US" dirty="0"/>
          </a:p>
          <a:p>
            <a:r>
              <a:rPr lang="en-US" dirty="0"/>
              <a:t>Dev, </a:t>
            </a:r>
            <a:r>
              <a:rPr lang="en-US" dirty="0" err="1"/>
              <a:t>devops</a:t>
            </a:r>
            <a:r>
              <a:rPr lang="en-US" dirty="0"/>
              <a:t>, dev in test - </a:t>
            </a:r>
            <a:r>
              <a:rPr lang="en-US" dirty="0" err="1"/>
              <a:t>mikey</a:t>
            </a:r>
            <a:endParaRPr lang="en-US" dirty="0"/>
          </a:p>
          <a:p>
            <a:r>
              <a:rPr lang="en-US" dirty="0" err="1"/>
              <a:t>Ui</a:t>
            </a:r>
            <a:r>
              <a:rPr lang="en-US" dirty="0"/>
              <a:t>, UX, </a:t>
            </a:r>
            <a:r>
              <a:rPr lang="en-US" baseline="0" dirty="0"/>
              <a:t> - </a:t>
            </a:r>
            <a:r>
              <a:rPr lang="en-US" baseline="0" dirty="0" err="1"/>
              <a:t>mikey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7</a:t>
            </a:fld>
            <a:endParaRPr lang="en-US"/>
          </a:p>
        </p:txBody>
      </p:sp>
    </p:spTree>
    <p:extLst>
      <p:ext uri="{BB962C8B-B14F-4D97-AF65-F5344CB8AC3E}">
        <p14:creationId xmlns:p14="http://schemas.microsoft.com/office/powerpoint/2010/main" val="179941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manager – </a:t>
            </a:r>
            <a:r>
              <a:rPr lang="en-US" dirty="0" err="1"/>
              <a:t>lindsey</a:t>
            </a:r>
            <a:endParaRPr lang="en-US" dirty="0"/>
          </a:p>
          <a:p>
            <a:r>
              <a:rPr lang="en-US" dirty="0"/>
              <a:t>Dev, </a:t>
            </a:r>
            <a:r>
              <a:rPr lang="en-US" dirty="0" err="1"/>
              <a:t>devops</a:t>
            </a:r>
            <a:r>
              <a:rPr lang="en-US" dirty="0"/>
              <a:t>, dev in test - </a:t>
            </a:r>
            <a:r>
              <a:rPr lang="en-US" dirty="0" err="1"/>
              <a:t>mikey</a:t>
            </a:r>
            <a:endParaRPr lang="en-US" dirty="0"/>
          </a:p>
          <a:p>
            <a:r>
              <a:rPr lang="en-US" dirty="0" err="1"/>
              <a:t>Ui</a:t>
            </a:r>
            <a:r>
              <a:rPr lang="en-US" dirty="0"/>
              <a:t>, UX, </a:t>
            </a:r>
            <a:r>
              <a:rPr lang="en-US" baseline="0" dirty="0"/>
              <a:t> - </a:t>
            </a:r>
            <a:r>
              <a:rPr lang="en-US" baseline="0" dirty="0" err="1"/>
              <a:t>mikey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8</a:t>
            </a:fld>
            <a:endParaRPr lang="en-US"/>
          </a:p>
        </p:txBody>
      </p:sp>
    </p:spTree>
    <p:extLst>
      <p:ext uri="{BB962C8B-B14F-4D97-AF65-F5344CB8AC3E}">
        <p14:creationId xmlns:p14="http://schemas.microsoft.com/office/powerpoint/2010/main" val="268690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764A1-EFCC-4F23-96B5-57F53172A084}" type="slidenum">
              <a:rPr lang="en-US" smtClean="0"/>
              <a:t>9</a:t>
            </a:fld>
            <a:endParaRPr lang="en-US"/>
          </a:p>
        </p:txBody>
      </p:sp>
    </p:spTree>
    <p:extLst>
      <p:ext uri="{BB962C8B-B14F-4D97-AF65-F5344CB8AC3E}">
        <p14:creationId xmlns:p14="http://schemas.microsoft.com/office/powerpoint/2010/main" val="2134872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764A1-EFCC-4F23-96B5-57F53172A084}" type="slidenum">
              <a:rPr lang="en-US" smtClean="0"/>
              <a:t>10</a:t>
            </a:fld>
            <a:endParaRPr lang="en-US"/>
          </a:p>
        </p:txBody>
      </p:sp>
    </p:spTree>
    <p:extLst>
      <p:ext uri="{BB962C8B-B14F-4D97-AF65-F5344CB8AC3E}">
        <p14:creationId xmlns:p14="http://schemas.microsoft.com/office/powerpoint/2010/main" val="3071378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mikey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16</a:t>
            </a:fld>
            <a:endParaRPr lang="en-US"/>
          </a:p>
        </p:txBody>
      </p:sp>
    </p:spTree>
    <p:extLst>
      <p:ext uri="{BB962C8B-B14F-4D97-AF65-F5344CB8AC3E}">
        <p14:creationId xmlns:p14="http://schemas.microsoft.com/office/powerpoint/2010/main" val="177308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mikey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17</a:t>
            </a:fld>
            <a:endParaRPr lang="en-US"/>
          </a:p>
        </p:txBody>
      </p:sp>
    </p:spTree>
    <p:extLst>
      <p:ext uri="{BB962C8B-B14F-4D97-AF65-F5344CB8AC3E}">
        <p14:creationId xmlns:p14="http://schemas.microsoft.com/office/powerpoint/2010/main" val="222429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LW</a:t>
            </a:r>
          </a:p>
        </p:txBody>
      </p:sp>
      <p:sp>
        <p:nvSpPr>
          <p:cNvPr id="4" name="Slide Number Placeholder 3"/>
          <p:cNvSpPr>
            <a:spLocks noGrp="1"/>
          </p:cNvSpPr>
          <p:nvPr>
            <p:ph type="sldNum" sz="quarter" idx="10"/>
          </p:nvPr>
        </p:nvSpPr>
        <p:spPr/>
        <p:txBody>
          <a:bodyPr/>
          <a:lstStyle/>
          <a:p>
            <a:fld id="{3E6764A1-EFCC-4F23-96B5-57F53172A084}" type="slidenum">
              <a:rPr lang="en-US" smtClean="0"/>
              <a:t>18</a:t>
            </a:fld>
            <a:endParaRPr lang="en-US"/>
          </a:p>
        </p:txBody>
      </p:sp>
    </p:spTree>
    <p:extLst>
      <p:ext uri="{BB962C8B-B14F-4D97-AF65-F5344CB8AC3E}">
        <p14:creationId xmlns:p14="http://schemas.microsoft.com/office/powerpoint/2010/main" val="2656712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a:t>
            </a:r>
            <a:r>
              <a:rPr lang="en-US" baseline="0" dirty="0"/>
              <a:t>, time</a:t>
            </a:r>
          </a:p>
          <a:p>
            <a:endParaRPr lang="en-US" baseline="0" dirty="0"/>
          </a:p>
          <a:p>
            <a:r>
              <a:rPr lang="en-US" baseline="0" dirty="0"/>
              <a:t>Lindsey – Bootcamp, Community College, 4-year</a:t>
            </a:r>
          </a:p>
          <a:p>
            <a:r>
              <a:rPr lang="en-US" baseline="0" dirty="0"/>
              <a:t>Ben – self-study</a:t>
            </a:r>
            <a:endParaRPr lang="en-US" dirty="0"/>
          </a:p>
        </p:txBody>
      </p:sp>
      <p:sp>
        <p:nvSpPr>
          <p:cNvPr id="4" name="Slide Number Placeholder 3"/>
          <p:cNvSpPr>
            <a:spLocks noGrp="1"/>
          </p:cNvSpPr>
          <p:nvPr>
            <p:ph type="sldNum" sz="quarter" idx="10"/>
          </p:nvPr>
        </p:nvSpPr>
        <p:spPr/>
        <p:txBody>
          <a:bodyPr/>
          <a:lstStyle/>
          <a:p>
            <a:fld id="{3E6764A1-EFCC-4F23-96B5-57F53172A084}" type="slidenum">
              <a:rPr lang="en-US" smtClean="0"/>
              <a:t>19</a:t>
            </a:fld>
            <a:endParaRPr lang="en-US"/>
          </a:p>
        </p:txBody>
      </p:sp>
    </p:spTree>
    <p:extLst>
      <p:ext uri="{BB962C8B-B14F-4D97-AF65-F5344CB8AC3E}">
        <p14:creationId xmlns:p14="http://schemas.microsoft.com/office/powerpoint/2010/main" val="248429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3/27/2017</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224" y="153727"/>
            <a:ext cx="10772775" cy="877565"/>
          </a:xfrm>
        </p:spPr>
        <p:txBody>
          <a:bodyPr>
            <a:normAutofit/>
          </a:bodyPr>
          <a:lstStyle>
            <a:lvl1pPr>
              <a:defRPr sz="4400">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76656" y="1519348"/>
            <a:ext cx="10753725" cy="42585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3/27/2017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3/27/2017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3/27/2017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3/27/2017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3/27/2017</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3/27/2017</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105" t="20859" r="10556" b="30866"/>
          <a:stretch/>
        </p:blipFill>
        <p:spPr>
          <a:xfrm>
            <a:off x="2489634" y="1255789"/>
            <a:ext cx="7212732" cy="2883383"/>
          </a:xfrm>
          <a:prstGeom prst="rect">
            <a:avLst/>
          </a:prstGeom>
        </p:spPr>
      </p:pic>
      <p:sp>
        <p:nvSpPr>
          <p:cNvPr id="2" name="Rectangle 1"/>
          <p:cNvSpPr/>
          <p:nvPr/>
        </p:nvSpPr>
        <p:spPr>
          <a:xfrm>
            <a:off x="3806190" y="4139172"/>
            <a:ext cx="4549140" cy="15430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CISM 190: Intro to Tech</a:t>
            </a:r>
          </a:p>
          <a:p>
            <a:pPr algn="ctr"/>
            <a:r>
              <a:rPr lang="en-US" dirty="0">
                <a:solidFill>
                  <a:schemeClr val="tx1"/>
                </a:solidFill>
              </a:rPr>
              <a:t>March 2017</a:t>
            </a:r>
            <a:endParaRPr lang="en-GB" dirty="0">
              <a:solidFill>
                <a:schemeClr val="tx1"/>
              </a:solidFill>
            </a:endParaRPr>
          </a:p>
          <a:p>
            <a:pPr algn="ctr"/>
            <a:r>
              <a:rPr lang="en-US" dirty="0">
                <a:solidFill>
                  <a:schemeClr val="tx1"/>
                </a:solidFill>
              </a:rPr>
              <a:t>W</a:t>
            </a:r>
            <a:r>
              <a:rPr lang="en-GB" dirty="0">
                <a:solidFill>
                  <a:schemeClr val="tx1"/>
                </a:solidFill>
              </a:rPr>
              <a:t>eek 2</a:t>
            </a:r>
            <a:endParaRPr lang="en-US" dirty="0">
              <a:solidFill>
                <a:schemeClr val="tx1"/>
              </a:solidFill>
            </a:endParaRPr>
          </a:p>
        </p:txBody>
      </p:sp>
    </p:spTree>
    <p:extLst>
      <p:ext uri="{BB962C8B-B14F-4D97-AF65-F5344CB8AC3E}">
        <p14:creationId xmlns:p14="http://schemas.microsoft.com/office/powerpoint/2010/main" val="125224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Software Developer JD - Nordstrom</a:t>
            </a:r>
            <a:endParaRPr lang="en-GB" dirty="0"/>
          </a:p>
        </p:txBody>
      </p:sp>
      <p:sp>
        <p:nvSpPr>
          <p:cNvPr id="4" name="Rectangle 1"/>
          <p:cNvSpPr>
            <a:spLocks noGrp="1" noChangeArrowheads="1"/>
          </p:cNvSpPr>
          <p:nvPr>
            <p:ph idx="1"/>
          </p:nvPr>
        </p:nvSpPr>
        <p:spPr bwMode="auto">
          <a:xfrm>
            <a:off x="333757" y="1569904"/>
            <a:ext cx="11187684"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j-lt"/>
              </a:rPr>
              <a:t>Key Responsibilities:</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Provision, maintain, and iterate on a common data pipeline</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Gather, store, and process raw data at scale</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Collaborate with software developers and data scientists to serve their data monitoring and analytic needs</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Make decisions based on metrics and measurable data</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Adjust positively to quickly changing priorities and shifting goals</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Automate yourself out of a job </a:t>
            </a:r>
            <a:endParaRPr lang="en-US" altLang="en-US" sz="14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j-lt"/>
              </a:rPr>
              <a:t>Qualifications:</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Degree in Computer Science or equivalent experience</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Agile software development experience</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Excellent problem solving, debugging and troubleshooting skills</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Familiarity with Linux, cloud computing (i.e., AWS), and container technology (i.e., Docker, Kubernetes)</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Fluency with at least one of Java, Go, Python, </a:t>
            </a:r>
            <a:r>
              <a:rPr kumimoji="0" lang="en-US" altLang="en-US" sz="1800" b="0" i="0" u="none" strike="noStrike" cap="none" normalizeH="0" baseline="0" dirty="0" err="1">
                <a:ln>
                  <a:noFill/>
                </a:ln>
                <a:solidFill>
                  <a:srgbClr val="000000"/>
                </a:solidFill>
                <a:effectLst/>
                <a:latin typeface="+mj-lt"/>
              </a:rPr>
              <a:t>NodeJS</a:t>
            </a:r>
            <a:r>
              <a:rPr kumimoji="0" lang="en-US" altLang="en-US" sz="1800" b="0" i="0" u="none" strike="noStrike" cap="none" normalizeH="0" baseline="0" dirty="0">
                <a:ln>
                  <a:noFill/>
                </a:ln>
                <a:solidFill>
                  <a:srgbClr val="000000"/>
                </a:solidFill>
                <a:effectLst/>
                <a:latin typeface="+mj-lt"/>
              </a:rPr>
              <a:t>, or other modern language stack</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Experience with tools that promote Infrastructure-as-code (i.e., </a:t>
            </a:r>
            <a:r>
              <a:rPr kumimoji="0" lang="en-US" altLang="en-US" sz="1800" b="0" i="0" u="none" strike="noStrike" cap="none" normalizeH="0" baseline="0" dirty="0" err="1">
                <a:ln>
                  <a:noFill/>
                </a:ln>
                <a:solidFill>
                  <a:srgbClr val="000000"/>
                </a:solidFill>
                <a:effectLst/>
                <a:latin typeface="+mj-lt"/>
              </a:rPr>
              <a:t>Cloudformation</a:t>
            </a:r>
            <a:r>
              <a:rPr kumimoji="0" lang="en-US" altLang="en-US" sz="1800" b="0" i="0" u="none" strike="noStrike" cap="none" normalizeH="0" baseline="0" dirty="0">
                <a:ln>
                  <a:noFill/>
                </a:ln>
                <a:solidFill>
                  <a:srgbClr val="000000"/>
                </a:solidFill>
                <a:effectLst/>
                <a:latin typeface="+mj-lt"/>
              </a:rPr>
              <a:t>, Terraform, Chef, </a:t>
            </a:r>
            <a:r>
              <a:rPr kumimoji="0" lang="en-US" altLang="en-US" sz="1800" b="0" i="0" u="none" strike="noStrike" cap="none" normalizeH="0" baseline="0" dirty="0" err="1">
                <a:ln>
                  <a:noFill/>
                </a:ln>
                <a:solidFill>
                  <a:srgbClr val="000000"/>
                </a:solidFill>
                <a:effectLst/>
                <a:latin typeface="+mj-lt"/>
              </a:rPr>
              <a:t>Ansible</a:t>
            </a:r>
            <a:r>
              <a:rPr kumimoji="0" lang="en-US" altLang="en-US" sz="1800" b="0" i="0" u="none" strike="noStrike" cap="none" normalizeH="0" baseline="0" dirty="0">
                <a:ln>
                  <a:noFill/>
                </a:ln>
                <a:solidFill>
                  <a:srgbClr val="000000"/>
                </a:solidFill>
                <a:effectLst/>
                <a:latin typeface="+mj-lt"/>
              </a:rPr>
              <a:t>)</a:t>
            </a: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j-lt"/>
              </a:rPr>
              <a:t>·       Interest in analytics and streaming platforms (i.e., </a:t>
            </a:r>
            <a:r>
              <a:rPr kumimoji="0" lang="en-US" altLang="en-US" sz="1800" b="0" i="0" u="none" strike="noStrike" cap="none" normalizeH="0" baseline="0" dirty="0" err="1">
                <a:ln>
                  <a:noFill/>
                </a:ln>
                <a:solidFill>
                  <a:srgbClr val="000000"/>
                </a:solidFill>
                <a:effectLst/>
                <a:latin typeface="+mj-lt"/>
              </a:rPr>
              <a:t>ElasticSearch</a:t>
            </a:r>
            <a:r>
              <a:rPr kumimoji="0" lang="en-US" altLang="en-US" sz="1800" b="0" i="0" u="none" strike="noStrike" cap="none" normalizeH="0" baseline="0" dirty="0">
                <a:ln>
                  <a:noFill/>
                </a:ln>
                <a:solidFill>
                  <a:srgbClr val="000000"/>
                </a:solidFill>
                <a:effectLst/>
                <a:latin typeface="+mj-lt"/>
              </a:rPr>
              <a:t>, Kafka, Spark, Hadoop, </a:t>
            </a:r>
            <a:r>
              <a:rPr kumimoji="0" lang="en-US" altLang="en-US" sz="1800" b="0" i="0" u="none" strike="noStrike" cap="none" normalizeH="0" baseline="0" dirty="0" err="1">
                <a:ln>
                  <a:noFill/>
                </a:ln>
                <a:solidFill>
                  <a:srgbClr val="000000"/>
                </a:solidFill>
                <a:effectLst/>
                <a:latin typeface="+mj-lt"/>
              </a:rPr>
              <a:t>etc</a:t>
            </a:r>
            <a:r>
              <a:rPr kumimoji="0" lang="en-US" altLang="en-US" sz="1800" b="0" i="0" u="none" strike="noStrike" cap="none" normalizeH="0" baseline="0" dirty="0">
                <a:ln>
                  <a:noFill/>
                </a:ln>
                <a:solidFill>
                  <a:srgbClr val="000000"/>
                </a:solidFill>
                <a:effectLst/>
                <a:latin typeface="+mj-lt"/>
              </a:rPr>
              <a:t>) is a big plus</a:t>
            </a:r>
            <a:endParaRPr kumimoji="0" lang="en-US" altLang="en-US" sz="4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527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developer job growth &amp; pay</a:t>
            </a:r>
            <a:endParaRPr lang="en-GB" dirty="0"/>
          </a:p>
        </p:txBody>
      </p:sp>
      <p:pic>
        <p:nvPicPr>
          <p:cNvPr id="5" name="Picture 4" descr="Screen Clipping"/>
          <p:cNvPicPr>
            <a:picLocks noChangeAspect="1"/>
          </p:cNvPicPr>
          <p:nvPr/>
        </p:nvPicPr>
        <p:blipFill>
          <a:blip r:embed="rId2"/>
          <a:stretch>
            <a:fillRect/>
          </a:stretch>
        </p:blipFill>
        <p:spPr>
          <a:xfrm>
            <a:off x="6228184" y="1337310"/>
            <a:ext cx="4942923" cy="4491990"/>
          </a:xfrm>
          <a:prstGeom prst="rect">
            <a:avLst/>
          </a:prstGeom>
        </p:spPr>
      </p:pic>
      <p:pic>
        <p:nvPicPr>
          <p:cNvPr id="7" name="Picture 6" descr="Screen Clipping"/>
          <p:cNvPicPr>
            <a:picLocks noChangeAspect="1"/>
          </p:cNvPicPr>
          <p:nvPr/>
        </p:nvPicPr>
        <p:blipFill>
          <a:blip r:embed="rId3"/>
          <a:stretch>
            <a:fillRect/>
          </a:stretch>
        </p:blipFill>
        <p:spPr>
          <a:xfrm>
            <a:off x="657224" y="1337310"/>
            <a:ext cx="5005142" cy="4530137"/>
          </a:xfrm>
          <a:prstGeom prst="rect">
            <a:avLst/>
          </a:prstGeom>
        </p:spPr>
      </p:pic>
      <p:sp>
        <p:nvSpPr>
          <p:cNvPr id="8" name="Rectangle 7"/>
          <p:cNvSpPr/>
          <p:nvPr/>
        </p:nvSpPr>
        <p:spPr>
          <a:xfrm>
            <a:off x="657224" y="6115050"/>
            <a:ext cx="10772775" cy="502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Note: Wage data is MEDIAN – including experienced developers! Expect to make much less as entry level</a:t>
            </a:r>
            <a:endParaRPr lang="en-GB" b="1" dirty="0"/>
          </a:p>
        </p:txBody>
      </p:sp>
    </p:spTree>
    <p:extLst>
      <p:ext uri="{BB962C8B-B14F-4D97-AF65-F5344CB8AC3E}">
        <p14:creationId xmlns:p14="http://schemas.microsoft.com/office/powerpoint/2010/main" val="351292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working arrangements </a:t>
            </a:r>
            <a:endParaRPr lang="en-GB" dirty="0"/>
          </a:p>
        </p:txBody>
      </p:sp>
      <p:cxnSp>
        <p:nvCxnSpPr>
          <p:cNvPr id="5" name="Straight Connector 4"/>
          <p:cNvCxnSpPr/>
          <p:nvPr/>
        </p:nvCxnSpPr>
        <p:spPr>
          <a:xfrm>
            <a:off x="5997890" y="1417320"/>
            <a:ext cx="0" cy="485775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65782" y="1188720"/>
            <a:ext cx="5377816" cy="582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Working for a company</a:t>
            </a:r>
            <a:endParaRPr lang="en-GB" b="1" u="sng" dirty="0">
              <a:solidFill>
                <a:schemeClr val="tx1"/>
              </a:solidFill>
            </a:endParaRPr>
          </a:p>
        </p:txBody>
      </p:sp>
      <p:sp>
        <p:nvSpPr>
          <p:cNvPr id="7" name="Rectangle 6"/>
          <p:cNvSpPr/>
          <p:nvPr/>
        </p:nvSpPr>
        <p:spPr>
          <a:xfrm>
            <a:off x="6052183" y="1188720"/>
            <a:ext cx="5377816" cy="582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tx1"/>
                </a:solidFill>
              </a:rPr>
              <a:t>Working for yourself</a:t>
            </a:r>
            <a:endParaRPr lang="en-GB" b="1" u="sng" dirty="0">
              <a:solidFill>
                <a:schemeClr val="tx1"/>
              </a:solidFill>
            </a:endParaRPr>
          </a:p>
        </p:txBody>
      </p:sp>
      <p:sp>
        <p:nvSpPr>
          <p:cNvPr id="8" name="Rectangle 7"/>
          <p:cNvSpPr/>
          <p:nvPr/>
        </p:nvSpPr>
        <p:spPr>
          <a:xfrm>
            <a:off x="565782" y="1771650"/>
            <a:ext cx="5377816"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US" dirty="0">
                <a:solidFill>
                  <a:schemeClr val="tx1"/>
                </a:solidFill>
              </a:rPr>
              <a:t>Pros:</a:t>
            </a:r>
          </a:p>
          <a:p>
            <a:pPr marL="742950" lvl="1" indent="-285750">
              <a:buFontTx/>
              <a:buChar char="-"/>
            </a:pPr>
            <a:r>
              <a:rPr lang="en-US" dirty="0">
                <a:solidFill>
                  <a:schemeClr val="tx1"/>
                </a:solidFill>
              </a:rPr>
              <a:t>Focus on coding, not the other stuff</a:t>
            </a:r>
          </a:p>
          <a:p>
            <a:pPr marL="742950" lvl="1" indent="-285750">
              <a:buFontTx/>
              <a:buChar char="-"/>
            </a:pPr>
            <a:r>
              <a:rPr lang="en-US" dirty="0">
                <a:solidFill>
                  <a:schemeClr val="tx1"/>
                </a:solidFill>
              </a:rPr>
              <a:t>Structure, support, and mentorship are easier to find</a:t>
            </a:r>
          </a:p>
          <a:p>
            <a:pPr marL="742950" lvl="1" indent="-285750">
              <a:buFontTx/>
              <a:buChar char="-"/>
            </a:pPr>
            <a:r>
              <a:rPr lang="en-US" dirty="0">
                <a:solidFill>
                  <a:schemeClr val="tx1"/>
                </a:solidFill>
              </a:rPr>
              <a:t>Stable income: you know how much money you will make, usually great benefits included</a:t>
            </a:r>
          </a:p>
          <a:p>
            <a:pPr marL="742950" lvl="1" indent="-285750">
              <a:buFontTx/>
              <a:buChar char="-"/>
            </a:pPr>
            <a:r>
              <a:rPr lang="en-US" dirty="0">
                <a:solidFill>
                  <a:schemeClr val="tx1"/>
                </a:solidFill>
              </a:rPr>
              <a:t>Built in networking</a:t>
            </a:r>
          </a:p>
          <a:p>
            <a:pPr marL="742950" lvl="1" indent="-285750">
              <a:buFontTx/>
              <a:buChar char="-"/>
            </a:pPr>
            <a:r>
              <a:rPr lang="en-US" dirty="0">
                <a:solidFill>
                  <a:schemeClr val="tx1"/>
                </a:solidFill>
              </a:rPr>
              <a:t>Social proof of your ability</a:t>
            </a:r>
          </a:p>
          <a:p>
            <a:pPr marL="742950" lvl="1" indent="-285750">
              <a:buFontTx/>
              <a:buChar char="-"/>
            </a:pPr>
            <a:endParaRPr lang="en-US" dirty="0">
              <a:solidFill>
                <a:schemeClr val="tx1"/>
              </a:solidFill>
            </a:endParaRPr>
          </a:p>
          <a:p>
            <a:pPr marL="285750" indent="-285750">
              <a:buFontTx/>
              <a:buChar char="-"/>
            </a:pPr>
            <a:r>
              <a:rPr lang="en-US" dirty="0">
                <a:solidFill>
                  <a:schemeClr val="tx1"/>
                </a:solidFill>
              </a:rPr>
              <a:t>Cons:</a:t>
            </a:r>
          </a:p>
          <a:p>
            <a:pPr marL="742950" lvl="1" indent="-285750">
              <a:buFontTx/>
              <a:buChar char="-"/>
            </a:pPr>
            <a:r>
              <a:rPr lang="en-US" dirty="0">
                <a:solidFill>
                  <a:schemeClr val="tx1"/>
                </a:solidFill>
              </a:rPr>
              <a:t>Potential for conflict when learning new culture, norms, expectations</a:t>
            </a:r>
          </a:p>
          <a:p>
            <a:pPr marL="742950" lvl="1" indent="-285750">
              <a:buFontTx/>
              <a:buChar char="-"/>
            </a:pPr>
            <a:r>
              <a:rPr lang="en-US" dirty="0">
                <a:solidFill>
                  <a:schemeClr val="tx1"/>
                </a:solidFill>
              </a:rPr>
              <a:t>Commuting/the grind</a:t>
            </a:r>
          </a:p>
          <a:p>
            <a:pPr marL="742950" lvl="1" indent="-285750">
              <a:buFontTx/>
              <a:buChar char="-"/>
            </a:pPr>
            <a:r>
              <a:rPr lang="en-US" dirty="0">
                <a:solidFill>
                  <a:schemeClr val="tx1"/>
                </a:solidFill>
              </a:rPr>
              <a:t>(Potentially) less upside in earning potential</a:t>
            </a:r>
          </a:p>
          <a:p>
            <a:pPr marL="742950" lvl="1" indent="-285750">
              <a:buFontTx/>
              <a:buChar char="-"/>
            </a:pPr>
            <a:r>
              <a:rPr lang="en-US" dirty="0">
                <a:solidFill>
                  <a:schemeClr val="tx1"/>
                </a:solidFill>
              </a:rPr>
              <a:t>More restrictions on people with records</a:t>
            </a:r>
          </a:p>
          <a:p>
            <a:pPr marL="742950" lvl="1" indent="-285750">
              <a:buFontTx/>
              <a:buChar char="-"/>
            </a:pPr>
            <a:endParaRPr lang="en-US" dirty="0">
              <a:solidFill>
                <a:schemeClr val="tx1"/>
              </a:solidFill>
            </a:endParaRPr>
          </a:p>
          <a:p>
            <a:pPr marL="742950" lvl="1" indent="-285750">
              <a:buFontTx/>
              <a:buChar char="-"/>
            </a:pPr>
            <a:endParaRPr lang="en-GB" dirty="0">
              <a:solidFill>
                <a:schemeClr val="tx1"/>
              </a:solidFill>
            </a:endParaRPr>
          </a:p>
        </p:txBody>
      </p:sp>
      <p:sp>
        <p:nvSpPr>
          <p:cNvPr id="9" name="Rectangle 8"/>
          <p:cNvSpPr/>
          <p:nvPr/>
        </p:nvSpPr>
        <p:spPr>
          <a:xfrm>
            <a:off x="6052183" y="1771650"/>
            <a:ext cx="5377816" cy="46177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US" dirty="0">
                <a:solidFill>
                  <a:schemeClr val="tx1"/>
                </a:solidFill>
              </a:rPr>
              <a:t>Pros:</a:t>
            </a:r>
          </a:p>
          <a:p>
            <a:pPr marL="742950" lvl="1" indent="-285750">
              <a:buFontTx/>
              <a:buChar char="-"/>
            </a:pPr>
            <a:r>
              <a:rPr lang="en-US" dirty="0">
                <a:solidFill>
                  <a:schemeClr val="tx1"/>
                </a:solidFill>
              </a:rPr>
              <a:t>Can be really rewarding to build your own thing (even if it fails)</a:t>
            </a:r>
          </a:p>
          <a:p>
            <a:pPr marL="742950" lvl="1" indent="-285750">
              <a:buFontTx/>
              <a:buChar char="-"/>
            </a:pPr>
            <a:r>
              <a:rPr lang="en-US" dirty="0">
                <a:solidFill>
                  <a:schemeClr val="tx1"/>
                </a:solidFill>
              </a:rPr>
              <a:t>Potentially higher payoff (professionally and financially)</a:t>
            </a:r>
          </a:p>
          <a:p>
            <a:pPr marL="742950" lvl="1" indent="-285750">
              <a:buFontTx/>
              <a:buChar char="-"/>
            </a:pPr>
            <a:r>
              <a:rPr lang="en-US" dirty="0">
                <a:solidFill>
                  <a:schemeClr val="tx1"/>
                </a:solidFill>
              </a:rPr>
              <a:t>You will learn how to do a lot more than coding</a:t>
            </a:r>
          </a:p>
          <a:p>
            <a:pPr marL="742950" lvl="1" indent="-285750">
              <a:buFontTx/>
              <a:buChar char="-"/>
            </a:pPr>
            <a:r>
              <a:rPr lang="en-US" dirty="0">
                <a:solidFill>
                  <a:schemeClr val="tx1"/>
                </a:solidFill>
              </a:rPr>
              <a:t>Freedom in building your own schedule, network, commute, culture, etc.</a:t>
            </a:r>
          </a:p>
          <a:p>
            <a:pPr marL="285750" indent="-285750">
              <a:buFontTx/>
              <a:buChar char="-"/>
            </a:pPr>
            <a:endParaRPr lang="en-US" dirty="0">
              <a:solidFill>
                <a:schemeClr val="tx1"/>
              </a:solidFill>
            </a:endParaRPr>
          </a:p>
          <a:p>
            <a:pPr marL="285750" indent="-285750">
              <a:buFontTx/>
              <a:buChar char="-"/>
            </a:pPr>
            <a:r>
              <a:rPr lang="en-US" dirty="0">
                <a:solidFill>
                  <a:schemeClr val="tx1"/>
                </a:solidFill>
              </a:rPr>
              <a:t>Cons:</a:t>
            </a:r>
          </a:p>
          <a:p>
            <a:pPr marL="742950" lvl="1" indent="-285750">
              <a:buFontTx/>
              <a:buChar char="-"/>
            </a:pPr>
            <a:r>
              <a:rPr lang="en-US" dirty="0">
                <a:solidFill>
                  <a:schemeClr val="tx1"/>
                </a:solidFill>
              </a:rPr>
              <a:t>Income instability</a:t>
            </a:r>
          </a:p>
          <a:p>
            <a:pPr marL="742950" lvl="1" indent="-285750">
              <a:buFontTx/>
              <a:buChar char="-"/>
            </a:pPr>
            <a:r>
              <a:rPr lang="en-US" dirty="0">
                <a:solidFill>
                  <a:schemeClr val="tx1"/>
                </a:solidFill>
              </a:rPr>
              <a:t>Emotionally draining</a:t>
            </a:r>
          </a:p>
          <a:p>
            <a:pPr marL="742950" lvl="1" indent="-285750">
              <a:buFontTx/>
              <a:buChar char="-"/>
            </a:pPr>
            <a:r>
              <a:rPr lang="en-US" dirty="0">
                <a:solidFill>
                  <a:schemeClr val="tx1"/>
                </a:solidFill>
              </a:rPr>
              <a:t>Requires skill in a lot of areas outside of coding</a:t>
            </a:r>
          </a:p>
          <a:p>
            <a:pPr marL="742950" lvl="1" indent="-285750">
              <a:buFontTx/>
              <a:buChar char="-"/>
            </a:pPr>
            <a:r>
              <a:rPr lang="en-US" dirty="0">
                <a:solidFill>
                  <a:schemeClr val="tx1"/>
                </a:solidFill>
              </a:rPr>
              <a:t>Can be isolating</a:t>
            </a:r>
          </a:p>
          <a:p>
            <a:pPr marL="742950" lvl="1" indent="-285750">
              <a:buFontTx/>
              <a:buChar char="-"/>
            </a:pPr>
            <a:r>
              <a:rPr lang="en-US" dirty="0">
                <a:solidFill>
                  <a:schemeClr val="tx1"/>
                </a:solidFill>
              </a:rPr>
              <a:t>For startups – very high likelihood of failure</a:t>
            </a:r>
            <a:endParaRPr lang="en-GB" dirty="0">
              <a:solidFill>
                <a:schemeClr val="tx1"/>
              </a:solidFill>
            </a:endParaRPr>
          </a:p>
        </p:txBody>
      </p:sp>
    </p:spTree>
    <p:extLst>
      <p:ext uri="{BB962C8B-B14F-4D97-AF65-F5344CB8AC3E}">
        <p14:creationId xmlns:p14="http://schemas.microsoft.com/office/powerpoint/2010/main" val="293875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want to work for a company… but which one?</a:t>
            </a:r>
            <a:endParaRPr lang="en-GB" dirty="0"/>
          </a:p>
        </p:txBody>
      </p:sp>
      <p:sp>
        <p:nvSpPr>
          <p:cNvPr id="10" name="Rectangle 9"/>
          <p:cNvSpPr/>
          <p:nvPr/>
        </p:nvSpPr>
        <p:spPr>
          <a:xfrm>
            <a:off x="1748790" y="2043876"/>
            <a:ext cx="1314450" cy="651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Big Company</a:t>
            </a:r>
            <a:endParaRPr lang="en-GB" dirty="0">
              <a:solidFill>
                <a:schemeClr val="tx1"/>
              </a:solidFill>
            </a:endParaRPr>
          </a:p>
        </p:txBody>
      </p:sp>
      <p:sp>
        <p:nvSpPr>
          <p:cNvPr id="11" name="Rectangle 10"/>
          <p:cNvSpPr/>
          <p:nvPr/>
        </p:nvSpPr>
        <p:spPr>
          <a:xfrm>
            <a:off x="1748790" y="4427031"/>
            <a:ext cx="1314450" cy="651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Small Company</a:t>
            </a:r>
            <a:endParaRPr lang="en-GB" dirty="0">
              <a:solidFill>
                <a:schemeClr val="tx1"/>
              </a:solidFill>
            </a:endParaRPr>
          </a:p>
        </p:txBody>
      </p:sp>
      <p:sp>
        <p:nvSpPr>
          <p:cNvPr id="12" name="Rectangle 11"/>
          <p:cNvSpPr/>
          <p:nvPr/>
        </p:nvSpPr>
        <p:spPr>
          <a:xfrm>
            <a:off x="7406640" y="5902033"/>
            <a:ext cx="1268730" cy="714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Service</a:t>
            </a:r>
            <a:endParaRPr lang="en-GB" dirty="0">
              <a:solidFill>
                <a:schemeClr val="tx1"/>
              </a:solidFill>
            </a:endParaRPr>
          </a:p>
        </p:txBody>
      </p:sp>
      <p:sp>
        <p:nvSpPr>
          <p:cNvPr id="13" name="Rectangle 12"/>
          <p:cNvSpPr/>
          <p:nvPr/>
        </p:nvSpPr>
        <p:spPr>
          <a:xfrm>
            <a:off x="4103370" y="5902033"/>
            <a:ext cx="1268730" cy="714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Product</a:t>
            </a:r>
            <a:endParaRPr lang="en-GB" dirty="0">
              <a:solidFill>
                <a:schemeClr val="tx1"/>
              </a:solidFill>
            </a:endParaRPr>
          </a:p>
        </p:txBody>
      </p:sp>
      <p:cxnSp>
        <p:nvCxnSpPr>
          <p:cNvPr id="15" name="Straight Connector 14"/>
          <p:cNvCxnSpPr>
            <a:cxnSpLocks/>
          </p:cNvCxnSpPr>
          <p:nvPr/>
        </p:nvCxnSpPr>
        <p:spPr>
          <a:xfrm flipV="1">
            <a:off x="6412230" y="1188720"/>
            <a:ext cx="0" cy="531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2148840" y="3571875"/>
            <a:ext cx="76923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flipV="1">
            <a:off x="3063240" y="1188720"/>
            <a:ext cx="0" cy="531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flipV="1">
            <a:off x="9841230" y="1188720"/>
            <a:ext cx="0" cy="5314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p:cNvCxnSpPr>
          <p:nvPr/>
        </p:nvCxnSpPr>
        <p:spPr>
          <a:xfrm>
            <a:off x="2148840" y="5902033"/>
            <a:ext cx="769239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63241" y="1337310"/>
            <a:ext cx="3429000" cy="204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You know a lot of these:</a:t>
            </a:r>
          </a:p>
          <a:p>
            <a:pPr marL="742950" lvl="1" indent="-285750">
              <a:buFontTx/>
              <a:buChar char="-"/>
            </a:pPr>
            <a:r>
              <a:rPr lang="en-US" dirty="0">
                <a:solidFill>
                  <a:schemeClr val="tx1"/>
                </a:solidFill>
              </a:rPr>
              <a:t>Google</a:t>
            </a:r>
          </a:p>
          <a:p>
            <a:pPr marL="742950" lvl="1" indent="-285750">
              <a:buFontTx/>
              <a:buChar char="-"/>
            </a:pPr>
            <a:r>
              <a:rPr lang="en-US" dirty="0">
                <a:solidFill>
                  <a:schemeClr val="tx1"/>
                </a:solidFill>
              </a:rPr>
              <a:t>Facebook</a:t>
            </a:r>
          </a:p>
          <a:p>
            <a:pPr marL="742950" lvl="1" indent="-285750">
              <a:buFontTx/>
              <a:buChar char="-"/>
            </a:pPr>
            <a:r>
              <a:rPr lang="en-US" dirty="0">
                <a:solidFill>
                  <a:schemeClr val="tx1"/>
                </a:solidFill>
              </a:rPr>
              <a:t>Microsoft (mostly)</a:t>
            </a:r>
            <a:endParaRPr lang="en-GB" dirty="0">
              <a:solidFill>
                <a:schemeClr val="tx1"/>
              </a:solidFill>
            </a:endParaRPr>
          </a:p>
        </p:txBody>
      </p:sp>
      <p:sp>
        <p:nvSpPr>
          <p:cNvPr id="24" name="Rectangle 23"/>
          <p:cNvSpPr/>
          <p:nvPr/>
        </p:nvSpPr>
        <p:spPr>
          <a:xfrm>
            <a:off x="3063241" y="3729801"/>
            <a:ext cx="3429000" cy="204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Startups mostly begin here! Some Seattle based ones:</a:t>
            </a:r>
          </a:p>
          <a:p>
            <a:pPr marL="742950" lvl="1" indent="-285750">
              <a:buFontTx/>
              <a:buChar char="-"/>
            </a:pPr>
            <a:r>
              <a:rPr lang="en-US" dirty="0" err="1">
                <a:solidFill>
                  <a:schemeClr val="tx1"/>
                </a:solidFill>
              </a:rPr>
              <a:t>EnergySavvy</a:t>
            </a:r>
            <a:endParaRPr lang="en-US" dirty="0">
              <a:solidFill>
                <a:schemeClr val="tx1"/>
              </a:solidFill>
            </a:endParaRPr>
          </a:p>
          <a:p>
            <a:pPr marL="742950" lvl="1" indent="-285750">
              <a:buFontTx/>
              <a:buChar char="-"/>
            </a:pPr>
            <a:r>
              <a:rPr lang="en-US" dirty="0" err="1">
                <a:solidFill>
                  <a:schemeClr val="tx1"/>
                </a:solidFill>
              </a:rPr>
              <a:t>Socrata</a:t>
            </a:r>
            <a:endParaRPr lang="en-US" dirty="0">
              <a:solidFill>
                <a:schemeClr val="tx1"/>
              </a:solidFill>
            </a:endParaRPr>
          </a:p>
          <a:p>
            <a:pPr marL="742950" lvl="1" indent="-285750">
              <a:buFontTx/>
              <a:buChar char="-"/>
            </a:pPr>
            <a:r>
              <a:rPr lang="en-US" dirty="0" err="1">
                <a:solidFill>
                  <a:schemeClr val="tx1"/>
                </a:solidFill>
              </a:rPr>
              <a:t>Textio</a:t>
            </a:r>
            <a:endParaRPr lang="en-GB" dirty="0">
              <a:solidFill>
                <a:schemeClr val="tx1"/>
              </a:solidFill>
            </a:endParaRPr>
          </a:p>
        </p:txBody>
      </p:sp>
      <p:sp>
        <p:nvSpPr>
          <p:cNvPr id="25" name="Rectangle 24"/>
          <p:cNvSpPr/>
          <p:nvPr/>
        </p:nvSpPr>
        <p:spPr>
          <a:xfrm>
            <a:off x="6412230" y="1337310"/>
            <a:ext cx="3429000" cy="204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Maybe less well known:</a:t>
            </a:r>
          </a:p>
          <a:p>
            <a:pPr marL="742950" lvl="1" indent="-285750">
              <a:buFontTx/>
              <a:buChar char="-"/>
            </a:pPr>
            <a:r>
              <a:rPr lang="en-US" dirty="0">
                <a:solidFill>
                  <a:schemeClr val="tx1"/>
                </a:solidFill>
              </a:rPr>
              <a:t>Accenture</a:t>
            </a:r>
          </a:p>
          <a:p>
            <a:pPr marL="742950" lvl="1" indent="-285750">
              <a:buFontTx/>
              <a:buChar char="-"/>
            </a:pPr>
            <a:r>
              <a:rPr lang="en-US" dirty="0">
                <a:solidFill>
                  <a:schemeClr val="tx1"/>
                </a:solidFill>
              </a:rPr>
              <a:t>Wipro</a:t>
            </a:r>
          </a:p>
          <a:p>
            <a:pPr marL="742950" lvl="1" indent="-285750">
              <a:buFontTx/>
              <a:buChar char="-"/>
            </a:pPr>
            <a:r>
              <a:rPr lang="en-US" dirty="0">
                <a:solidFill>
                  <a:schemeClr val="tx1"/>
                </a:solidFill>
              </a:rPr>
              <a:t>Deloitte</a:t>
            </a:r>
            <a:endParaRPr lang="en-GB" dirty="0">
              <a:solidFill>
                <a:schemeClr val="tx1"/>
              </a:solidFill>
            </a:endParaRPr>
          </a:p>
        </p:txBody>
      </p:sp>
      <p:sp>
        <p:nvSpPr>
          <p:cNvPr id="26" name="Rectangle 25"/>
          <p:cNvSpPr/>
          <p:nvPr/>
        </p:nvSpPr>
        <p:spPr>
          <a:xfrm>
            <a:off x="6412230" y="3729801"/>
            <a:ext cx="3429000" cy="2045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a:solidFill>
                  <a:schemeClr val="tx1"/>
                </a:solidFill>
              </a:rPr>
              <a:t>Freelancers, agencies, etc. Some are in </a:t>
            </a:r>
            <a:r>
              <a:rPr lang="en-US" dirty="0" err="1">
                <a:solidFill>
                  <a:schemeClr val="tx1"/>
                </a:solidFill>
              </a:rPr>
              <a:t>Unloop’s</a:t>
            </a:r>
            <a:r>
              <a:rPr lang="en-US" dirty="0">
                <a:solidFill>
                  <a:schemeClr val="tx1"/>
                </a:solidFill>
              </a:rPr>
              <a:t> network</a:t>
            </a:r>
          </a:p>
          <a:p>
            <a:pPr marL="742950" lvl="1" indent="-285750">
              <a:buFontTx/>
              <a:buChar char="-"/>
            </a:pPr>
            <a:r>
              <a:rPr lang="en-US" dirty="0">
                <a:solidFill>
                  <a:schemeClr val="tx1"/>
                </a:solidFill>
              </a:rPr>
              <a:t>Substantial</a:t>
            </a:r>
          </a:p>
          <a:p>
            <a:pPr marL="742950" lvl="1" indent="-285750">
              <a:buFontTx/>
              <a:buChar char="-"/>
            </a:pPr>
            <a:r>
              <a:rPr lang="en-US" dirty="0" err="1">
                <a:solidFill>
                  <a:schemeClr val="tx1"/>
                </a:solidFill>
              </a:rPr>
              <a:t>FuseIQ</a:t>
            </a:r>
            <a:endParaRPr lang="en-US" dirty="0">
              <a:solidFill>
                <a:schemeClr val="tx1"/>
              </a:solidFill>
            </a:endParaRPr>
          </a:p>
          <a:p>
            <a:pPr marL="742950" lvl="1" indent="-285750">
              <a:buFontTx/>
              <a:buChar char="-"/>
            </a:pPr>
            <a:r>
              <a:rPr lang="en-US" dirty="0">
                <a:solidFill>
                  <a:schemeClr val="tx1"/>
                </a:solidFill>
              </a:rPr>
              <a:t>Loxley Digital</a:t>
            </a:r>
            <a:endParaRPr lang="en-GB" dirty="0">
              <a:solidFill>
                <a:schemeClr val="tx1"/>
              </a:solidFill>
            </a:endParaRPr>
          </a:p>
        </p:txBody>
      </p:sp>
    </p:spTree>
    <p:extLst>
      <p:ext uri="{BB962C8B-B14F-4D97-AF65-F5344CB8AC3E}">
        <p14:creationId xmlns:p14="http://schemas.microsoft.com/office/powerpoint/2010/main" val="233971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want to work for myself… but how?</a:t>
            </a:r>
            <a:endParaRPr lang="en-GB" dirty="0"/>
          </a:p>
        </p:txBody>
      </p:sp>
      <p:sp>
        <p:nvSpPr>
          <p:cNvPr id="16" name="Rectangle 15"/>
          <p:cNvSpPr/>
          <p:nvPr/>
        </p:nvSpPr>
        <p:spPr>
          <a:xfrm>
            <a:off x="624114" y="1130499"/>
            <a:ext cx="10598068" cy="4278094"/>
          </a:xfrm>
          <a:prstGeom prst="rect">
            <a:avLst/>
          </a:prstGeom>
        </p:spPr>
        <p:txBody>
          <a:bodyPr wrap="square">
            <a:spAutoFit/>
          </a:bodyPr>
          <a:lstStyle/>
          <a:p>
            <a:pPr marL="514350" indent="-514350" fontAlgn="base">
              <a:buAutoNum type="arabicPeriod"/>
            </a:pPr>
            <a:r>
              <a:rPr lang="en-US" sz="2800" b="1" dirty="0"/>
              <a:t>Freelance</a:t>
            </a:r>
          </a:p>
          <a:p>
            <a:pPr marL="971550" lvl="1" indent="-514350" fontAlgn="base">
              <a:buFont typeface="+mj-lt"/>
              <a:buAutoNum type="alphaLcParenR"/>
            </a:pPr>
            <a:r>
              <a:rPr lang="en-US" sz="2400" b="1" dirty="0"/>
              <a:t>Cross between working for others &amp; working for yourself</a:t>
            </a:r>
          </a:p>
          <a:p>
            <a:pPr marL="971550" lvl="1" indent="-514350" fontAlgn="base">
              <a:buFont typeface="+mj-lt"/>
              <a:buAutoNum type="alphaLcParenR"/>
            </a:pPr>
            <a:r>
              <a:rPr lang="en-US" sz="2400" b="1" dirty="0"/>
              <a:t>Find clients, keep them happy, get paid</a:t>
            </a:r>
          </a:p>
          <a:p>
            <a:pPr marL="971550" lvl="1" indent="-514350" fontAlgn="base">
              <a:buFont typeface="+mj-lt"/>
              <a:buAutoNum type="alphaLcParenR"/>
            </a:pPr>
            <a:r>
              <a:rPr lang="en-US" sz="2400" b="1" dirty="0"/>
              <a:t>Requires a depth and breadth of skill not required in a company</a:t>
            </a:r>
          </a:p>
          <a:p>
            <a:pPr marL="971550" lvl="1" indent="-514350" fontAlgn="base">
              <a:buFont typeface="+mj-lt"/>
              <a:buAutoNum type="alphaLcParenR"/>
            </a:pPr>
            <a:r>
              <a:rPr lang="en-US" sz="2400" b="1" dirty="0"/>
              <a:t>Upshot: can be crafted to suit your lifestyle, solo or through an agency</a:t>
            </a:r>
          </a:p>
          <a:p>
            <a:pPr lvl="1" fontAlgn="base"/>
            <a:endParaRPr lang="en-US" sz="2400" b="1" dirty="0"/>
          </a:p>
          <a:p>
            <a:pPr marL="514350" indent="-514350" fontAlgn="base">
              <a:buAutoNum type="arabicPeriod"/>
            </a:pPr>
            <a:r>
              <a:rPr lang="en-US" sz="2800" b="1" dirty="0"/>
              <a:t>Entrepreneurship</a:t>
            </a:r>
          </a:p>
          <a:p>
            <a:pPr marL="971550" lvl="1" indent="-514350" fontAlgn="base">
              <a:buFont typeface="+mj-lt"/>
              <a:buAutoNum type="alphaLcParenR"/>
            </a:pPr>
            <a:r>
              <a:rPr lang="en-US" sz="2400" b="1" dirty="0"/>
              <a:t>The riskiest option – should you quit your day job?</a:t>
            </a:r>
          </a:p>
          <a:p>
            <a:pPr marL="971550" lvl="1" indent="-514350" fontAlgn="base">
              <a:buFont typeface="+mj-lt"/>
              <a:buAutoNum type="alphaLcParenR"/>
            </a:pPr>
            <a:r>
              <a:rPr lang="en-US" sz="2400" b="1" dirty="0"/>
              <a:t>But arguably the biggest upside financially, professionally, and personally</a:t>
            </a:r>
          </a:p>
          <a:p>
            <a:pPr marL="971550" lvl="1" indent="-514350" fontAlgn="base">
              <a:buFont typeface="+mj-lt"/>
              <a:buAutoNum type="alphaLcParenR"/>
            </a:pPr>
            <a:r>
              <a:rPr lang="en-US" sz="2400" b="1" dirty="0"/>
              <a:t>Really, really hard – the average entrepreneur fails 7 times before succeeding</a:t>
            </a:r>
          </a:p>
          <a:p>
            <a:pPr marL="971550" lvl="1" indent="-514350" fontAlgn="base">
              <a:buFont typeface="+mj-lt"/>
              <a:buAutoNum type="alphaLcParenR"/>
            </a:pPr>
            <a:r>
              <a:rPr lang="en-US" sz="2400" b="1" dirty="0"/>
              <a:t>A mythological force in the tech industry – a lot of people build towards this</a:t>
            </a:r>
            <a:endParaRPr lang="en-US" sz="2400" dirty="0"/>
          </a:p>
        </p:txBody>
      </p:sp>
    </p:spTree>
    <p:extLst>
      <p:ext uri="{BB962C8B-B14F-4D97-AF65-F5344CB8AC3E}">
        <p14:creationId xmlns:p14="http://schemas.microsoft.com/office/powerpoint/2010/main" val="38534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arrangement recap</a:t>
            </a:r>
            <a:endParaRPr lang="en-GB" dirty="0"/>
          </a:p>
        </p:txBody>
      </p:sp>
      <p:sp>
        <p:nvSpPr>
          <p:cNvPr id="4" name="Rectangle 3"/>
          <p:cNvSpPr/>
          <p:nvPr/>
        </p:nvSpPr>
        <p:spPr>
          <a:xfrm>
            <a:off x="655312" y="1486801"/>
            <a:ext cx="10723888" cy="1200329"/>
          </a:xfrm>
          <a:prstGeom prst="rect">
            <a:avLst/>
          </a:prstGeom>
        </p:spPr>
        <p:txBody>
          <a:bodyPr wrap="square">
            <a:spAutoFit/>
          </a:bodyPr>
          <a:lstStyle/>
          <a:p>
            <a:r>
              <a:rPr lang="en-US" sz="3600" dirty="0"/>
              <a:t>What are the pros and cons of working for a big company vs. a startup? </a:t>
            </a:r>
          </a:p>
        </p:txBody>
      </p:sp>
      <p:sp>
        <p:nvSpPr>
          <p:cNvPr id="5" name="Rectangle 4"/>
          <p:cNvSpPr/>
          <p:nvPr/>
        </p:nvSpPr>
        <p:spPr>
          <a:xfrm>
            <a:off x="655312" y="3024870"/>
            <a:ext cx="10723888" cy="1200329"/>
          </a:xfrm>
          <a:prstGeom prst="rect">
            <a:avLst/>
          </a:prstGeom>
        </p:spPr>
        <p:txBody>
          <a:bodyPr wrap="square">
            <a:spAutoFit/>
          </a:bodyPr>
          <a:lstStyle/>
          <a:p>
            <a:r>
              <a:rPr lang="en-US" sz="3600" dirty="0"/>
              <a:t>Why do so many people want to do a startup if so many fail?</a:t>
            </a:r>
          </a:p>
        </p:txBody>
      </p:sp>
      <p:sp>
        <p:nvSpPr>
          <p:cNvPr id="6" name="Rectangle 5"/>
          <p:cNvSpPr/>
          <p:nvPr/>
        </p:nvSpPr>
        <p:spPr>
          <a:xfrm>
            <a:off x="655312" y="4603589"/>
            <a:ext cx="10723888" cy="646331"/>
          </a:xfrm>
          <a:prstGeom prst="rect">
            <a:avLst/>
          </a:prstGeom>
        </p:spPr>
        <p:txBody>
          <a:bodyPr wrap="square">
            <a:spAutoFit/>
          </a:bodyPr>
          <a:lstStyle/>
          <a:p>
            <a:r>
              <a:rPr lang="en-US" sz="3600" dirty="0"/>
              <a:t>What option makes the most sense for you?</a:t>
            </a:r>
          </a:p>
        </p:txBody>
      </p:sp>
    </p:spTree>
    <p:extLst>
      <p:ext uri="{BB962C8B-B14F-4D97-AF65-F5344CB8AC3E}">
        <p14:creationId xmlns:p14="http://schemas.microsoft.com/office/powerpoint/2010/main" val="246069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646404"/>
            <a:ext cx="10772775" cy="1602792"/>
          </a:xfrm>
        </p:spPr>
        <p:txBody>
          <a:bodyPr>
            <a:normAutofit/>
          </a:bodyPr>
          <a:lstStyle/>
          <a:p>
            <a:pPr lvl="0" fontAlgn="base"/>
            <a:r>
              <a:rPr lang="en-US" sz="4800" dirty="0"/>
              <a:t>How do I know if Tech is right for me?</a:t>
            </a:r>
          </a:p>
        </p:txBody>
      </p:sp>
      <p:sp>
        <p:nvSpPr>
          <p:cNvPr id="3" name="Rectangle 2"/>
          <p:cNvSpPr/>
          <p:nvPr/>
        </p:nvSpPr>
        <p:spPr>
          <a:xfrm>
            <a:off x="740229" y="2057124"/>
            <a:ext cx="9332685" cy="3046988"/>
          </a:xfrm>
          <a:prstGeom prst="rect">
            <a:avLst/>
          </a:prstGeom>
        </p:spPr>
        <p:txBody>
          <a:bodyPr wrap="square">
            <a:spAutoFit/>
          </a:bodyPr>
          <a:lstStyle/>
          <a:p>
            <a:pPr marL="457200" indent="-457200" fontAlgn="base">
              <a:buFont typeface="Arial" panose="020B0604020202020204" pitchFamily="34" charset="0"/>
              <a:buChar char="•"/>
            </a:pPr>
            <a:r>
              <a:rPr lang="en-US" sz="3200" dirty="0"/>
              <a:t>Enjoy solving puzzles?</a:t>
            </a:r>
          </a:p>
          <a:p>
            <a:pPr marL="457200" indent="-457200" fontAlgn="base">
              <a:buFont typeface="Arial" panose="020B0604020202020204" pitchFamily="34" charset="0"/>
              <a:buChar char="•"/>
            </a:pPr>
            <a:r>
              <a:rPr lang="en-US" sz="3200" dirty="0"/>
              <a:t>Love the feeling of satisfaction you get from building something?</a:t>
            </a:r>
          </a:p>
          <a:p>
            <a:pPr marL="457200" indent="-457200" fontAlgn="base">
              <a:buFont typeface="Arial" panose="020B0604020202020204" pitchFamily="34" charset="0"/>
              <a:buChar char="•"/>
            </a:pPr>
            <a:r>
              <a:rPr lang="en-US" sz="3200" dirty="0"/>
              <a:t>When you see a cool new thing (e.g. a magic trick, radio, motion sensor light), do you want to find out how it works?</a:t>
            </a:r>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76791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2" y="504518"/>
            <a:ext cx="10772775" cy="1602792"/>
          </a:xfrm>
        </p:spPr>
        <p:txBody>
          <a:bodyPr>
            <a:normAutofit/>
          </a:bodyPr>
          <a:lstStyle/>
          <a:p>
            <a:pPr lvl="0" fontAlgn="base"/>
            <a:r>
              <a:rPr lang="en-US" sz="4800" dirty="0"/>
              <a:t>What interests, passions, and skills help people succeed in tech/CS?</a:t>
            </a:r>
          </a:p>
        </p:txBody>
      </p:sp>
      <p:sp>
        <p:nvSpPr>
          <p:cNvPr id="3" name="Rectangle 2"/>
          <p:cNvSpPr/>
          <p:nvPr/>
        </p:nvSpPr>
        <p:spPr>
          <a:xfrm>
            <a:off x="580571" y="2107310"/>
            <a:ext cx="10755086" cy="3046988"/>
          </a:xfrm>
          <a:prstGeom prst="rect">
            <a:avLst/>
          </a:prstGeom>
        </p:spPr>
        <p:txBody>
          <a:bodyPr wrap="square">
            <a:spAutoFit/>
          </a:bodyPr>
          <a:lstStyle/>
          <a:p>
            <a:pPr marL="285750" indent="-285750" fontAlgn="base">
              <a:buFont typeface="Arial" panose="020B0604020202020204" pitchFamily="34" charset="0"/>
              <a:buChar char="•"/>
            </a:pPr>
            <a:r>
              <a:rPr lang="en-US" sz="3200" dirty="0"/>
              <a:t>Curiosity</a:t>
            </a:r>
          </a:p>
          <a:p>
            <a:pPr marL="285750" indent="-285750" fontAlgn="base">
              <a:buFont typeface="Arial" panose="020B0604020202020204" pitchFamily="34" charset="0"/>
              <a:buChar char="•"/>
            </a:pPr>
            <a:r>
              <a:rPr lang="en-US" sz="3200" dirty="0"/>
              <a:t>Hard Work</a:t>
            </a:r>
          </a:p>
          <a:p>
            <a:pPr marL="285750" indent="-285750" fontAlgn="base">
              <a:buFont typeface="Arial" panose="020B0604020202020204" pitchFamily="34" charset="0"/>
              <a:buChar char="•"/>
            </a:pPr>
            <a:r>
              <a:rPr lang="en-US" sz="3200" dirty="0"/>
              <a:t>Teamwork</a:t>
            </a:r>
          </a:p>
          <a:p>
            <a:pPr marL="285750" indent="-285750" fontAlgn="base">
              <a:buFont typeface="Arial" panose="020B0604020202020204" pitchFamily="34" charset="0"/>
              <a:buChar char="•"/>
            </a:pPr>
            <a:r>
              <a:rPr lang="en-US" sz="3200" dirty="0"/>
              <a:t>Logical Thinking</a:t>
            </a:r>
          </a:p>
          <a:p>
            <a:pPr marL="285750" indent="-285750" fontAlgn="base">
              <a:buFont typeface="Arial" panose="020B0604020202020204" pitchFamily="34" charset="0"/>
              <a:buChar char="•"/>
            </a:pPr>
            <a:r>
              <a:rPr lang="en-US" sz="3200" dirty="0"/>
              <a:t>Patience</a:t>
            </a:r>
          </a:p>
          <a:p>
            <a:pPr marL="285750" indent="-285750" fontAlgn="base">
              <a:buFont typeface="Arial" panose="020B0604020202020204" pitchFamily="34" charset="0"/>
              <a:buChar char="•"/>
            </a:pPr>
            <a:r>
              <a:rPr lang="en-US" sz="3200" dirty="0"/>
              <a:t>Empathy</a:t>
            </a:r>
          </a:p>
        </p:txBody>
      </p:sp>
      <p:sp>
        <p:nvSpPr>
          <p:cNvPr id="5" name="Slide Number Placeholder 4"/>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770924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2" y="367358"/>
            <a:ext cx="10772775" cy="855652"/>
          </a:xfrm>
        </p:spPr>
        <p:txBody>
          <a:bodyPr>
            <a:normAutofit/>
          </a:bodyPr>
          <a:lstStyle/>
          <a:p>
            <a:pPr lvl="0" fontAlgn="base"/>
            <a:r>
              <a:rPr lang="en-US" sz="4800" dirty="0"/>
              <a:t>Can I get a job with a background?</a:t>
            </a:r>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
        <p:nvSpPr>
          <p:cNvPr id="4" name="Rectangle 3"/>
          <p:cNvSpPr/>
          <p:nvPr/>
        </p:nvSpPr>
        <p:spPr>
          <a:xfrm>
            <a:off x="580570" y="1271808"/>
            <a:ext cx="10940869" cy="4985980"/>
          </a:xfrm>
          <a:prstGeom prst="rect">
            <a:avLst/>
          </a:prstGeom>
        </p:spPr>
        <p:txBody>
          <a:bodyPr wrap="square">
            <a:spAutoFit/>
          </a:bodyPr>
          <a:lstStyle/>
          <a:p>
            <a:pPr marL="342900" indent="-342900" fontAlgn="base">
              <a:buFont typeface="Arial" panose="020B0604020202020204" pitchFamily="34" charset="0"/>
              <a:buChar char="•"/>
            </a:pPr>
            <a:r>
              <a:rPr lang="en-US" sz="2400" dirty="0"/>
              <a:t>Yes – people do it, even if it isn’t easy</a:t>
            </a:r>
          </a:p>
          <a:p>
            <a:pPr marL="285750" indent="-285750" fontAlgn="base">
              <a:spcBef>
                <a:spcPts val="1200"/>
              </a:spcBef>
              <a:buFont typeface="Arial" panose="020B0604020202020204" pitchFamily="34" charset="0"/>
              <a:buChar char="•"/>
            </a:pPr>
            <a:r>
              <a:rPr lang="en-US" sz="2400" dirty="0"/>
              <a:t>The stigma you will face is real</a:t>
            </a:r>
          </a:p>
          <a:p>
            <a:pPr marL="285750" indent="-285750" fontAlgn="base">
              <a:spcBef>
                <a:spcPts val="1200"/>
              </a:spcBef>
              <a:buFont typeface="Arial" panose="020B0604020202020204" pitchFamily="34" charset="0"/>
              <a:buChar char="•"/>
            </a:pPr>
            <a:r>
              <a:rPr lang="en-US" sz="2400" dirty="0"/>
              <a:t>In our conversations with employers, what they expect regarding criminal record:</a:t>
            </a:r>
          </a:p>
          <a:p>
            <a:pPr marL="742950" lvl="1" indent="-285750" fontAlgn="base">
              <a:buFont typeface="Arial" panose="020B0604020202020204" pitchFamily="34" charset="0"/>
              <a:buChar char="•"/>
            </a:pPr>
            <a:r>
              <a:rPr lang="en-US" sz="2400" dirty="0"/>
              <a:t>Honesty – be upfront</a:t>
            </a:r>
          </a:p>
          <a:p>
            <a:pPr marL="742950" lvl="1" indent="-285750" fontAlgn="base">
              <a:buFont typeface="Arial" panose="020B0604020202020204" pitchFamily="34" charset="0"/>
              <a:buChar char="•"/>
            </a:pPr>
            <a:r>
              <a:rPr lang="en-US" sz="2400" dirty="0"/>
              <a:t>Context/circumstance about the crime</a:t>
            </a:r>
          </a:p>
          <a:p>
            <a:pPr marL="742950" lvl="1" indent="-285750" fontAlgn="base">
              <a:buFont typeface="Arial" panose="020B0604020202020204" pitchFamily="34" charset="0"/>
              <a:buChar char="•"/>
            </a:pPr>
            <a:r>
              <a:rPr lang="en-US" sz="2400" dirty="0"/>
              <a:t>Accepting responsibility</a:t>
            </a:r>
          </a:p>
          <a:p>
            <a:pPr marL="742950" lvl="1" indent="-285750" fontAlgn="base">
              <a:buFont typeface="Arial" panose="020B0604020202020204" pitchFamily="34" charset="0"/>
              <a:buChar char="•"/>
            </a:pPr>
            <a:r>
              <a:rPr lang="en-US" sz="2400" dirty="0"/>
              <a:t>Evidence of significant progress &amp; a new direction</a:t>
            </a:r>
          </a:p>
          <a:p>
            <a:pPr marL="285750" indent="-285750" fontAlgn="base">
              <a:spcBef>
                <a:spcPts val="1200"/>
              </a:spcBef>
              <a:buFont typeface="Arial" panose="020B0604020202020204" pitchFamily="34" charset="0"/>
              <a:buChar char="•"/>
            </a:pPr>
            <a:r>
              <a:rPr lang="en-US" sz="2400" dirty="0"/>
              <a:t>Some questions to think about:</a:t>
            </a:r>
          </a:p>
          <a:p>
            <a:pPr marL="742950" lvl="1" indent="-285750" fontAlgn="base">
              <a:buFont typeface="Arial" panose="020B0604020202020204" pitchFamily="34" charset="0"/>
              <a:buChar char="•"/>
            </a:pPr>
            <a:r>
              <a:rPr lang="en-US" sz="2400" dirty="0"/>
              <a:t>How can you demonstrate that an employer can trust you?</a:t>
            </a:r>
          </a:p>
          <a:p>
            <a:pPr marL="742950" lvl="1" indent="-285750" fontAlgn="base">
              <a:buFont typeface="Arial" panose="020B0604020202020204" pitchFamily="34" charset="0"/>
              <a:buChar char="•"/>
            </a:pPr>
            <a:r>
              <a:rPr lang="en-US" sz="2400" dirty="0"/>
              <a:t>What strengths has your experience in prison given you that would be an asset to an employer?</a:t>
            </a:r>
          </a:p>
          <a:p>
            <a:pPr marL="742950" lvl="1" indent="-285750" fontAlgn="base">
              <a:buFont typeface="Arial" panose="020B0604020202020204" pitchFamily="34" charset="0"/>
              <a:buChar char="•"/>
            </a:pPr>
            <a:endParaRPr lang="en-US" sz="2400" dirty="0"/>
          </a:p>
        </p:txBody>
      </p:sp>
    </p:spTree>
    <p:extLst>
      <p:ext uri="{BB962C8B-B14F-4D97-AF65-F5344CB8AC3E}">
        <p14:creationId xmlns:p14="http://schemas.microsoft.com/office/powerpoint/2010/main" val="2358164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71200" y="2033597"/>
            <a:ext cx="5349600" cy="45328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2882" y="504518"/>
            <a:ext cx="10772775" cy="1602792"/>
          </a:xfrm>
        </p:spPr>
        <p:txBody>
          <a:bodyPr>
            <a:normAutofit/>
          </a:bodyPr>
          <a:lstStyle/>
          <a:p>
            <a:pPr lvl="0" fontAlgn="base"/>
            <a:r>
              <a:rPr lang="en-US" sz="4800" dirty="0"/>
              <a:t>What are my education options for CS?</a:t>
            </a:r>
          </a:p>
        </p:txBody>
      </p:sp>
      <p:sp>
        <p:nvSpPr>
          <p:cNvPr id="3" name="Rectangle 2"/>
          <p:cNvSpPr/>
          <p:nvPr/>
        </p:nvSpPr>
        <p:spPr>
          <a:xfrm>
            <a:off x="580571" y="1889596"/>
            <a:ext cx="5481829" cy="4308872"/>
          </a:xfrm>
          <a:prstGeom prst="rect">
            <a:avLst/>
          </a:prstGeom>
        </p:spPr>
        <p:txBody>
          <a:bodyPr wrap="square">
            <a:spAutoFit/>
          </a:bodyPr>
          <a:lstStyle/>
          <a:p>
            <a:pPr fontAlgn="base"/>
            <a:r>
              <a:rPr lang="en-US" sz="2800" b="1" dirty="0"/>
              <a:t>Regardless of path of study, skills and ability to “do the job” trumps educational pathway</a:t>
            </a:r>
          </a:p>
          <a:p>
            <a:pPr fontAlgn="base"/>
            <a:endParaRPr lang="en-US" sz="2200" dirty="0"/>
          </a:p>
          <a:p>
            <a:pPr marL="285750" indent="-285750" fontAlgn="base">
              <a:buFont typeface="Arial" panose="020B0604020202020204" pitchFamily="34" charset="0"/>
              <a:buChar char="•"/>
            </a:pPr>
            <a:r>
              <a:rPr lang="en-US" sz="2800" dirty="0"/>
              <a:t>Bootcamp </a:t>
            </a:r>
          </a:p>
          <a:p>
            <a:pPr marL="285750" indent="-285750" fontAlgn="base">
              <a:buFont typeface="Arial" panose="020B0604020202020204" pitchFamily="34" charset="0"/>
              <a:buChar char="•"/>
            </a:pPr>
            <a:r>
              <a:rPr lang="en-US" sz="2800" dirty="0"/>
              <a:t>Community College</a:t>
            </a:r>
          </a:p>
          <a:p>
            <a:pPr marL="285750" indent="-285750" fontAlgn="base">
              <a:buFont typeface="Arial" panose="020B0604020202020204" pitchFamily="34" charset="0"/>
              <a:buChar char="•"/>
            </a:pPr>
            <a:r>
              <a:rPr lang="en-US" sz="2800" dirty="0"/>
              <a:t>Four-year degree </a:t>
            </a:r>
          </a:p>
          <a:p>
            <a:pPr marL="285750" indent="-285750" fontAlgn="base">
              <a:buFont typeface="Arial" panose="020B0604020202020204" pitchFamily="34" charset="0"/>
              <a:buChar char="•"/>
            </a:pPr>
            <a:r>
              <a:rPr lang="en-US" sz="2800" dirty="0"/>
              <a:t>Self-study (Free!)</a:t>
            </a:r>
          </a:p>
          <a:p>
            <a:pPr marL="742950" lvl="1" indent="-285750" fontAlgn="base">
              <a:buFont typeface="Arial" panose="020B0604020202020204" pitchFamily="34" charset="0"/>
              <a:buChar char="•"/>
            </a:pPr>
            <a:endParaRPr lang="en-US" sz="2800" dirty="0"/>
          </a:p>
          <a:p>
            <a:pPr fontAlgn="base"/>
            <a:endParaRPr lang="en-US" sz="2800"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648" r="2153" b="12083"/>
          <a:stretch/>
        </p:blipFill>
        <p:spPr bwMode="auto">
          <a:xfrm>
            <a:off x="6271200" y="2350574"/>
            <a:ext cx="5234400" cy="413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6394489" y="2129908"/>
            <a:ext cx="2696829" cy="369332"/>
          </a:xfrm>
          <a:prstGeom prst="rect">
            <a:avLst/>
          </a:prstGeom>
        </p:spPr>
        <p:txBody>
          <a:bodyPr wrap="none">
            <a:spAutoFit/>
          </a:bodyPr>
          <a:lstStyle/>
          <a:p>
            <a:r>
              <a:rPr lang="en-US" dirty="0"/>
              <a:t>Developer Education Today</a:t>
            </a:r>
          </a:p>
        </p:txBody>
      </p:sp>
    </p:spTree>
    <p:extLst>
      <p:ext uri="{BB962C8B-B14F-4D97-AF65-F5344CB8AC3E}">
        <p14:creationId xmlns:p14="http://schemas.microsoft.com/office/powerpoint/2010/main" val="138265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646404"/>
            <a:ext cx="10772775" cy="1602792"/>
          </a:xfrm>
        </p:spPr>
        <p:txBody>
          <a:bodyPr>
            <a:normAutofit/>
          </a:bodyPr>
          <a:lstStyle/>
          <a:p>
            <a:r>
              <a:rPr lang="en-US" sz="4800" b="1" dirty="0"/>
              <a:t>The Internet of Things (</a:t>
            </a:r>
            <a:r>
              <a:rPr lang="en-US" sz="4800" b="1" dirty="0" err="1"/>
              <a:t>IoT</a:t>
            </a:r>
            <a:r>
              <a:rPr lang="en-US" sz="4800" b="1" dirty="0"/>
              <a:t>) discussion</a:t>
            </a:r>
          </a:p>
        </p:txBody>
      </p:sp>
      <p:sp>
        <p:nvSpPr>
          <p:cNvPr id="98" name="Rectangle 97"/>
          <p:cNvSpPr/>
          <p:nvPr/>
        </p:nvSpPr>
        <p:spPr>
          <a:xfrm>
            <a:off x="655312" y="2111665"/>
            <a:ext cx="10723888" cy="584775"/>
          </a:xfrm>
          <a:prstGeom prst="rect">
            <a:avLst/>
          </a:prstGeom>
        </p:spPr>
        <p:txBody>
          <a:bodyPr wrap="square">
            <a:spAutoFit/>
          </a:bodyPr>
          <a:lstStyle/>
          <a:p>
            <a:r>
              <a:rPr lang="en-US" sz="3200" dirty="0"/>
              <a:t>What is the internet of things?</a:t>
            </a:r>
          </a:p>
        </p:txBody>
      </p:sp>
      <p:sp>
        <p:nvSpPr>
          <p:cNvPr id="4" name="Rectangle 3"/>
          <p:cNvSpPr/>
          <p:nvPr/>
        </p:nvSpPr>
        <p:spPr>
          <a:xfrm>
            <a:off x="655312" y="2866045"/>
            <a:ext cx="10723888" cy="584775"/>
          </a:xfrm>
          <a:prstGeom prst="rect">
            <a:avLst/>
          </a:prstGeom>
        </p:spPr>
        <p:txBody>
          <a:bodyPr wrap="square">
            <a:spAutoFit/>
          </a:bodyPr>
          <a:lstStyle/>
          <a:p>
            <a:r>
              <a:rPr lang="en-US" sz="3200" dirty="0"/>
              <a:t>Why is the </a:t>
            </a:r>
            <a:r>
              <a:rPr lang="en-US" sz="3200" dirty="0" err="1"/>
              <a:t>IoT</a:t>
            </a:r>
            <a:r>
              <a:rPr lang="en-US" sz="3200" dirty="0"/>
              <a:t> important?</a:t>
            </a:r>
          </a:p>
        </p:txBody>
      </p:sp>
      <p:sp>
        <p:nvSpPr>
          <p:cNvPr id="5" name="Rectangle 4"/>
          <p:cNvSpPr/>
          <p:nvPr/>
        </p:nvSpPr>
        <p:spPr>
          <a:xfrm>
            <a:off x="655312" y="3620425"/>
            <a:ext cx="10723888" cy="584775"/>
          </a:xfrm>
          <a:prstGeom prst="rect">
            <a:avLst/>
          </a:prstGeom>
        </p:spPr>
        <p:txBody>
          <a:bodyPr wrap="square">
            <a:spAutoFit/>
          </a:bodyPr>
          <a:lstStyle/>
          <a:p>
            <a:r>
              <a:rPr lang="en-US" sz="3200" dirty="0"/>
              <a:t>What is an industry that the </a:t>
            </a:r>
            <a:r>
              <a:rPr lang="en-US" sz="3200" dirty="0" err="1"/>
              <a:t>IoT</a:t>
            </a:r>
            <a:r>
              <a:rPr lang="en-US" sz="3200" dirty="0"/>
              <a:t> might impact? How?</a:t>
            </a:r>
          </a:p>
        </p:txBody>
      </p:sp>
      <p:sp>
        <p:nvSpPr>
          <p:cNvPr id="6" name="Rectangle 5"/>
          <p:cNvSpPr/>
          <p:nvPr/>
        </p:nvSpPr>
        <p:spPr>
          <a:xfrm>
            <a:off x="655312" y="4374805"/>
            <a:ext cx="10723888" cy="584775"/>
          </a:xfrm>
          <a:prstGeom prst="rect">
            <a:avLst/>
          </a:prstGeom>
        </p:spPr>
        <p:txBody>
          <a:bodyPr wrap="square">
            <a:spAutoFit/>
          </a:bodyPr>
          <a:lstStyle/>
          <a:p>
            <a:r>
              <a:rPr lang="en-US" sz="3200" dirty="0"/>
              <a:t>Who will profit from the </a:t>
            </a:r>
            <a:r>
              <a:rPr lang="en-US" sz="3200" dirty="0" err="1"/>
              <a:t>IoT</a:t>
            </a:r>
            <a:r>
              <a:rPr lang="en-US" sz="3200" dirty="0"/>
              <a:t>?</a:t>
            </a:r>
          </a:p>
        </p:txBody>
      </p:sp>
      <p:sp>
        <p:nvSpPr>
          <p:cNvPr id="7" name="Rectangle 6"/>
          <p:cNvSpPr/>
          <p:nvPr/>
        </p:nvSpPr>
        <p:spPr>
          <a:xfrm>
            <a:off x="655312" y="5129185"/>
            <a:ext cx="10723888" cy="584775"/>
          </a:xfrm>
          <a:prstGeom prst="rect">
            <a:avLst/>
          </a:prstGeom>
        </p:spPr>
        <p:txBody>
          <a:bodyPr wrap="square">
            <a:spAutoFit/>
          </a:bodyPr>
          <a:lstStyle/>
          <a:p>
            <a:r>
              <a:rPr lang="en-US" sz="3200" dirty="0"/>
              <a:t>What could be some negative impacts or risks of the </a:t>
            </a:r>
            <a:r>
              <a:rPr lang="en-US" sz="3200" dirty="0" err="1"/>
              <a:t>IoT</a:t>
            </a:r>
            <a:r>
              <a:rPr lang="en-US" sz="3200" dirty="0"/>
              <a:t>?</a:t>
            </a:r>
          </a:p>
        </p:txBody>
      </p:sp>
    </p:spTree>
    <p:extLst>
      <p:ext uri="{BB962C8B-B14F-4D97-AF65-F5344CB8AC3E}">
        <p14:creationId xmlns:p14="http://schemas.microsoft.com/office/powerpoint/2010/main" val="378796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2" y="504518"/>
            <a:ext cx="10772775" cy="1602792"/>
          </a:xfrm>
        </p:spPr>
        <p:txBody>
          <a:bodyPr>
            <a:normAutofit/>
          </a:bodyPr>
          <a:lstStyle/>
          <a:p>
            <a:pPr lvl="0" fontAlgn="base"/>
            <a:r>
              <a:rPr lang="en-US" sz="4800" dirty="0"/>
              <a:t>How to get hired?</a:t>
            </a:r>
          </a:p>
        </p:txBody>
      </p:sp>
      <p:sp>
        <p:nvSpPr>
          <p:cNvPr id="3" name="Rectangle 2"/>
          <p:cNvSpPr/>
          <p:nvPr/>
        </p:nvSpPr>
        <p:spPr>
          <a:xfrm>
            <a:off x="580571" y="2107310"/>
            <a:ext cx="10755086" cy="3170099"/>
          </a:xfrm>
          <a:prstGeom prst="rect">
            <a:avLst/>
          </a:prstGeom>
        </p:spPr>
        <p:txBody>
          <a:bodyPr wrap="square">
            <a:spAutoFit/>
          </a:bodyPr>
          <a:lstStyle/>
          <a:p>
            <a:pPr marL="285750" indent="-285750" fontAlgn="base">
              <a:spcBef>
                <a:spcPts val="1200"/>
              </a:spcBef>
              <a:buFont typeface="Arial" panose="020B0604020202020204" pitchFamily="34" charset="0"/>
              <a:buChar char="•"/>
            </a:pPr>
            <a:r>
              <a:rPr lang="en-US" sz="3200" dirty="0"/>
              <a:t>Develop clear goals about where you want to go</a:t>
            </a:r>
          </a:p>
          <a:p>
            <a:pPr marL="285750" indent="-285750" fontAlgn="base">
              <a:spcBef>
                <a:spcPts val="1200"/>
              </a:spcBef>
              <a:buFont typeface="Arial" panose="020B0604020202020204" pitchFamily="34" charset="0"/>
              <a:buChar char="•"/>
            </a:pPr>
            <a:r>
              <a:rPr lang="en-US" sz="3200" dirty="0"/>
              <a:t>Build things, all the time, and show them publicly</a:t>
            </a:r>
          </a:p>
          <a:p>
            <a:pPr marL="285750" indent="-285750" fontAlgn="base">
              <a:spcBef>
                <a:spcPts val="1200"/>
              </a:spcBef>
              <a:buFont typeface="Arial" panose="020B0604020202020204" pitchFamily="34" charset="0"/>
              <a:buChar char="•"/>
            </a:pPr>
            <a:r>
              <a:rPr lang="en-US" sz="3200" dirty="0"/>
              <a:t>Meet people, build relationships and ask for advice</a:t>
            </a:r>
          </a:p>
          <a:p>
            <a:pPr marL="285750" indent="-285750" fontAlgn="base">
              <a:spcBef>
                <a:spcPts val="1200"/>
              </a:spcBef>
              <a:buFont typeface="Arial" panose="020B0604020202020204" pitchFamily="34" charset="0"/>
              <a:buChar char="•"/>
            </a:pPr>
            <a:r>
              <a:rPr lang="en-US" sz="3200" dirty="0"/>
              <a:t>Degrees and certifications: they don’t hurt</a:t>
            </a:r>
          </a:p>
          <a:p>
            <a:pPr marL="285750" indent="-285750" fontAlgn="base">
              <a:spcBef>
                <a:spcPts val="1200"/>
              </a:spcBef>
              <a:buFont typeface="Arial" panose="020B0604020202020204" pitchFamily="34" charset="0"/>
              <a:buChar char="•"/>
            </a:pPr>
            <a:r>
              <a:rPr lang="en-US" sz="3200" dirty="0"/>
              <a:t>Though everything, be curious about how things work</a:t>
            </a:r>
          </a:p>
        </p:txBody>
      </p:sp>
      <p:sp>
        <p:nvSpPr>
          <p:cNvPr id="5" name="Slide Number Placeholder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593372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2" y="504518"/>
            <a:ext cx="10772775" cy="1602792"/>
          </a:xfrm>
        </p:spPr>
        <p:txBody>
          <a:bodyPr>
            <a:normAutofit/>
          </a:bodyPr>
          <a:lstStyle/>
          <a:p>
            <a:pPr lvl="0" fontAlgn="base"/>
            <a:r>
              <a:rPr lang="en-US" sz="4800" dirty="0"/>
              <a:t>How do I demonstrate my skills?</a:t>
            </a:r>
          </a:p>
        </p:txBody>
      </p:sp>
      <p:sp>
        <p:nvSpPr>
          <p:cNvPr id="3" name="Rectangle 2"/>
          <p:cNvSpPr/>
          <p:nvPr/>
        </p:nvSpPr>
        <p:spPr>
          <a:xfrm>
            <a:off x="580571" y="1831539"/>
            <a:ext cx="10755086" cy="3539430"/>
          </a:xfrm>
          <a:prstGeom prst="rect">
            <a:avLst/>
          </a:prstGeom>
        </p:spPr>
        <p:txBody>
          <a:bodyPr wrap="square">
            <a:spAutoFit/>
          </a:bodyPr>
          <a:lstStyle/>
          <a:p>
            <a:pPr marL="285750" indent="-285750" fontAlgn="base">
              <a:buFont typeface="Arial" panose="020B0604020202020204" pitchFamily="34" charset="0"/>
              <a:buChar char="•"/>
            </a:pPr>
            <a:r>
              <a:rPr lang="en-US" sz="3200" dirty="0"/>
              <a:t>Portfolio: what goes in it?</a:t>
            </a:r>
          </a:p>
          <a:p>
            <a:pPr marL="742950" lvl="1" indent="-285750" fontAlgn="base">
              <a:buFont typeface="Arial" panose="020B0604020202020204" pitchFamily="34" charset="0"/>
              <a:buChar char="•"/>
            </a:pPr>
            <a:r>
              <a:rPr lang="en-US" sz="3200" dirty="0"/>
              <a:t>Personal projects</a:t>
            </a:r>
          </a:p>
          <a:p>
            <a:pPr marL="742950" lvl="1" indent="-285750" fontAlgn="base">
              <a:buFont typeface="Arial" panose="020B0604020202020204" pitchFamily="34" charset="0"/>
              <a:buChar char="•"/>
            </a:pPr>
            <a:r>
              <a:rPr lang="en-US" sz="3200" dirty="0"/>
              <a:t>Open source contributions</a:t>
            </a:r>
          </a:p>
          <a:p>
            <a:pPr marL="285750" indent="-285750" fontAlgn="base">
              <a:buFont typeface="Arial" panose="020B0604020202020204" pitchFamily="34" charset="0"/>
              <a:buChar char="•"/>
            </a:pPr>
            <a:r>
              <a:rPr lang="en-US" sz="3200" dirty="0"/>
              <a:t>How to make your portfolio public</a:t>
            </a:r>
          </a:p>
          <a:p>
            <a:pPr marL="742950" lvl="1" indent="-285750" fontAlgn="base">
              <a:buFont typeface="Arial" panose="020B0604020202020204" pitchFamily="34" charset="0"/>
              <a:buChar char="•"/>
            </a:pPr>
            <a:r>
              <a:rPr lang="en-US" sz="3200" dirty="0"/>
              <a:t>Make a website with your best work</a:t>
            </a:r>
          </a:p>
          <a:p>
            <a:pPr marL="742950" lvl="1" indent="-285750" fontAlgn="base">
              <a:buFont typeface="Arial" panose="020B0604020202020204" pitchFamily="34" charset="0"/>
              <a:buChar char="•"/>
            </a:pPr>
            <a:r>
              <a:rPr lang="en-US" sz="3200" dirty="0"/>
              <a:t>Put your code on GitHub</a:t>
            </a:r>
          </a:p>
          <a:p>
            <a:pPr marL="285750" indent="-285750" fontAlgn="base">
              <a:buFont typeface="Arial" panose="020B0604020202020204" pitchFamily="34" charset="0"/>
              <a:buChar char="•"/>
            </a:pPr>
            <a:r>
              <a:rPr lang="en-US" sz="3200" dirty="0"/>
              <a:t>Technical Interviews</a:t>
            </a:r>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pic>
        <p:nvPicPr>
          <p:cNvPr id="2052" name="Picture 4" descr="https://media.licdn.com/mpr/mpr/shrinknp_800_800/AAEAAQAAAAAAAAcJAAAAJDcwOGFlNGNmLTE5ZGEtNDc1Zi1hMzEwLTg3OWU3ZjM1NjcwN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429" y="2494305"/>
            <a:ext cx="3474013" cy="272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6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2" y="504518"/>
            <a:ext cx="10772775" cy="1602792"/>
          </a:xfrm>
        </p:spPr>
        <p:txBody>
          <a:bodyPr>
            <a:normAutofit/>
          </a:bodyPr>
          <a:lstStyle/>
          <a:p>
            <a:pPr lvl="0" fontAlgn="base"/>
            <a:r>
              <a:rPr lang="en-US" sz="4800" dirty="0"/>
              <a:t>Build relationships in the Tech Community</a:t>
            </a:r>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
        <p:nvSpPr>
          <p:cNvPr id="4" name="Rectangle 3"/>
          <p:cNvSpPr/>
          <p:nvPr/>
        </p:nvSpPr>
        <p:spPr>
          <a:xfrm>
            <a:off x="772800" y="2068264"/>
            <a:ext cx="7269600" cy="3539430"/>
          </a:xfrm>
          <a:prstGeom prst="rect">
            <a:avLst/>
          </a:prstGeom>
        </p:spPr>
        <p:txBody>
          <a:bodyPr wrap="square">
            <a:spAutoFit/>
          </a:bodyPr>
          <a:lstStyle/>
          <a:p>
            <a:pPr marL="285750" indent="-285750" fontAlgn="base">
              <a:buFont typeface="Arial" panose="020B0604020202020204" pitchFamily="34" charset="0"/>
              <a:buChar char="•"/>
            </a:pPr>
            <a:r>
              <a:rPr lang="en-US" sz="3200" b="1" dirty="0"/>
              <a:t>What connections do you need?</a:t>
            </a:r>
          </a:p>
          <a:p>
            <a:pPr marL="742950" lvl="1" indent="-285750" fontAlgn="base">
              <a:buFont typeface="Arial" panose="020B0604020202020204" pitchFamily="34" charset="0"/>
              <a:buChar char="•"/>
            </a:pPr>
            <a:r>
              <a:rPr lang="en-US" sz="3200" dirty="0"/>
              <a:t>Employers, Mentors, Community</a:t>
            </a:r>
          </a:p>
          <a:p>
            <a:pPr marL="285750" indent="-285750" fontAlgn="base">
              <a:buFont typeface="Arial" panose="020B0604020202020204" pitchFamily="34" charset="0"/>
              <a:buChar char="•"/>
            </a:pPr>
            <a:endParaRPr lang="en-US" sz="3200" dirty="0"/>
          </a:p>
          <a:p>
            <a:pPr marL="285750" indent="-285750" fontAlgn="base">
              <a:buFont typeface="Arial" panose="020B0604020202020204" pitchFamily="34" charset="0"/>
              <a:buChar char="•"/>
            </a:pPr>
            <a:r>
              <a:rPr lang="en-US" sz="3200" b="1" dirty="0"/>
              <a:t>How do you get them?</a:t>
            </a:r>
          </a:p>
          <a:p>
            <a:pPr marL="742950" lvl="1" indent="-285750" fontAlgn="base">
              <a:buFont typeface="Arial" panose="020B0604020202020204" pitchFamily="34" charset="0"/>
              <a:buChar char="•"/>
            </a:pPr>
            <a:r>
              <a:rPr lang="en-US" sz="3200" dirty="0"/>
              <a:t>Go to meetups and events</a:t>
            </a:r>
          </a:p>
          <a:p>
            <a:pPr marL="742950" lvl="1" indent="-285750" fontAlgn="base">
              <a:buFont typeface="Arial" panose="020B0604020202020204" pitchFamily="34" charset="0"/>
              <a:buChar char="•"/>
            </a:pPr>
            <a:r>
              <a:rPr lang="en-US" sz="3200" dirty="0"/>
              <a:t>Research and reach out</a:t>
            </a:r>
          </a:p>
          <a:p>
            <a:pPr marL="742950" lvl="1" indent="-285750" fontAlgn="base">
              <a:buFont typeface="Arial" panose="020B0604020202020204" pitchFamily="34" charset="0"/>
              <a:buChar char="•"/>
            </a:pPr>
            <a:r>
              <a:rPr lang="en-US" sz="3200" dirty="0"/>
              <a:t>Open Source contributions</a:t>
            </a:r>
          </a:p>
        </p:txBody>
      </p:sp>
      <p:pic>
        <p:nvPicPr>
          <p:cNvPr id="3074" name="Picture 2" descr="https://upload.wikimedia.org/wikipedia/commons/7/73/Meetup_Logo_20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175" y="3157200"/>
            <a:ext cx="42100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27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613" y="189204"/>
            <a:ext cx="10772775" cy="1602792"/>
          </a:xfrm>
        </p:spPr>
        <p:txBody>
          <a:bodyPr>
            <a:normAutofit/>
          </a:bodyPr>
          <a:lstStyle/>
          <a:p>
            <a:r>
              <a:rPr lang="en-US" sz="4800" b="1" dirty="0"/>
              <a:t>Basic Programming Concepts review</a:t>
            </a:r>
          </a:p>
        </p:txBody>
      </p:sp>
      <p:sp>
        <p:nvSpPr>
          <p:cNvPr id="4" name="Rectangle 3"/>
          <p:cNvSpPr/>
          <p:nvPr/>
        </p:nvSpPr>
        <p:spPr>
          <a:xfrm>
            <a:off x="655312" y="1912345"/>
            <a:ext cx="10723888" cy="646331"/>
          </a:xfrm>
          <a:prstGeom prst="rect">
            <a:avLst/>
          </a:prstGeom>
        </p:spPr>
        <p:txBody>
          <a:bodyPr wrap="square">
            <a:spAutoFit/>
          </a:bodyPr>
          <a:lstStyle/>
          <a:p>
            <a:r>
              <a:rPr lang="en-US" sz="3600" dirty="0"/>
              <a:t>What is an if statement?</a:t>
            </a:r>
          </a:p>
        </p:txBody>
      </p:sp>
      <p:sp>
        <p:nvSpPr>
          <p:cNvPr id="5" name="Rectangle 4"/>
          <p:cNvSpPr/>
          <p:nvPr/>
        </p:nvSpPr>
        <p:spPr>
          <a:xfrm>
            <a:off x="655312" y="2934801"/>
            <a:ext cx="10723888" cy="646331"/>
          </a:xfrm>
          <a:prstGeom prst="rect">
            <a:avLst/>
          </a:prstGeom>
        </p:spPr>
        <p:txBody>
          <a:bodyPr wrap="square">
            <a:spAutoFit/>
          </a:bodyPr>
          <a:lstStyle/>
          <a:p>
            <a:r>
              <a:rPr lang="en-US" sz="3600" dirty="0"/>
              <a:t>What is a for loop?</a:t>
            </a:r>
          </a:p>
        </p:txBody>
      </p:sp>
      <p:sp>
        <p:nvSpPr>
          <p:cNvPr id="6" name="Rectangle 5"/>
          <p:cNvSpPr/>
          <p:nvPr/>
        </p:nvSpPr>
        <p:spPr>
          <a:xfrm>
            <a:off x="655312" y="3957257"/>
            <a:ext cx="10723888" cy="646331"/>
          </a:xfrm>
          <a:prstGeom prst="rect">
            <a:avLst/>
          </a:prstGeom>
        </p:spPr>
        <p:txBody>
          <a:bodyPr wrap="square">
            <a:spAutoFit/>
          </a:bodyPr>
          <a:lstStyle/>
          <a:p>
            <a:r>
              <a:rPr lang="en-US" sz="3600" dirty="0"/>
              <a:t>What is a while loop?</a:t>
            </a:r>
          </a:p>
        </p:txBody>
      </p:sp>
      <p:sp>
        <p:nvSpPr>
          <p:cNvPr id="7" name="Rectangle 6"/>
          <p:cNvSpPr/>
          <p:nvPr/>
        </p:nvSpPr>
        <p:spPr>
          <a:xfrm>
            <a:off x="655312" y="4979713"/>
            <a:ext cx="10723888" cy="646331"/>
          </a:xfrm>
          <a:prstGeom prst="rect">
            <a:avLst/>
          </a:prstGeom>
        </p:spPr>
        <p:txBody>
          <a:bodyPr wrap="square">
            <a:spAutoFit/>
          </a:bodyPr>
          <a:lstStyle/>
          <a:p>
            <a:r>
              <a:rPr lang="en-US" sz="3600" dirty="0"/>
              <a:t>How does a nested if statement work?</a:t>
            </a:r>
          </a:p>
        </p:txBody>
      </p:sp>
    </p:spTree>
    <p:extLst>
      <p:ext uri="{BB962C8B-B14F-4D97-AF65-F5344CB8AC3E}">
        <p14:creationId xmlns:p14="http://schemas.microsoft.com/office/powerpoint/2010/main" val="145772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613" y="189204"/>
            <a:ext cx="10772775" cy="1602792"/>
          </a:xfrm>
        </p:spPr>
        <p:txBody>
          <a:bodyPr>
            <a:normAutofit/>
          </a:bodyPr>
          <a:lstStyle/>
          <a:p>
            <a:r>
              <a:rPr lang="en-US" sz="4800" b="1" dirty="0"/>
              <a:t>Variable</a:t>
            </a:r>
          </a:p>
        </p:txBody>
      </p:sp>
      <p:sp>
        <p:nvSpPr>
          <p:cNvPr id="3" name="Rectangle 2"/>
          <p:cNvSpPr/>
          <p:nvPr/>
        </p:nvSpPr>
        <p:spPr>
          <a:xfrm>
            <a:off x="165100" y="1371243"/>
            <a:ext cx="11074400" cy="5078313"/>
          </a:xfrm>
          <a:prstGeom prst="rect">
            <a:avLst/>
          </a:prstGeom>
        </p:spPr>
        <p:txBody>
          <a:bodyPr wrap="square">
            <a:spAutoFit/>
          </a:bodyPr>
          <a:lstStyle/>
          <a:p>
            <a:pPr lvl="1" fontAlgn="base"/>
            <a:r>
              <a:rPr lang="en-US" sz="2000" dirty="0"/>
              <a:t>So far, we’ve talked about code based on reacting to “in the moment” conditions. But robots (and programs) can store data, and use that to help them to decide what to do. </a:t>
            </a:r>
          </a:p>
          <a:p>
            <a:pPr lvl="1" fontAlgn="base"/>
            <a:endParaRPr lang="en-US" sz="2000" dirty="0"/>
          </a:p>
          <a:p>
            <a:pPr lvl="1" fontAlgn="base"/>
            <a:r>
              <a:rPr lang="en-US" sz="2000" dirty="0"/>
              <a:t>A variable is a value that can change, depending on conditions or on information passed to the program. This variable can then be used in programs. Variables store different types of data, below are three common types: </a:t>
            </a:r>
          </a:p>
          <a:p>
            <a:pPr lvl="1" fontAlgn="base"/>
            <a:endParaRPr lang="en-US" sz="2400" dirty="0"/>
          </a:p>
          <a:p>
            <a:pPr marL="742950" lvl="1" indent="-285750">
              <a:buFont typeface="Arial" panose="020B0604020202020204" pitchFamily="34" charset="0"/>
              <a:buChar char="•"/>
            </a:pPr>
            <a:r>
              <a:rPr lang="en-US" b="1" dirty="0"/>
              <a:t>String</a:t>
            </a:r>
            <a:r>
              <a:rPr lang="en-US" dirty="0"/>
              <a:t> - A string variable is a string of alphanumeric characters and allowed symbols that are contained within quotation marks. For example, "Hello world, I'm 102 years old today!" is an example of a string. Strings are basically used for storing text.</a:t>
            </a:r>
          </a:p>
          <a:p>
            <a:pPr marL="742950" lvl="1" indent="-285750">
              <a:buFont typeface="Arial" panose="020B0604020202020204" pitchFamily="34" charset="0"/>
              <a:buChar char="•"/>
            </a:pPr>
            <a:r>
              <a:rPr lang="en-US" b="1" dirty="0"/>
              <a:t>Number</a:t>
            </a:r>
            <a:r>
              <a:rPr lang="en-US" dirty="0"/>
              <a:t> - A number variable couldn't be more straightforward because all number variables store are numbers. You don't store them within quotes like strings, instead, numbers can just be written as they are. If you want to store the number 9 in a variable, you just write 9. Today we will only be using numerical variables.</a:t>
            </a:r>
          </a:p>
          <a:p>
            <a:pPr marL="742950" lvl="1" indent="-285750">
              <a:buFont typeface="Arial" panose="020B0604020202020204" pitchFamily="34" charset="0"/>
              <a:buChar char="•"/>
            </a:pPr>
            <a:r>
              <a:rPr lang="en-US" b="1" dirty="0"/>
              <a:t>Boolean</a:t>
            </a:r>
            <a:r>
              <a:rPr lang="en-US" dirty="0"/>
              <a:t> - A </a:t>
            </a:r>
            <a:r>
              <a:rPr lang="en-US" dirty="0" err="1"/>
              <a:t>boolean</a:t>
            </a:r>
            <a:r>
              <a:rPr lang="en-US" dirty="0"/>
              <a:t> variable is one of two things: </a:t>
            </a:r>
            <a:r>
              <a:rPr lang="en-US" i="1" dirty="0"/>
              <a:t>true</a:t>
            </a:r>
            <a:r>
              <a:rPr lang="en-US" dirty="0"/>
              <a:t> or </a:t>
            </a:r>
            <a:r>
              <a:rPr lang="en-US" i="1" dirty="0"/>
              <a:t>false</a:t>
            </a:r>
            <a:r>
              <a:rPr lang="en-US" dirty="0"/>
              <a:t>. This data type is kind of like an on and off switch, so you can ask true or false questions in your code. For example, you might ask "is the video currently playing?" The response you'd get would be a </a:t>
            </a:r>
            <a:r>
              <a:rPr lang="en-US" dirty="0" err="1"/>
              <a:t>boolean</a:t>
            </a:r>
            <a:r>
              <a:rPr lang="en-US" dirty="0"/>
              <a:t> variable. </a:t>
            </a:r>
            <a:r>
              <a:rPr lang="en-US" i="1" dirty="0"/>
              <a:t>True</a:t>
            </a:r>
            <a:r>
              <a:rPr lang="en-US" dirty="0"/>
              <a:t> would mean the video is currently playing and </a:t>
            </a:r>
            <a:r>
              <a:rPr lang="en-US" i="1" dirty="0"/>
              <a:t>false </a:t>
            </a:r>
            <a:r>
              <a:rPr lang="en-US" dirty="0"/>
              <a:t>would mean it is not.</a:t>
            </a:r>
          </a:p>
        </p:txBody>
      </p:sp>
    </p:spTree>
    <p:extLst>
      <p:ext uri="{BB962C8B-B14F-4D97-AF65-F5344CB8AC3E}">
        <p14:creationId xmlns:p14="http://schemas.microsoft.com/office/powerpoint/2010/main" val="140880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613" y="189204"/>
            <a:ext cx="10772775" cy="1602792"/>
          </a:xfrm>
        </p:spPr>
        <p:txBody>
          <a:bodyPr>
            <a:normAutofit/>
          </a:bodyPr>
          <a:lstStyle/>
          <a:p>
            <a:r>
              <a:rPr lang="en-US" sz="4800" b="1" dirty="0"/>
              <a:t>Variable</a:t>
            </a:r>
          </a:p>
        </p:txBody>
      </p:sp>
      <p:sp>
        <p:nvSpPr>
          <p:cNvPr id="3" name="Rectangle 2"/>
          <p:cNvSpPr/>
          <p:nvPr/>
        </p:nvSpPr>
        <p:spPr>
          <a:xfrm>
            <a:off x="165100" y="1371243"/>
            <a:ext cx="11074400" cy="369332"/>
          </a:xfrm>
          <a:prstGeom prst="rect">
            <a:avLst/>
          </a:prstGeom>
        </p:spPr>
        <p:txBody>
          <a:bodyPr wrap="square">
            <a:spAutoFit/>
          </a:bodyPr>
          <a:lstStyle/>
          <a:p>
            <a:pPr lvl="1" fontAlgn="base"/>
            <a:endParaRPr lang="en-US" dirty="0"/>
          </a:p>
        </p:txBody>
      </p:sp>
      <p:sp>
        <p:nvSpPr>
          <p:cNvPr id="5" name="TextBox 4"/>
          <p:cNvSpPr txBox="1"/>
          <p:nvPr/>
        </p:nvSpPr>
        <p:spPr>
          <a:xfrm>
            <a:off x="685800" y="1581984"/>
            <a:ext cx="9702800" cy="4824398"/>
          </a:xfrm>
          <a:prstGeom prst="rect">
            <a:avLst/>
          </a:prstGeom>
          <a:noFill/>
        </p:spPr>
        <p:txBody>
          <a:bodyPr wrap="square" rtlCol="0">
            <a:spAutoFit/>
          </a:bodyPr>
          <a:lstStyle/>
          <a:p>
            <a:r>
              <a:rPr lang="en-US" sz="2400" dirty="0"/>
              <a:t>These variables allow us to 'save' the values from our coding, in order to write more complex code. We do this by defining a variable with a specific, case-sensitive name. Once you create (or </a:t>
            </a:r>
            <a:r>
              <a:rPr lang="en-US" sz="2400" b="1" dirty="0"/>
              <a:t>declare</a:t>
            </a:r>
            <a:r>
              <a:rPr lang="en-US" sz="2400" dirty="0"/>
              <a:t>) a variable as having a particular name, you can then call up that value by typing the variable name.</a:t>
            </a:r>
          </a:p>
          <a:p>
            <a:endParaRPr lang="en-US" sz="1050" dirty="0"/>
          </a:p>
          <a:p>
            <a:r>
              <a:rPr lang="en-US" sz="2000" b="1" dirty="0"/>
              <a:t>First step, name your variable. Name should be: </a:t>
            </a:r>
          </a:p>
          <a:p>
            <a:pPr marL="285750" indent="-285750">
              <a:buFont typeface="Arial" panose="020B0604020202020204" pitchFamily="34" charset="0"/>
              <a:buChar char="•"/>
            </a:pPr>
            <a:r>
              <a:rPr lang="en-US" sz="2000" dirty="0"/>
              <a:t>Meaningful (</a:t>
            </a:r>
            <a:r>
              <a:rPr lang="en-US" sz="2000" dirty="0" err="1"/>
              <a:t>distancetotheobstacleonleft</a:t>
            </a:r>
            <a:r>
              <a:rPr lang="en-US" sz="2000" dirty="0"/>
              <a:t>)</a:t>
            </a:r>
          </a:p>
          <a:p>
            <a:pPr marL="285750" indent="-285750">
              <a:buFont typeface="Arial" panose="020B0604020202020204" pitchFamily="34" charset="0"/>
              <a:buChar char="•"/>
            </a:pPr>
            <a:r>
              <a:rPr lang="en-US" sz="2000" dirty="0"/>
              <a:t>Short (</a:t>
            </a:r>
            <a:r>
              <a:rPr lang="en-US" sz="2000" dirty="0" err="1"/>
              <a:t>distleftobstacle</a:t>
            </a:r>
            <a:r>
              <a:rPr lang="en-US" sz="2000" dirty="0"/>
              <a:t>)</a:t>
            </a:r>
          </a:p>
          <a:p>
            <a:pPr marL="285750" indent="-285750">
              <a:buFont typeface="Arial" panose="020B0604020202020204" pitchFamily="34" charset="0"/>
              <a:buChar char="•"/>
            </a:pPr>
            <a:r>
              <a:rPr lang="en-US" sz="2000" dirty="0"/>
              <a:t>Readable (</a:t>
            </a:r>
            <a:r>
              <a:rPr lang="en-US" sz="2000" dirty="0" err="1"/>
              <a:t>DistLeftObstacle</a:t>
            </a:r>
            <a:r>
              <a:rPr lang="en-US" sz="2000" dirty="0"/>
              <a:t>)</a:t>
            </a:r>
          </a:p>
          <a:p>
            <a:endParaRPr lang="en-US" sz="1050" b="1" dirty="0"/>
          </a:p>
          <a:p>
            <a:r>
              <a:rPr lang="en-US" sz="2000" b="1" dirty="0"/>
              <a:t>Set a value for your variable. </a:t>
            </a:r>
          </a:p>
          <a:p>
            <a:r>
              <a:rPr lang="en-US" sz="2000" i="1" dirty="0" err="1"/>
              <a:t>DistLeftObstacle</a:t>
            </a:r>
            <a:r>
              <a:rPr lang="en-US" sz="2000" i="1" dirty="0"/>
              <a:t> = 100</a:t>
            </a:r>
          </a:p>
          <a:p>
            <a:endParaRPr lang="en-US" sz="1050" i="1" dirty="0"/>
          </a:p>
          <a:p>
            <a:r>
              <a:rPr lang="en-US" sz="2000" b="1" dirty="0"/>
              <a:t>Adjust and use value for your variable</a:t>
            </a:r>
          </a:p>
          <a:p>
            <a:r>
              <a:rPr lang="en-US" sz="2000" i="1" dirty="0" err="1"/>
              <a:t>DistLeftObstacle</a:t>
            </a:r>
            <a:r>
              <a:rPr lang="en-US" sz="2000" i="1" dirty="0"/>
              <a:t> = </a:t>
            </a:r>
            <a:r>
              <a:rPr lang="en-US" sz="2000" i="1" dirty="0" err="1"/>
              <a:t>DistLeftObstacle</a:t>
            </a:r>
            <a:r>
              <a:rPr lang="en-US" sz="2000" i="1" dirty="0"/>
              <a:t> + 100</a:t>
            </a:r>
          </a:p>
          <a:p>
            <a:r>
              <a:rPr lang="en-US" sz="2000" i="1" dirty="0"/>
              <a:t>If </a:t>
            </a:r>
            <a:r>
              <a:rPr lang="en-US" sz="2000" i="1" dirty="0" err="1"/>
              <a:t>DistLeftObstacle</a:t>
            </a:r>
            <a:r>
              <a:rPr lang="en-US" sz="2000" i="1" dirty="0"/>
              <a:t> is less than </a:t>
            </a:r>
            <a:r>
              <a:rPr lang="en-US" sz="2000" i="1" dirty="0" err="1"/>
              <a:t>DistRightObstacle</a:t>
            </a:r>
            <a:r>
              <a:rPr lang="en-US" sz="2000" i="1" dirty="0"/>
              <a:t>, turn right. Otherwise turn left. </a:t>
            </a:r>
          </a:p>
        </p:txBody>
      </p:sp>
    </p:spTree>
    <p:extLst>
      <p:ext uri="{BB962C8B-B14F-4D97-AF65-F5344CB8AC3E}">
        <p14:creationId xmlns:p14="http://schemas.microsoft.com/office/powerpoint/2010/main" val="38764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646404"/>
            <a:ext cx="10772775" cy="1602792"/>
          </a:xfrm>
        </p:spPr>
        <p:txBody>
          <a:bodyPr>
            <a:normAutofit/>
          </a:bodyPr>
          <a:lstStyle/>
          <a:p>
            <a:r>
              <a:rPr lang="en-US" sz="4800" b="1" dirty="0"/>
              <a:t>Recap of Last Week’s Topics</a:t>
            </a:r>
          </a:p>
        </p:txBody>
      </p:sp>
      <p:sp>
        <p:nvSpPr>
          <p:cNvPr id="98" name="Rectangle 97"/>
          <p:cNvSpPr/>
          <p:nvPr/>
        </p:nvSpPr>
        <p:spPr>
          <a:xfrm>
            <a:off x="655312" y="1933865"/>
            <a:ext cx="10723888" cy="646331"/>
          </a:xfrm>
          <a:prstGeom prst="rect">
            <a:avLst/>
          </a:prstGeom>
        </p:spPr>
        <p:txBody>
          <a:bodyPr wrap="square">
            <a:spAutoFit/>
          </a:bodyPr>
          <a:lstStyle/>
          <a:p>
            <a:r>
              <a:rPr lang="en-US" sz="3600" dirty="0"/>
              <a:t>What is computer programming? </a:t>
            </a:r>
          </a:p>
        </p:txBody>
      </p:sp>
      <p:sp>
        <p:nvSpPr>
          <p:cNvPr id="6" name="Rectangle 5"/>
          <p:cNvSpPr/>
          <p:nvPr/>
        </p:nvSpPr>
        <p:spPr>
          <a:xfrm>
            <a:off x="655312" y="2588642"/>
            <a:ext cx="10723888" cy="646331"/>
          </a:xfrm>
          <a:prstGeom prst="rect">
            <a:avLst/>
          </a:prstGeom>
        </p:spPr>
        <p:txBody>
          <a:bodyPr wrap="square">
            <a:spAutoFit/>
          </a:bodyPr>
          <a:lstStyle/>
          <a:p>
            <a:r>
              <a:rPr lang="en-US" sz="3600" dirty="0"/>
              <a:t>What is the difference between hardware &amp; software?</a:t>
            </a:r>
          </a:p>
        </p:txBody>
      </p:sp>
      <p:sp>
        <p:nvSpPr>
          <p:cNvPr id="7" name="Rectangle 6"/>
          <p:cNvSpPr/>
          <p:nvPr/>
        </p:nvSpPr>
        <p:spPr>
          <a:xfrm>
            <a:off x="655312" y="3884772"/>
            <a:ext cx="11323328" cy="646331"/>
          </a:xfrm>
          <a:prstGeom prst="rect">
            <a:avLst/>
          </a:prstGeom>
        </p:spPr>
        <p:txBody>
          <a:bodyPr wrap="square">
            <a:spAutoFit/>
          </a:bodyPr>
          <a:lstStyle/>
          <a:p>
            <a:r>
              <a:rPr lang="en-US" sz="3600" dirty="0"/>
              <a:t>What happens behind the scenes when you visit a website?</a:t>
            </a:r>
          </a:p>
        </p:txBody>
      </p:sp>
      <p:sp>
        <p:nvSpPr>
          <p:cNvPr id="8" name="Rectangle 7"/>
          <p:cNvSpPr/>
          <p:nvPr/>
        </p:nvSpPr>
        <p:spPr>
          <a:xfrm>
            <a:off x="655312" y="4531103"/>
            <a:ext cx="10723888" cy="646331"/>
          </a:xfrm>
          <a:prstGeom prst="rect">
            <a:avLst/>
          </a:prstGeom>
        </p:spPr>
        <p:txBody>
          <a:bodyPr wrap="square">
            <a:spAutoFit/>
          </a:bodyPr>
          <a:lstStyle/>
          <a:p>
            <a:r>
              <a:rPr lang="en-US" sz="3600" dirty="0"/>
              <a:t>What is an IP address?</a:t>
            </a:r>
          </a:p>
        </p:txBody>
      </p:sp>
      <p:sp>
        <p:nvSpPr>
          <p:cNvPr id="9" name="Rectangle 8"/>
          <p:cNvSpPr/>
          <p:nvPr/>
        </p:nvSpPr>
        <p:spPr>
          <a:xfrm>
            <a:off x="655312" y="3243419"/>
            <a:ext cx="10723888" cy="646331"/>
          </a:xfrm>
          <a:prstGeom prst="rect">
            <a:avLst/>
          </a:prstGeom>
        </p:spPr>
        <p:txBody>
          <a:bodyPr wrap="square">
            <a:spAutoFit/>
          </a:bodyPr>
          <a:lstStyle/>
          <a:p>
            <a:r>
              <a:rPr lang="en-US" sz="3600" dirty="0"/>
              <a:t>What is a programming language?</a:t>
            </a:r>
          </a:p>
        </p:txBody>
      </p:sp>
      <p:sp>
        <p:nvSpPr>
          <p:cNvPr id="10" name="Rectangle 9"/>
          <p:cNvSpPr/>
          <p:nvPr/>
        </p:nvSpPr>
        <p:spPr>
          <a:xfrm>
            <a:off x="655312" y="5172456"/>
            <a:ext cx="10723888" cy="646331"/>
          </a:xfrm>
          <a:prstGeom prst="rect">
            <a:avLst/>
          </a:prstGeom>
        </p:spPr>
        <p:txBody>
          <a:bodyPr wrap="square">
            <a:spAutoFit/>
          </a:bodyPr>
          <a:lstStyle/>
          <a:p>
            <a:r>
              <a:rPr lang="en-US" sz="3600" dirty="0"/>
              <a:t>What is the difference between client and server?</a:t>
            </a:r>
          </a:p>
        </p:txBody>
      </p:sp>
    </p:spTree>
    <p:extLst>
      <p:ext uri="{BB962C8B-B14F-4D97-AF65-F5344CB8AC3E}">
        <p14:creationId xmlns:p14="http://schemas.microsoft.com/office/powerpoint/2010/main" val="399992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646404"/>
            <a:ext cx="10772775" cy="883138"/>
          </a:xfrm>
        </p:spPr>
        <p:txBody>
          <a:bodyPr>
            <a:normAutofit/>
          </a:bodyPr>
          <a:lstStyle/>
          <a:p>
            <a:r>
              <a:rPr lang="en-US" sz="4800" b="1" dirty="0"/>
              <a:t>Lecture outline</a:t>
            </a:r>
          </a:p>
        </p:txBody>
      </p:sp>
      <p:sp>
        <p:nvSpPr>
          <p:cNvPr id="98" name="Rectangle 97"/>
          <p:cNvSpPr/>
          <p:nvPr/>
        </p:nvSpPr>
        <p:spPr>
          <a:xfrm>
            <a:off x="655312" y="1933865"/>
            <a:ext cx="10723888" cy="1754326"/>
          </a:xfrm>
          <a:prstGeom prst="rect">
            <a:avLst/>
          </a:prstGeom>
        </p:spPr>
        <p:txBody>
          <a:bodyPr wrap="square">
            <a:spAutoFit/>
          </a:bodyPr>
          <a:lstStyle/>
          <a:p>
            <a:pPr marL="285750" indent="-285750">
              <a:buFont typeface="Arial" panose="020B0604020202020204" pitchFamily="34" charset="0"/>
              <a:buChar char="•"/>
            </a:pPr>
            <a:r>
              <a:rPr lang="en-US" sz="3600" dirty="0"/>
              <a:t>Overview of tech roles (e.g. dev, design, PM)</a:t>
            </a:r>
          </a:p>
          <a:p>
            <a:pPr marL="285750" indent="-285750">
              <a:buFont typeface="Arial" panose="020B0604020202020204" pitchFamily="34" charset="0"/>
              <a:buChar char="•"/>
            </a:pPr>
            <a:r>
              <a:rPr lang="en-US" sz="3600" dirty="0"/>
              <a:t>Tech industry working arrangements</a:t>
            </a:r>
          </a:p>
          <a:p>
            <a:pPr marL="285750" indent="-285750">
              <a:buFont typeface="Arial" panose="020B0604020202020204" pitchFamily="34" charset="0"/>
              <a:buChar char="•"/>
            </a:pPr>
            <a:r>
              <a:rPr lang="en-US" sz="3600" dirty="0"/>
              <a:t>Getting a job in tech</a:t>
            </a:r>
          </a:p>
        </p:txBody>
      </p:sp>
    </p:spTree>
    <p:extLst>
      <p:ext uri="{BB962C8B-B14F-4D97-AF65-F5344CB8AC3E}">
        <p14:creationId xmlns:p14="http://schemas.microsoft.com/office/powerpoint/2010/main" val="329604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Tech Roles</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4022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646404"/>
            <a:ext cx="10772775" cy="1602792"/>
          </a:xfrm>
        </p:spPr>
        <p:txBody>
          <a:bodyPr>
            <a:normAutofit/>
          </a:bodyPr>
          <a:lstStyle/>
          <a:p>
            <a:pPr lvl="0" fontAlgn="base"/>
            <a:r>
              <a:rPr lang="en-US" sz="4800" dirty="0"/>
              <a:t>What is a software developer?</a:t>
            </a:r>
          </a:p>
        </p:txBody>
      </p:sp>
      <p:sp>
        <p:nvSpPr>
          <p:cNvPr id="3" name="Rectangle 2"/>
          <p:cNvSpPr/>
          <p:nvPr/>
        </p:nvSpPr>
        <p:spPr>
          <a:xfrm>
            <a:off x="624114" y="2136339"/>
            <a:ext cx="10598068" cy="1077218"/>
          </a:xfrm>
          <a:prstGeom prst="rect">
            <a:avLst/>
          </a:prstGeom>
        </p:spPr>
        <p:txBody>
          <a:bodyPr wrap="square">
            <a:spAutoFit/>
          </a:bodyPr>
          <a:lstStyle/>
          <a:p>
            <a:pPr fontAlgn="base"/>
            <a:r>
              <a:rPr lang="en-US" sz="3200" b="1" dirty="0"/>
              <a:t>Software developer: </a:t>
            </a:r>
            <a:r>
              <a:rPr lang="en-US" sz="3200" dirty="0"/>
              <a:t>Someone that uses one or more programming languages to build software</a:t>
            </a:r>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dirty="0"/>
          </a:p>
        </p:txBody>
      </p:sp>
      <p:sp>
        <p:nvSpPr>
          <p:cNvPr id="6" name="Rectangle 5"/>
          <p:cNvSpPr/>
          <p:nvPr/>
        </p:nvSpPr>
        <p:spPr>
          <a:xfrm>
            <a:off x="624114" y="3288236"/>
            <a:ext cx="10598068" cy="584775"/>
          </a:xfrm>
          <a:prstGeom prst="rect">
            <a:avLst/>
          </a:prstGeom>
        </p:spPr>
        <p:txBody>
          <a:bodyPr wrap="square">
            <a:spAutoFit/>
          </a:bodyPr>
          <a:lstStyle/>
          <a:p>
            <a:pPr fontAlgn="base"/>
            <a:r>
              <a:rPr lang="en-US" sz="3200" dirty="0"/>
              <a:t>Also often called a “dev”, programmer or software engineer </a:t>
            </a:r>
          </a:p>
        </p:txBody>
      </p:sp>
      <p:sp>
        <p:nvSpPr>
          <p:cNvPr id="7" name="Rectangle 6"/>
          <p:cNvSpPr/>
          <p:nvPr/>
        </p:nvSpPr>
        <p:spPr>
          <a:xfrm>
            <a:off x="624114" y="3997549"/>
            <a:ext cx="10598068" cy="2062103"/>
          </a:xfrm>
          <a:prstGeom prst="rect">
            <a:avLst/>
          </a:prstGeom>
        </p:spPr>
        <p:txBody>
          <a:bodyPr wrap="square">
            <a:spAutoFit/>
          </a:bodyPr>
          <a:lstStyle/>
          <a:p>
            <a:pPr fontAlgn="base"/>
            <a:r>
              <a:rPr lang="en-US" sz="3200" dirty="0"/>
              <a:t>Some different types of developers:</a:t>
            </a:r>
          </a:p>
          <a:p>
            <a:pPr marL="457200" indent="-457200" fontAlgn="base">
              <a:buFontTx/>
              <a:buChar char="-"/>
            </a:pPr>
            <a:r>
              <a:rPr lang="en-US" sz="3200" dirty="0"/>
              <a:t>Web developer (front-end, back-end, full stack)</a:t>
            </a:r>
          </a:p>
          <a:p>
            <a:pPr marL="457200" indent="-457200" fontAlgn="base">
              <a:buFontTx/>
              <a:buChar char="-"/>
            </a:pPr>
            <a:r>
              <a:rPr lang="en-US" sz="3200" dirty="0"/>
              <a:t>Applications developer (can include web developers)</a:t>
            </a:r>
          </a:p>
          <a:p>
            <a:pPr marL="457200" indent="-457200" fontAlgn="base">
              <a:buFontTx/>
              <a:buChar char="-"/>
            </a:pPr>
            <a:r>
              <a:rPr lang="en-US" sz="3200" dirty="0"/>
              <a:t>Systems software developer</a:t>
            </a:r>
          </a:p>
        </p:txBody>
      </p:sp>
    </p:spTree>
    <p:extLst>
      <p:ext uri="{BB962C8B-B14F-4D97-AF65-F5344CB8AC3E}">
        <p14:creationId xmlns:p14="http://schemas.microsoft.com/office/powerpoint/2010/main" val="300935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646404"/>
            <a:ext cx="10772775" cy="1602792"/>
          </a:xfrm>
        </p:spPr>
        <p:txBody>
          <a:bodyPr>
            <a:normAutofit/>
          </a:bodyPr>
          <a:lstStyle/>
          <a:p>
            <a:pPr lvl="0" fontAlgn="base"/>
            <a:r>
              <a:rPr lang="en-US" sz="4800" dirty="0"/>
              <a:t>What is a designer (in software)?</a:t>
            </a:r>
          </a:p>
        </p:txBody>
      </p:sp>
      <p:sp>
        <p:nvSpPr>
          <p:cNvPr id="3" name="Rectangle 2"/>
          <p:cNvSpPr/>
          <p:nvPr/>
        </p:nvSpPr>
        <p:spPr>
          <a:xfrm>
            <a:off x="624114" y="2136339"/>
            <a:ext cx="10598068" cy="1077218"/>
          </a:xfrm>
          <a:prstGeom prst="rect">
            <a:avLst/>
          </a:prstGeom>
        </p:spPr>
        <p:txBody>
          <a:bodyPr wrap="square">
            <a:spAutoFit/>
          </a:bodyPr>
          <a:lstStyle/>
          <a:p>
            <a:pPr fontAlgn="base"/>
            <a:r>
              <a:rPr lang="en-US" sz="3200" b="1" dirty="0"/>
              <a:t>Designer: </a:t>
            </a:r>
            <a:r>
              <a:rPr lang="en-US" sz="3200" dirty="0"/>
              <a:t>Someone that envisions and creates the look and feel of software</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
        <p:nvSpPr>
          <p:cNvPr id="6" name="Rectangle 5"/>
          <p:cNvSpPr/>
          <p:nvPr/>
        </p:nvSpPr>
        <p:spPr>
          <a:xfrm>
            <a:off x="624114" y="3313165"/>
            <a:ext cx="10598068" cy="584775"/>
          </a:xfrm>
          <a:prstGeom prst="rect">
            <a:avLst/>
          </a:prstGeom>
        </p:spPr>
        <p:txBody>
          <a:bodyPr wrap="square">
            <a:spAutoFit/>
          </a:bodyPr>
          <a:lstStyle/>
          <a:p>
            <a:pPr fontAlgn="base"/>
            <a:r>
              <a:rPr lang="en-US" sz="3200" dirty="0"/>
              <a:t>Design is VERY broad! Includes visual &amp; interactive elements </a:t>
            </a:r>
          </a:p>
        </p:txBody>
      </p:sp>
      <p:sp>
        <p:nvSpPr>
          <p:cNvPr id="7" name="Rectangle 6"/>
          <p:cNvSpPr/>
          <p:nvPr/>
        </p:nvSpPr>
        <p:spPr>
          <a:xfrm>
            <a:off x="624114" y="3997549"/>
            <a:ext cx="10598068" cy="2062103"/>
          </a:xfrm>
          <a:prstGeom prst="rect">
            <a:avLst/>
          </a:prstGeom>
        </p:spPr>
        <p:txBody>
          <a:bodyPr wrap="square">
            <a:spAutoFit/>
          </a:bodyPr>
          <a:lstStyle/>
          <a:p>
            <a:pPr fontAlgn="base"/>
            <a:r>
              <a:rPr lang="en-US" sz="3200" dirty="0"/>
              <a:t>Some different types of designers:</a:t>
            </a:r>
          </a:p>
          <a:p>
            <a:pPr marL="457200" indent="-457200" fontAlgn="base">
              <a:buFontTx/>
              <a:buChar char="-"/>
            </a:pPr>
            <a:r>
              <a:rPr lang="en-US" sz="3200" dirty="0"/>
              <a:t>User Experience (UX)</a:t>
            </a:r>
          </a:p>
          <a:p>
            <a:pPr marL="457200" indent="-457200" fontAlgn="base">
              <a:buFontTx/>
              <a:buChar char="-"/>
            </a:pPr>
            <a:r>
              <a:rPr lang="en-US" sz="3200" dirty="0"/>
              <a:t>User interface (UI)</a:t>
            </a:r>
          </a:p>
          <a:p>
            <a:pPr marL="457200" indent="-457200" fontAlgn="base">
              <a:buFontTx/>
              <a:buChar char="-"/>
            </a:pPr>
            <a:r>
              <a:rPr lang="en-US" sz="3200" dirty="0"/>
              <a:t>Web designer</a:t>
            </a:r>
          </a:p>
        </p:txBody>
      </p:sp>
    </p:spTree>
    <p:extLst>
      <p:ext uri="{BB962C8B-B14F-4D97-AF65-F5344CB8AC3E}">
        <p14:creationId xmlns:p14="http://schemas.microsoft.com/office/powerpoint/2010/main" val="416349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3" y="646404"/>
            <a:ext cx="10772775" cy="1602792"/>
          </a:xfrm>
        </p:spPr>
        <p:txBody>
          <a:bodyPr>
            <a:normAutofit/>
          </a:bodyPr>
          <a:lstStyle/>
          <a:p>
            <a:pPr lvl="0" fontAlgn="base"/>
            <a:r>
              <a:rPr lang="en-US" sz="4800" dirty="0"/>
              <a:t>What is a product/program manager (PM)?</a:t>
            </a:r>
          </a:p>
        </p:txBody>
      </p:sp>
      <p:sp>
        <p:nvSpPr>
          <p:cNvPr id="3" name="Rectangle 2"/>
          <p:cNvSpPr/>
          <p:nvPr/>
        </p:nvSpPr>
        <p:spPr>
          <a:xfrm>
            <a:off x="624114" y="2136339"/>
            <a:ext cx="10598068" cy="1569660"/>
          </a:xfrm>
          <a:prstGeom prst="rect">
            <a:avLst/>
          </a:prstGeom>
        </p:spPr>
        <p:txBody>
          <a:bodyPr wrap="square">
            <a:spAutoFit/>
          </a:bodyPr>
          <a:lstStyle/>
          <a:p>
            <a:pPr fontAlgn="base"/>
            <a:r>
              <a:rPr lang="en-US" sz="3200" b="1" dirty="0"/>
              <a:t>Product manager: </a:t>
            </a:r>
            <a:r>
              <a:rPr lang="en-GB" sz="3200" dirty="0"/>
              <a:t>responsible for orchestrating the various activities associated with ensuring that a product is delivered that meets users' needs.</a:t>
            </a:r>
            <a:endParaRPr lang="en-US" sz="3200"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
        <p:nvSpPr>
          <p:cNvPr id="6" name="Rectangle 5"/>
          <p:cNvSpPr/>
          <p:nvPr/>
        </p:nvSpPr>
        <p:spPr>
          <a:xfrm>
            <a:off x="624114" y="3834834"/>
            <a:ext cx="10598068" cy="1077218"/>
          </a:xfrm>
          <a:prstGeom prst="rect">
            <a:avLst/>
          </a:prstGeom>
        </p:spPr>
        <p:txBody>
          <a:bodyPr wrap="square">
            <a:spAutoFit/>
          </a:bodyPr>
          <a:lstStyle/>
          <a:p>
            <a:pPr fontAlgn="base"/>
            <a:r>
              <a:rPr lang="en-US" sz="3200" dirty="0"/>
              <a:t>Helps design, development, and marketing work together to deliver a product on time &amp; on spec</a:t>
            </a:r>
          </a:p>
        </p:txBody>
      </p:sp>
      <p:sp>
        <p:nvSpPr>
          <p:cNvPr id="7" name="Rectangle 6"/>
          <p:cNvSpPr/>
          <p:nvPr/>
        </p:nvSpPr>
        <p:spPr>
          <a:xfrm>
            <a:off x="624114" y="5040887"/>
            <a:ext cx="10598068" cy="1077218"/>
          </a:xfrm>
          <a:prstGeom prst="rect">
            <a:avLst/>
          </a:prstGeom>
        </p:spPr>
        <p:txBody>
          <a:bodyPr wrap="square">
            <a:spAutoFit/>
          </a:bodyPr>
          <a:lstStyle/>
          <a:p>
            <a:pPr fontAlgn="base"/>
            <a:r>
              <a:rPr lang="en-US" sz="3200" dirty="0"/>
              <a:t>Sometimes considered the “CEO” of a product – does whatever needs to be done!</a:t>
            </a:r>
          </a:p>
        </p:txBody>
      </p:sp>
    </p:spTree>
    <p:extLst>
      <p:ext uri="{BB962C8B-B14F-4D97-AF65-F5344CB8AC3E}">
        <p14:creationId xmlns:p14="http://schemas.microsoft.com/office/powerpoint/2010/main" val="123289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Software Developer JD - Expedia</a:t>
            </a:r>
            <a:endParaRPr lang="en-GB" dirty="0"/>
          </a:p>
        </p:txBody>
      </p:sp>
      <p:sp>
        <p:nvSpPr>
          <p:cNvPr id="4" name="Rectangle 1"/>
          <p:cNvSpPr>
            <a:spLocks noGrp="1" noChangeArrowheads="1"/>
          </p:cNvSpPr>
          <p:nvPr>
            <p:ph idx="1"/>
          </p:nvPr>
        </p:nvSpPr>
        <p:spPr bwMode="auto">
          <a:xfrm>
            <a:off x="333757" y="1405243"/>
            <a:ext cx="11187684" cy="482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1800" b="1" dirty="0">
                <a:latin typeface="+mj-lt"/>
              </a:rPr>
              <a:t>Responsibilities:</a:t>
            </a:r>
          </a:p>
          <a:p>
            <a:pPr marL="274320" indent="-274320">
              <a:buFont typeface="Arial" panose="020B0604020202020204" pitchFamily="34" charset="0"/>
              <a:buChar char="•"/>
            </a:pPr>
            <a:r>
              <a:rPr lang="en-GB" sz="1800" dirty="0">
                <a:latin typeface="+mj-lt"/>
              </a:rPr>
              <a:t>You will design and implement software applications for our lodging systems and detect/alert anomalies.</a:t>
            </a:r>
          </a:p>
          <a:p>
            <a:pPr marL="274320" indent="-274320">
              <a:buFont typeface="Arial" panose="020B0604020202020204" pitchFamily="34" charset="0"/>
              <a:buChar char="•"/>
            </a:pPr>
            <a:r>
              <a:rPr lang="en-GB" sz="1800" dirty="0">
                <a:latin typeface="+mj-lt"/>
              </a:rPr>
              <a:t>You will collaborate with product managers and other engineering teams to prototype creative solutions quickly and implement the technical vision.</a:t>
            </a:r>
          </a:p>
          <a:p>
            <a:pPr marL="274320" indent="-274320">
              <a:buFont typeface="Arial" panose="020B0604020202020204" pitchFamily="34" charset="0"/>
              <a:buChar char="•"/>
            </a:pPr>
            <a:r>
              <a:rPr lang="en-GB" sz="1800" dirty="0">
                <a:latin typeface="+mj-lt"/>
              </a:rPr>
              <a:t>Engineer innovative solution with modern technologies to improve platform performance</a:t>
            </a:r>
          </a:p>
          <a:p>
            <a:pPr marL="274320" indent="-274320">
              <a:buFont typeface="Arial" panose="020B0604020202020204" pitchFamily="34" charset="0"/>
              <a:buChar char="•"/>
            </a:pPr>
            <a:r>
              <a:rPr lang="en-GB" sz="1800" dirty="0">
                <a:latin typeface="+mj-lt"/>
              </a:rPr>
              <a:t>Drive continuous improvement in our software development process within an agile development team.</a:t>
            </a:r>
          </a:p>
          <a:p>
            <a:pPr marL="274320" indent="-274320">
              <a:buFont typeface="Arial" panose="020B0604020202020204" pitchFamily="34" charset="0"/>
              <a:buChar char="•"/>
            </a:pPr>
            <a:r>
              <a:rPr lang="en-GB" sz="1800" dirty="0">
                <a:latin typeface="+mj-lt"/>
              </a:rPr>
              <a:t>You will write automated unit, system and acceptance tests as to support our continuous integration pipelines.</a:t>
            </a:r>
          </a:p>
          <a:p>
            <a:r>
              <a:rPr lang="en-GB" sz="1800" dirty="0">
                <a:latin typeface="+mj-lt"/>
              </a:rPr>
              <a:t/>
            </a:r>
            <a:br>
              <a:rPr lang="en-GB" sz="1800" dirty="0">
                <a:latin typeface="+mj-lt"/>
              </a:rPr>
            </a:br>
            <a:r>
              <a:rPr lang="en-GB" sz="1800" b="1" dirty="0">
                <a:latin typeface="+mj-lt"/>
              </a:rPr>
              <a:t>Qualifications:</a:t>
            </a:r>
          </a:p>
          <a:p>
            <a:pPr marL="274320" indent="-274320">
              <a:buFont typeface="Arial" panose="020B0604020202020204" pitchFamily="34" charset="0"/>
              <a:buChar char="•"/>
            </a:pPr>
            <a:r>
              <a:rPr lang="en-GB" sz="1800" dirty="0">
                <a:latin typeface="+mj-lt"/>
              </a:rPr>
              <a:t>1+ years overall development experience with demonstrated growth in producing web</a:t>
            </a:r>
          </a:p>
          <a:p>
            <a:pPr marL="274320" indent="-274320">
              <a:buFont typeface="Arial" panose="020B0604020202020204" pitchFamily="34" charset="0"/>
              <a:buChar char="•"/>
            </a:pPr>
            <a:r>
              <a:rPr lang="en-GB" sz="1800" dirty="0">
                <a:latin typeface="+mj-lt"/>
              </a:rPr>
              <a:t>Able to present technical information in a clear and concise manner.</a:t>
            </a:r>
          </a:p>
          <a:p>
            <a:pPr marL="274320" indent="-274320">
              <a:buFont typeface="Arial" panose="020B0604020202020204" pitchFamily="34" charset="0"/>
              <a:buChar char="•"/>
            </a:pPr>
            <a:r>
              <a:rPr lang="en-GB" sz="1800" dirty="0">
                <a:latin typeface="+mj-lt"/>
              </a:rPr>
              <a:t>Strong technical proficiency in programming languages, JavaScript/HTML/CSS</a:t>
            </a:r>
          </a:p>
          <a:p>
            <a:pPr marL="274320" indent="-274320">
              <a:buFont typeface="Arial" panose="020B0604020202020204" pitchFamily="34" charset="0"/>
              <a:buChar char="•"/>
            </a:pPr>
            <a:r>
              <a:rPr lang="en-GB" sz="1800" dirty="0">
                <a:latin typeface="+mj-lt"/>
              </a:rPr>
              <a:t>Clean technical designs are part of your DNA and you have the ability to </a:t>
            </a:r>
            <a:r>
              <a:rPr lang="en-GB" sz="1800" dirty="0" err="1">
                <a:latin typeface="+mj-lt"/>
              </a:rPr>
              <a:t>instill</a:t>
            </a:r>
            <a:r>
              <a:rPr lang="en-GB" sz="1800" dirty="0">
                <a:latin typeface="+mj-lt"/>
              </a:rPr>
              <a:t> the same drive in others.</a:t>
            </a:r>
          </a:p>
          <a:p>
            <a:pPr marL="274320" indent="-274320">
              <a:buFont typeface="Arial" panose="020B0604020202020204" pitchFamily="34" charset="0"/>
              <a:buChar char="•"/>
            </a:pPr>
            <a:r>
              <a:rPr lang="en-GB" sz="1800" dirty="0">
                <a:latin typeface="+mj-lt"/>
              </a:rPr>
              <a:t>Critical thinking: there are always options; you will be adept at identifying them, evaluating options and concisely communicate them to your peers.</a:t>
            </a:r>
          </a:p>
          <a:p>
            <a:pPr marL="274320" indent="-274320">
              <a:buFont typeface="Arial" panose="020B0604020202020204" pitchFamily="34" charset="0"/>
              <a:buChar char="•"/>
            </a:pPr>
            <a:r>
              <a:rPr lang="en-GB" sz="1800" dirty="0">
                <a:latin typeface="+mj-lt"/>
              </a:rPr>
              <a:t>Experience in agile/Scrum software development practices and a track record of learning from your actions to make positive adjustments.</a:t>
            </a:r>
          </a:p>
          <a:p>
            <a:pPr marL="274320" indent="-274320">
              <a:buFont typeface="Arial" panose="020B0604020202020204" pitchFamily="34" charset="0"/>
              <a:buChar char="•"/>
            </a:pPr>
            <a:r>
              <a:rPr lang="en-GB" sz="1800" dirty="0">
                <a:latin typeface="+mj-lt"/>
              </a:rPr>
              <a:t>BS Degree in Computer Science or equivalent work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95041154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27065</TotalTime>
  <Words>1446</Words>
  <Application>Microsoft Office PowerPoint</Application>
  <PresentationFormat>Widescreen</PresentationFormat>
  <Paragraphs>260</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Segoe UI Light</vt:lpstr>
      <vt:lpstr>Metropolitan</vt:lpstr>
      <vt:lpstr>PowerPoint Presentation</vt:lpstr>
      <vt:lpstr>The Internet of Things (IoT) discussion</vt:lpstr>
      <vt:lpstr>Recap of Last Week’s Topics</vt:lpstr>
      <vt:lpstr>Lecture outline</vt:lpstr>
      <vt:lpstr>Overview of Tech Roles</vt:lpstr>
      <vt:lpstr>What is a software developer?</vt:lpstr>
      <vt:lpstr>What is a designer (in software)?</vt:lpstr>
      <vt:lpstr>What is a product/program manager (PM)?</vt:lpstr>
      <vt:lpstr>Example Software Developer JD - Expedia</vt:lpstr>
      <vt:lpstr>Example Software Developer JD - Nordstrom</vt:lpstr>
      <vt:lpstr>Software developer job growth &amp; pay</vt:lpstr>
      <vt:lpstr>Two main working arrangements </vt:lpstr>
      <vt:lpstr>I want to work for a company… but which one?</vt:lpstr>
      <vt:lpstr>I want to work for myself… but how?</vt:lpstr>
      <vt:lpstr>Working arrangement recap</vt:lpstr>
      <vt:lpstr>How do I know if Tech is right for me?</vt:lpstr>
      <vt:lpstr>What interests, passions, and skills help people succeed in tech/CS?</vt:lpstr>
      <vt:lpstr>Can I get a job with a background?</vt:lpstr>
      <vt:lpstr>What are my education options for CS?</vt:lpstr>
      <vt:lpstr>How to get hired?</vt:lpstr>
      <vt:lpstr>How do I demonstrate my skills?</vt:lpstr>
      <vt:lpstr>Build relationships in the Tech Community</vt:lpstr>
      <vt:lpstr>Basic Programming Concepts review</vt:lpstr>
      <vt:lpstr>Variable</vt:lpstr>
      <vt:lpstr>Variable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1up Club Strategy Overview</dc:title>
  <dc:creator>David Almeida</dc:creator>
  <cp:lastModifiedBy>David Almeida</cp:lastModifiedBy>
  <cp:revision>305</cp:revision>
  <cp:lastPrinted>2015-09-14T20:49:19Z</cp:lastPrinted>
  <dcterms:created xsi:type="dcterms:W3CDTF">2015-07-21T18:06:08Z</dcterms:created>
  <dcterms:modified xsi:type="dcterms:W3CDTF">2017-03-27T22:32:59Z</dcterms:modified>
</cp:coreProperties>
</file>