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3CC6A9-31DB-46DC-81AE-CA7CED4170D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2359C8D-D05A-4CAA-BE84-82FE33027F73}">
      <dgm:prSet custT="1"/>
      <dgm:spPr/>
      <dgm:t>
        <a:bodyPr/>
        <a:lstStyle/>
        <a:p>
          <a:r>
            <a:rPr lang="en-US" sz="2400" dirty="0"/>
            <a:t>Dataset: since we had difficulty finding usable data, we ended up creating a set of dummy data</a:t>
          </a:r>
        </a:p>
      </dgm:t>
    </dgm:pt>
    <dgm:pt modelId="{703FCDE4-0992-411F-9B5F-083FA5F2FD47}" type="parTrans" cxnId="{F355780F-06D7-4A2B-9148-E38013567757}">
      <dgm:prSet/>
      <dgm:spPr/>
      <dgm:t>
        <a:bodyPr/>
        <a:lstStyle/>
        <a:p>
          <a:endParaRPr lang="en-US"/>
        </a:p>
      </dgm:t>
    </dgm:pt>
    <dgm:pt modelId="{DF7DF6D6-1B8B-4871-A349-7B975472B858}" type="sibTrans" cxnId="{F355780F-06D7-4A2B-9148-E38013567757}">
      <dgm:prSet/>
      <dgm:spPr/>
      <dgm:t>
        <a:bodyPr/>
        <a:lstStyle/>
        <a:p>
          <a:endParaRPr lang="en-US"/>
        </a:p>
      </dgm:t>
    </dgm:pt>
    <dgm:pt modelId="{595CE3C1-4E54-494E-9D1A-22C46DABD2C9}">
      <dgm:prSet/>
      <dgm:spPr/>
      <dgm:t>
        <a:bodyPr/>
        <a:lstStyle/>
        <a:p>
          <a:r>
            <a:rPr lang="en-US"/>
            <a:t>Performance: For input of size SIZE HERE, the algorithm ran in TIME IT TOOK TO RUN</a:t>
          </a:r>
        </a:p>
      </dgm:t>
    </dgm:pt>
    <dgm:pt modelId="{C10F2443-70F9-441D-A085-CE1320249AC6}" type="parTrans" cxnId="{13CEEDFE-FD94-41AC-AE47-BF4D26B25DA2}">
      <dgm:prSet/>
      <dgm:spPr/>
      <dgm:t>
        <a:bodyPr/>
        <a:lstStyle/>
        <a:p>
          <a:endParaRPr lang="en-US"/>
        </a:p>
      </dgm:t>
    </dgm:pt>
    <dgm:pt modelId="{837E06AC-5006-495F-831F-9C073E33B955}" type="sibTrans" cxnId="{13CEEDFE-FD94-41AC-AE47-BF4D26B25DA2}">
      <dgm:prSet/>
      <dgm:spPr/>
      <dgm:t>
        <a:bodyPr/>
        <a:lstStyle/>
        <a:p>
          <a:endParaRPr lang="en-US"/>
        </a:p>
      </dgm:t>
    </dgm:pt>
    <dgm:pt modelId="{4BF134B0-0F37-4ABE-8892-F5D0DB28916E}" type="pres">
      <dgm:prSet presAssocID="{793CC6A9-31DB-46DC-81AE-CA7CED4170DA}" presName="root" presStyleCnt="0">
        <dgm:presLayoutVars>
          <dgm:dir/>
          <dgm:resizeHandles val="exact"/>
        </dgm:presLayoutVars>
      </dgm:prSet>
      <dgm:spPr/>
    </dgm:pt>
    <dgm:pt modelId="{7BEC0322-5A9D-4C47-AE81-A253A1767DF0}" type="pres">
      <dgm:prSet presAssocID="{42359C8D-D05A-4CAA-BE84-82FE33027F73}" presName="compNode" presStyleCnt="0"/>
      <dgm:spPr/>
    </dgm:pt>
    <dgm:pt modelId="{A5FCA409-07DB-4C11-9EB8-CBE4F9BB7791}" type="pres">
      <dgm:prSet presAssocID="{42359C8D-D05A-4CAA-BE84-82FE33027F7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3E2DAE9-016F-42FA-B404-6ADDF3FE4A21}" type="pres">
      <dgm:prSet presAssocID="{42359C8D-D05A-4CAA-BE84-82FE33027F73}" presName="spaceRect" presStyleCnt="0"/>
      <dgm:spPr/>
    </dgm:pt>
    <dgm:pt modelId="{5D2F6668-623F-4392-B693-DA5128CA1CC2}" type="pres">
      <dgm:prSet presAssocID="{42359C8D-D05A-4CAA-BE84-82FE33027F73}" presName="textRect" presStyleLbl="revTx" presStyleIdx="0" presStyleCnt="2">
        <dgm:presLayoutVars>
          <dgm:chMax val="1"/>
          <dgm:chPref val="1"/>
        </dgm:presLayoutVars>
      </dgm:prSet>
      <dgm:spPr/>
    </dgm:pt>
    <dgm:pt modelId="{CEE98338-DB56-4863-B7E8-23ECE7697342}" type="pres">
      <dgm:prSet presAssocID="{DF7DF6D6-1B8B-4871-A349-7B975472B858}" presName="sibTrans" presStyleCnt="0"/>
      <dgm:spPr/>
    </dgm:pt>
    <dgm:pt modelId="{A5DD1CFD-36C0-446F-A173-5E76EF3027A3}" type="pres">
      <dgm:prSet presAssocID="{595CE3C1-4E54-494E-9D1A-22C46DABD2C9}" presName="compNode" presStyleCnt="0"/>
      <dgm:spPr/>
    </dgm:pt>
    <dgm:pt modelId="{62A4EC55-FC07-477C-BA8C-AF58EEF4D122}" type="pres">
      <dgm:prSet presAssocID="{595CE3C1-4E54-494E-9D1A-22C46DABD2C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5248FC81-A637-4E85-8102-09871EE091A8}" type="pres">
      <dgm:prSet presAssocID="{595CE3C1-4E54-494E-9D1A-22C46DABD2C9}" presName="spaceRect" presStyleCnt="0"/>
      <dgm:spPr/>
    </dgm:pt>
    <dgm:pt modelId="{9C12FB76-5380-4616-91E8-433AC309ECC5}" type="pres">
      <dgm:prSet presAssocID="{595CE3C1-4E54-494E-9D1A-22C46DABD2C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355780F-06D7-4A2B-9148-E38013567757}" srcId="{793CC6A9-31DB-46DC-81AE-CA7CED4170DA}" destId="{42359C8D-D05A-4CAA-BE84-82FE33027F73}" srcOrd="0" destOrd="0" parTransId="{703FCDE4-0992-411F-9B5F-083FA5F2FD47}" sibTransId="{DF7DF6D6-1B8B-4871-A349-7B975472B858}"/>
    <dgm:cxn modelId="{E350091B-6B1A-4239-8156-BC0BBD74E1F8}" type="presOf" srcId="{595CE3C1-4E54-494E-9D1A-22C46DABD2C9}" destId="{9C12FB76-5380-4616-91E8-433AC309ECC5}" srcOrd="0" destOrd="0" presId="urn:microsoft.com/office/officeart/2018/2/layout/IconLabelList"/>
    <dgm:cxn modelId="{F32DE74C-6546-4FA2-8FDE-883581B2EA1C}" type="presOf" srcId="{793CC6A9-31DB-46DC-81AE-CA7CED4170DA}" destId="{4BF134B0-0F37-4ABE-8892-F5D0DB28916E}" srcOrd="0" destOrd="0" presId="urn:microsoft.com/office/officeart/2018/2/layout/IconLabelList"/>
    <dgm:cxn modelId="{357AE7CA-315D-43F5-B615-9C05360FD1C9}" type="presOf" srcId="{42359C8D-D05A-4CAA-BE84-82FE33027F73}" destId="{5D2F6668-623F-4392-B693-DA5128CA1CC2}" srcOrd="0" destOrd="0" presId="urn:microsoft.com/office/officeart/2018/2/layout/IconLabelList"/>
    <dgm:cxn modelId="{13CEEDFE-FD94-41AC-AE47-BF4D26B25DA2}" srcId="{793CC6A9-31DB-46DC-81AE-CA7CED4170DA}" destId="{595CE3C1-4E54-494E-9D1A-22C46DABD2C9}" srcOrd="1" destOrd="0" parTransId="{C10F2443-70F9-441D-A085-CE1320249AC6}" sibTransId="{837E06AC-5006-495F-831F-9C073E33B955}"/>
    <dgm:cxn modelId="{37144FD6-3C53-4CCC-9305-6A3176057B32}" type="presParOf" srcId="{4BF134B0-0F37-4ABE-8892-F5D0DB28916E}" destId="{7BEC0322-5A9D-4C47-AE81-A253A1767DF0}" srcOrd="0" destOrd="0" presId="urn:microsoft.com/office/officeart/2018/2/layout/IconLabelList"/>
    <dgm:cxn modelId="{8877FF71-A033-4416-A6B2-53704B87AFD0}" type="presParOf" srcId="{7BEC0322-5A9D-4C47-AE81-A253A1767DF0}" destId="{A5FCA409-07DB-4C11-9EB8-CBE4F9BB7791}" srcOrd="0" destOrd="0" presId="urn:microsoft.com/office/officeart/2018/2/layout/IconLabelList"/>
    <dgm:cxn modelId="{CADD0123-3D24-488E-A2C3-D396B27B703B}" type="presParOf" srcId="{7BEC0322-5A9D-4C47-AE81-A253A1767DF0}" destId="{33E2DAE9-016F-42FA-B404-6ADDF3FE4A21}" srcOrd="1" destOrd="0" presId="urn:microsoft.com/office/officeart/2018/2/layout/IconLabelList"/>
    <dgm:cxn modelId="{29042A01-8FDD-4063-B560-6E35DBCCCE02}" type="presParOf" srcId="{7BEC0322-5A9D-4C47-AE81-A253A1767DF0}" destId="{5D2F6668-623F-4392-B693-DA5128CA1CC2}" srcOrd="2" destOrd="0" presId="urn:microsoft.com/office/officeart/2018/2/layout/IconLabelList"/>
    <dgm:cxn modelId="{B7529871-D7A6-4B6B-AD66-46F5D1A028D4}" type="presParOf" srcId="{4BF134B0-0F37-4ABE-8892-F5D0DB28916E}" destId="{CEE98338-DB56-4863-B7E8-23ECE7697342}" srcOrd="1" destOrd="0" presId="urn:microsoft.com/office/officeart/2018/2/layout/IconLabelList"/>
    <dgm:cxn modelId="{3F693174-5C9F-40DC-8F7F-4E415163ED0C}" type="presParOf" srcId="{4BF134B0-0F37-4ABE-8892-F5D0DB28916E}" destId="{A5DD1CFD-36C0-446F-A173-5E76EF3027A3}" srcOrd="2" destOrd="0" presId="urn:microsoft.com/office/officeart/2018/2/layout/IconLabelList"/>
    <dgm:cxn modelId="{698002EF-DB9E-4752-8E6A-706575D5CDB1}" type="presParOf" srcId="{A5DD1CFD-36C0-446F-A173-5E76EF3027A3}" destId="{62A4EC55-FC07-477C-BA8C-AF58EEF4D122}" srcOrd="0" destOrd="0" presId="urn:microsoft.com/office/officeart/2018/2/layout/IconLabelList"/>
    <dgm:cxn modelId="{70EAD99F-D204-44B1-9FE4-5F18887AF1CF}" type="presParOf" srcId="{A5DD1CFD-36C0-446F-A173-5E76EF3027A3}" destId="{5248FC81-A637-4E85-8102-09871EE091A8}" srcOrd="1" destOrd="0" presId="urn:microsoft.com/office/officeart/2018/2/layout/IconLabelList"/>
    <dgm:cxn modelId="{5D19DC83-9071-487F-94B4-1CC0BAB6D28B}" type="presParOf" srcId="{A5DD1CFD-36C0-446F-A173-5E76EF3027A3}" destId="{9C12FB76-5380-4616-91E8-433AC309ECC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FCA409-07DB-4C11-9EB8-CBE4F9BB7791}">
      <dsp:nvSpPr>
        <dsp:cNvPr id="0" name=""/>
        <dsp:cNvSpPr/>
      </dsp:nvSpPr>
      <dsp:spPr>
        <a:xfrm>
          <a:off x="1519199" y="15390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2F6668-623F-4392-B693-DA5128CA1CC2}">
      <dsp:nvSpPr>
        <dsp:cNvPr id="0" name=""/>
        <dsp:cNvSpPr/>
      </dsp:nvSpPr>
      <dsp:spPr>
        <a:xfrm>
          <a:off x="331199" y="2619674"/>
          <a:ext cx="4320000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Dataset: since we had difficulty finding usable data, we ended up creating a set of dummy data</a:t>
          </a:r>
        </a:p>
      </dsp:txBody>
      <dsp:txXfrm>
        <a:off x="331199" y="2619674"/>
        <a:ext cx="4320000" cy="1012500"/>
      </dsp:txXfrm>
    </dsp:sp>
    <dsp:sp modelId="{62A4EC55-FC07-477C-BA8C-AF58EEF4D122}">
      <dsp:nvSpPr>
        <dsp:cNvPr id="0" name=""/>
        <dsp:cNvSpPr/>
      </dsp:nvSpPr>
      <dsp:spPr>
        <a:xfrm>
          <a:off x="6595199" y="15390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12FB76-5380-4616-91E8-433AC309ECC5}">
      <dsp:nvSpPr>
        <dsp:cNvPr id="0" name=""/>
        <dsp:cNvSpPr/>
      </dsp:nvSpPr>
      <dsp:spPr>
        <a:xfrm>
          <a:off x="5407199" y="2619674"/>
          <a:ext cx="4320000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Performance: For input of size SIZE HERE, the algorithm ran in TIME IT TOOK TO RUN</a:t>
          </a:r>
        </a:p>
      </dsp:txBody>
      <dsp:txXfrm>
        <a:off x="5407199" y="2619674"/>
        <a:ext cx="4320000" cy="101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FAB67-ABD2-4ED9-8E61-D44964D0F135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6E7D-D42D-4E32-82A9-80F8A816B93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056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FAB67-ABD2-4ED9-8E61-D44964D0F135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6E7D-D42D-4E32-82A9-80F8A816B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01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FAB67-ABD2-4ED9-8E61-D44964D0F135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6E7D-D42D-4E32-82A9-80F8A816B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2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FAB67-ABD2-4ED9-8E61-D44964D0F135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6E7D-D42D-4E32-82A9-80F8A816B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9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FAB67-ABD2-4ED9-8E61-D44964D0F135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6E7D-D42D-4E32-82A9-80F8A816B93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71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FAB67-ABD2-4ED9-8E61-D44964D0F135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6E7D-D42D-4E32-82A9-80F8A816B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0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FAB67-ABD2-4ED9-8E61-D44964D0F135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6E7D-D42D-4E32-82A9-80F8A816B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23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FAB67-ABD2-4ED9-8E61-D44964D0F135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6E7D-D42D-4E32-82A9-80F8A816B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8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FAB67-ABD2-4ED9-8E61-D44964D0F135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6E7D-D42D-4E32-82A9-80F8A816B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2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63FAB67-ABD2-4ED9-8E61-D44964D0F135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E56E7D-D42D-4E32-82A9-80F8A816B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9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FAB67-ABD2-4ED9-8E61-D44964D0F135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6E7D-D42D-4E32-82A9-80F8A816B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1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63FAB67-ABD2-4ED9-8E61-D44964D0F135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AE56E7D-D42D-4E32-82A9-80F8A816B93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857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AE1928A3-9CCF-431B-82CE-E967B598193C}"/>
              </a:ext>
            </a:extLst>
          </p:cNvPr>
          <p:cNvCxnSpPr>
            <a:cxnSpLocks/>
          </p:cNvCxnSpPr>
          <p:nvPr/>
        </p:nvCxnSpPr>
        <p:spPr>
          <a:xfrm rot="16200000" flipH="1">
            <a:off x="-838199" y="1781173"/>
            <a:ext cx="6362699" cy="2800351"/>
          </a:xfrm>
          <a:prstGeom prst="curvedConnector3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15C5EAC-9485-4304-B28D-672F4EE76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28648" y="0"/>
            <a:ext cx="3238501" cy="636477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320E72-917D-47B1-BABB-FAF3699805B1}"/>
              </a:ext>
            </a:extLst>
          </p:cNvPr>
          <p:cNvCxnSpPr>
            <a:cxnSpLocks/>
          </p:cNvCxnSpPr>
          <p:nvPr/>
        </p:nvCxnSpPr>
        <p:spPr>
          <a:xfrm>
            <a:off x="954404" y="495302"/>
            <a:ext cx="2712721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A1CBB0-F038-40A4-A472-9AA74EEC8125}"/>
              </a:ext>
            </a:extLst>
          </p:cNvPr>
          <p:cNvCxnSpPr>
            <a:cxnSpLocks/>
          </p:cNvCxnSpPr>
          <p:nvPr/>
        </p:nvCxnSpPr>
        <p:spPr>
          <a:xfrm flipV="1">
            <a:off x="1190625" y="1254255"/>
            <a:ext cx="2266950" cy="5124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BD31D5-7912-495B-A369-FBD43B7F4A74}"/>
              </a:ext>
            </a:extLst>
          </p:cNvPr>
          <p:cNvCxnSpPr>
            <a:cxnSpLocks/>
          </p:cNvCxnSpPr>
          <p:nvPr/>
        </p:nvCxnSpPr>
        <p:spPr>
          <a:xfrm>
            <a:off x="1295400" y="2030731"/>
            <a:ext cx="2085975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3544258-2DD7-434C-804F-478AF12E6883}"/>
              </a:ext>
            </a:extLst>
          </p:cNvPr>
          <p:cNvCxnSpPr>
            <a:cxnSpLocks/>
          </p:cNvCxnSpPr>
          <p:nvPr/>
        </p:nvCxnSpPr>
        <p:spPr>
          <a:xfrm flipV="1">
            <a:off x="1097280" y="4314864"/>
            <a:ext cx="2266950" cy="5124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301C6E-3E8B-4FAF-8614-143E7BC55216}"/>
              </a:ext>
            </a:extLst>
          </p:cNvPr>
          <p:cNvCxnSpPr>
            <a:cxnSpLocks/>
          </p:cNvCxnSpPr>
          <p:nvPr/>
        </p:nvCxnSpPr>
        <p:spPr>
          <a:xfrm>
            <a:off x="954404" y="5101588"/>
            <a:ext cx="2617471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3A09872-107E-467D-8F56-E0EE9D249EFE}"/>
              </a:ext>
            </a:extLst>
          </p:cNvPr>
          <p:cNvCxnSpPr>
            <a:cxnSpLocks/>
          </p:cNvCxnSpPr>
          <p:nvPr/>
        </p:nvCxnSpPr>
        <p:spPr>
          <a:xfrm>
            <a:off x="819152" y="5883189"/>
            <a:ext cx="2924175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E5E9853-BE4C-4638-97BC-83A9913E0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5752" y="758952"/>
            <a:ext cx="7059927" cy="356616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b="1" dirty="0"/>
              <a:t>A Genetic Algorithm for Efficiently Connecting Cities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22E8E-F08B-4FD0-A33E-6DA74F85C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8523" y="4455621"/>
            <a:ext cx="7059927" cy="1143000"/>
          </a:xfrm>
        </p:spPr>
        <p:txBody>
          <a:bodyPr/>
          <a:lstStyle/>
          <a:p>
            <a:r>
              <a:rPr lang="en-US" dirty="0"/>
              <a:t>Michael Nelson &amp; Wyatt </a:t>
            </a:r>
            <a:r>
              <a:rPr lang="en-US" dirty="0" err="1"/>
              <a:t>Goeks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872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AD4E35D-A118-48D3-A2D3-3CEE5A0C7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628CD4-4B80-4DBF-9E2A-53B5FA60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US" dirty="0"/>
              <a:t>Implementation Details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B77D6E-57B7-4A85-B12F-848BB0A4B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079" y="581098"/>
            <a:ext cx="2476136" cy="247613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1FC8F0-6475-4788-9B10-7CF183FC5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Image result for DEAP">
            <a:extLst>
              <a:ext uri="{FF2B5EF4-FFF2-40B4-BE49-F238E27FC236}">
                <a16:creationId xmlns:a16="http://schemas.microsoft.com/office/drawing/2014/main" id="{40BBB788-D7C4-4E97-A94C-9F910E442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6079" y="3218101"/>
            <a:ext cx="2476136" cy="247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BD662-2393-4E3B-A773-E7AED1DA3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r>
              <a:rPr lang="en-US" sz="2400" dirty="0"/>
              <a:t>Originally planned to use DEAP library, Distributed Evolutionary Algorithms in Python</a:t>
            </a:r>
          </a:p>
          <a:p>
            <a:r>
              <a:rPr lang="en-US" sz="2400" dirty="0"/>
              <a:t>However, we found that DEAP didn’t support our needs, and we ended up writing the entire GA from scratch</a:t>
            </a:r>
          </a:p>
          <a:p>
            <a:r>
              <a:rPr lang="en-US" sz="2400" dirty="0"/>
              <a:t>Written in Python, using math, matplotlib, time, random, csv, and </a:t>
            </a:r>
            <a:r>
              <a:rPr lang="en-US" sz="2400" dirty="0" err="1"/>
              <a:t>enum</a:t>
            </a:r>
            <a:r>
              <a:rPr lang="en-US" sz="2400" dirty="0"/>
              <a:t> libraries</a:t>
            </a:r>
          </a:p>
          <a:p>
            <a:r>
              <a:rPr lang="en-US" sz="2400" dirty="0"/>
              <a:t>~500 lines of code</a:t>
            </a:r>
          </a:p>
          <a:p>
            <a:endParaRPr lang="en-US" sz="2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F84B10-5D81-46AE-920D-E07497CDB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8DC746-DF72-4A62-B759-311531016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5638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B5755-7CA1-499F-91B1-25645C79C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Implementation Details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EB813F-471D-4015-B54F-8FD8FF24E0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387763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6791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AD5C-0495-457B-A96F-7FE7691C9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 &amp;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E8465-D788-4C3A-B23F-2B30CDBFE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4702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F089A-E024-4971-B620-B5C07E64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C5FC1-8915-4765-A73E-63F40DD2D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Overall, the algorithm succeeds in finding the most direct, least costly, and shortest path for a given data set and set of weights</a:t>
            </a:r>
          </a:p>
        </p:txBody>
      </p:sp>
    </p:spTree>
    <p:extLst>
      <p:ext uri="{BB962C8B-B14F-4D97-AF65-F5344CB8AC3E}">
        <p14:creationId xmlns:p14="http://schemas.microsoft.com/office/powerpoint/2010/main" val="180753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9ADB-20C0-4272-96AF-CE591CBB8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7B2BA-E860-4DF8-A5BE-D5DB970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problem that our genetic algorithm solves is how to create the most efficient possible set of paths between cities, where efficiency is defined as a weighted sum of cost to construct a segment of road, the time it takes to travel that segment, and the elevation change over that segment</a:t>
            </a:r>
          </a:p>
          <a:p>
            <a:r>
              <a:rPr lang="en-US" sz="2400" dirty="0"/>
              <a:t>Designing road networks can be an immensely difficult task: </a:t>
            </a:r>
          </a:p>
          <a:p>
            <a:r>
              <a:rPr lang="en-US" sz="2400" dirty="0"/>
              <a:t>Our algorithm aims to simplify the design process by suggesting the optimal series of starting routes</a:t>
            </a:r>
          </a:p>
          <a:p>
            <a:r>
              <a:rPr lang="en-US" sz="2400" dirty="0"/>
              <a:t>Routes can then be modified as engineers and civil planners require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8811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CB11D-DAA3-49C9-AD27-3375DFCAF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7A721-C868-44EF-9556-FF4906071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‘A genetic algorithm approach to multi-objective land use planning’ describes the benefits of using geographical data to speed up the amount of calculations done by a genetic algorithm</a:t>
            </a:r>
          </a:p>
          <a:p>
            <a:r>
              <a:rPr lang="en-US" sz="2400" dirty="0"/>
              <a:t>‘Performance of a Genetic Algorithm for Solving the Multi-Objective, Multimodal Transportation Network Design Problem’ discusses the impact of the mutation rate on a genetic algorithm’s success</a:t>
            </a:r>
          </a:p>
          <a:p>
            <a:r>
              <a:rPr lang="en-US" sz="2400" dirty="0"/>
              <a:t>‘Transit network design by genetic algorithm with elitism’ deals with a similar problem to ours, but focuses entirely on minimizing transit </a:t>
            </a:r>
            <a:r>
              <a:rPr lang="en-US" sz="2400"/>
              <a:t>time within a city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19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C6D67-F6FF-4026-8DA6-7B2A7F9A0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 </a:t>
            </a:r>
            <a:r>
              <a:rPr lang="en-US" dirty="0" err="1"/>
              <a:t>ct’d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04240-1747-4283-AAB0-C7153B35C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‘Combining VNS with Genetic Algorithm to solve the one-to-one routing issue in road networks’ combines a genetic algorithm and a variable neighborhood search to replace calls to Dijkstra’s algorithm in a bid to increase algorithmic efficiency</a:t>
            </a:r>
          </a:p>
          <a:p>
            <a:r>
              <a:rPr lang="en-US" sz="2400" dirty="0"/>
              <a:t>‘</a:t>
            </a:r>
            <a:r>
              <a:rPr lang="en-US" sz="2400" i="1" dirty="0"/>
              <a:t>Are Motorways Rational From Slime </a:t>
            </a:r>
            <a:r>
              <a:rPr lang="en-US" sz="2400" i="1" dirty="0" err="1"/>
              <a:t>Mould’s</a:t>
            </a:r>
            <a:r>
              <a:rPr lang="en-US" sz="2400" i="1" dirty="0"/>
              <a:t> Point of View?</a:t>
            </a:r>
            <a:r>
              <a:rPr lang="en-US" sz="2400" dirty="0"/>
              <a:t>’ is the inspiration for our project, and seeks to describe the accuracy with which a variety of mold can model various countries’ intercity road networks</a:t>
            </a:r>
          </a:p>
        </p:txBody>
      </p:sp>
    </p:spTree>
    <p:extLst>
      <p:ext uri="{BB962C8B-B14F-4D97-AF65-F5344CB8AC3E}">
        <p14:creationId xmlns:p14="http://schemas.microsoft.com/office/powerpoint/2010/main" val="222060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1EC3-869A-4E14-B3BF-FD6B4B36A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Gap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51D74-8123-40E4-984B-D719C9AE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Many papers have published findings about semi-similar problems</a:t>
            </a:r>
          </a:p>
          <a:p>
            <a:r>
              <a:rPr lang="en-US" sz="2400" dirty="0"/>
              <a:t>But, we were unable to find one that focused on how to efficiently create a network of roads while accounting for cost, travel time, and elevation differences</a:t>
            </a:r>
          </a:p>
          <a:p>
            <a:r>
              <a:rPr lang="en-US" sz="2400" dirty="0"/>
              <a:t>We sought to create a computational version of the slime-mold experiment from the last paper cited</a:t>
            </a:r>
          </a:p>
        </p:txBody>
      </p:sp>
    </p:spTree>
    <p:extLst>
      <p:ext uri="{BB962C8B-B14F-4D97-AF65-F5344CB8AC3E}">
        <p14:creationId xmlns:p14="http://schemas.microsoft.com/office/powerpoint/2010/main" val="1694332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8E3F1-C86F-43A0-B8DB-4F4208F28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Proposed Algorithm -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8BFF8-0A22-4DB0-BD94-D3C33B250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 a Genetic Algorithm’s mimicry of the evolutionary / sexual selection process </a:t>
            </a:r>
          </a:p>
          <a:p>
            <a:r>
              <a:rPr lang="en-US" sz="2400" dirty="0"/>
              <a:t>Involves combining two individuals’ traits via ‘breeding’ function</a:t>
            </a:r>
          </a:p>
          <a:p>
            <a:r>
              <a:rPr lang="en-US" sz="2400" dirty="0"/>
              <a:t>Accounts for genetic variation with a ‘mutate’ function</a:t>
            </a:r>
          </a:p>
          <a:p>
            <a:r>
              <a:rPr lang="en-US" sz="2400" dirty="0"/>
              <a:t>Assesses individuals based on ‘fitness’ – in this case, path weight</a:t>
            </a:r>
          </a:p>
          <a:p>
            <a:r>
              <a:rPr lang="en-US" sz="2400" dirty="0"/>
              <a:t>Survival of the fittest</a:t>
            </a:r>
          </a:p>
        </p:txBody>
      </p:sp>
    </p:spTree>
    <p:extLst>
      <p:ext uri="{BB962C8B-B14F-4D97-AF65-F5344CB8AC3E}">
        <p14:creationId xmlns:p14="http://schemas.microsoft.com/office/powerpoint/2010/main" val="1396995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875DD-29F7-4373-B858-F07FB3338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Algorithm -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90C1E-6F28-452D-ABAE-B45E7E934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Use a random-walk algorithm to generate the starting population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Clean up the starting population by removing loops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Assess the cost of each individual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Mutate individuals (shift points in their paths slightly)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Breed suitable individuals (and cleanup child paths)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Cull inefficient / costly individuals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Repeat as necessary until there’s no appreciable improvement after a set number of generations</a:t>
            </a:r>
          </a:p>
        </p:txBody>
      </p:sp>
    </p:spTree>
    <p:extLst>
      <p:ext uri="{BB962C8B-B14F-4D97-AF65-F5344CB8AC3E}">
        <p14:creationId xmlns:p14="http://schemas.microsoft.com/office/powerpoint/2010/main" val="2726058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72B76-D95F-4202-8798-F7404AF99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Algorithm -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03EB4-97A3-44E3-9310-194E0568D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set (geodetic data: evenly-spaced elevation data points)</a:t>
            </a:r>
          </a:p>
          <a:p>
            <a:r>
              <a:rPr lang="en-US" sz="2400" dirty="0"/>
              <a:t>Datapoint offset: how far (ft) are the data points from one another</a:t>
            </a:r>
          </a:p>
          <a:p>
            <a:r>
              <a:rPr lang="en-US" sz="2400" dirty="0"/>
              <a:t>Weights for distance (length of road in feet), cost to build the proposed road (USD), and tolerable amount of delta incline (steeper transitions are less desirable)</a:t>
            </a:r>
          </a:p>
          <a:p>
            <a:r>
              <a:rPr lang="en-US" sz="2400" dirty="0"/>
              <a:t>These 3 weights should sum to 1.0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6773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Content Placeholder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4AE65A6F-C685-4C2A-91F5-2F6F7178F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370" y="1973083"/>
            <a:ext cx="4451607" cy="2306672"/>
          </a:xfrm>
          <a:prstGeom prst="rect">
            <a:avLst/>
          </a:prstGeom>
        </p:spPr>
      </p:pic>
      <p:pic>
        <p:nvPicPr>
          <p:cNvPr id="36" name="Content Placeholder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5CE87AE3-EA01-48A2-A4FD-8E0689D1A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370" y="3984960"/>
            <a:ext cx="4451607" cy="2306672"/>
          </a:xfrm>
          <a:prstGeom prst="rect">
            <a:avLst/>
          </a:prstGeom>
        </p:spPr>
      </p:pic>
      <p:pic>
        <p:nvPicPr>
          <p:cNvPr id="50" name="Content Placeholder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A4F583D-4799-4519-973F-E7D84E8A7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20823"/>
            <a:ext cx="4451607" cy="23066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8F0F2D-5508-4BD0-BC8C-41E091781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Proposed Algorithm – Use Case Analysis</a:t>
            </a:r>
          </a:p>
        </p:txBody>
      </p:sp>
      <p:pic>
        <p:nvPicPr>
          <p:cNvPr id="5" name="Content Placeholder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534E72F7-0063-4C52-BC3A-1B8F93A95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1989"/>
            <a:ext cx="4451607" cy="2306672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5238E0-9540-4BD5-9B36-FB9078A39AD2}"/>
              </a:ext>
            </a:extLst>
          </p:cNvPr>
          <p:cNvCxnSpPr/>
          <p:nvPr/>
        </p:nvCxnSpPr>
        <p:spPr>
          <a:xfrm>
            <a:off x="1533525" y="2428875"/>
            <a:ext cx="4000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96323B-9FD0-4525-AEC4-3A4647E05A2A}"/>
              </a:ext>
            </a:extLst>
          </p:cNvPr>
          <p:cNvCxnSpPr/>
          <p:nvPr/>
        </p:nvCxnSpPr>
        <p:spPr>
          <a:xfrm>
            <a:off x="1926454" y="2476870"/>
            <a:ext cx="0" cy="3994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2B9CA6-0793-4288-B764-65755ECA6F18}"/>
              </a:ext>
            </a:extLst>
          </p:cNvPr>
          <p:cNvCxnSpPr/>
          <p:nvPr/>
        </p:nvCxnSpPr>
        <p:spPr>
          <a:xfrm>
            <a:off x="1997476" y="2867487"/>
            <a:ext cx="3639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176290-37D9-4185-AD75-A2AD72F70F34}"/>
              </a:ext>
            </a:extLst>
          </p:cNvPr>
          <p:cNvCxnSpPr/>
          <p:nvPr/>
        </p:nvCxnSpPr>
        <p:spPr>
          <a:xfrm flipV="1">
            <a:off x="2388093" y="2476870"/>
            <a:ext cx="0" cy="3994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A40AFB-EE55-4A11-AE9B-38A798FDDF81}"/>
              </a:ext>
            </a:extLst>
          </p:cNvPr>
          <p:cNvCxnSpPr/>
          <p:nvPr/>
        </p:nvCxnSpPr>
        <p:spPr>
          <a:xfrm>
            <a:off x="2423604" y="2476870"/>
            <a:ext cx="40837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7B06195-344C-4908-A559-ED553153A62B}"/>
              </a:ext>
            </a:extLst>
          </p:cNvPr>
          <p:cNvCxnSpPr/>
          <p:nvPr/>
        </p:nvCxnSpPr>
        <p:spPr>
          <a:xfrm>
            <a:off x="2778711" y="2476870"/>
            <a:ext cx="0" cy="3994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97A0ED0-C797-4B6D-BB9C-FC72CA412946}"/>
              </a:ext>
            </a:extLst>
          </p:cNvPr>
          <p:cNvCxnSpPr/>
          <p:nvPr/>
        </p:nvCxnSpPr>
        <p:spPr>
          <a:xfrm flipH="1">
            <a:off x="2388093" y="2876365"/>
            <a:ext cx="3728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8E6308-43F7-4910-B2CD-A135A4BE4FF2}"/>
              </a:ext>
            </a:extLst>
          </p:cNvPr>
          <p:cNvCxnSpPr/>
          <p:nvPr/>
        </p:nvCxnSpPr>
        <p:spPr>
          <a:xfrm>
            <a:off x="2388093" y="2974019"/>
            <a:ext cx="0" cy="3906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F3FE8D-1BC2-4357-8C64-860C1AAF1ED2}"/>
              </a:ext>
            </a:extLst>
          </p:cNvPr>
          <p:cNvCxnSpPr/>
          <p:nvPr/>
        </p:nvCxnSpPr>
        <p:spPr>
          <a:xfrm>
            <a:off x="2388093" y="3355759"/>
            <a:ext cx="39061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AC498B1-76BF-4DE6-88CE-1C82E2B13C8E}"/>
              </a:ext>
            </a:extLst>
          </p:cNvPr>
          <p:cNvSpPr txBox="1"/>
          <p:nvPr/>
        </p:nvSpPr>
        <p:spPr>
          <a:xfrm>
            <a:off x="3543023" y="1812059"/>
            <a:ext cx="45178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&lt;- Create Starting Paths</a:t>
            </a:r>
          </a:p>
          <a:p>
            <a:pPr marL="457200" indent="-457200">
              <a:buAutoNum type="arabicPeriod"/>
            </a:pPr>
            <a:r>
              <a:rPr lang="en-US" sz="2400" dirty="0"/>
              <a:t>Remove loops -&gt;</a:t>
            </a:r>
          </a:p>
          <a:p>
            <a:pPr marL="457200" indent="-457200">
              <a:buAutoNum type="arabicPeriod"/>
            </a:pPr>
            <a:r>
              <a:rPr lang="en-US" sz="2400" dirty="0"/>
              <a:t>Now that we have clean paths, mutate them (bottom right)</a:t>
            </a:r>
          </a:p>
          <a:p>
            <a:pPr marL="457200" indent="-457200">
              <a:buAutoNum type="arabicPeriod"/>
            </a:pPr>
            <a:r>
              <a:rPr lang="en-US" sz="2400" dirty="0"/>
              <a:t>Breed with crossing paths (bottom left)</a:t>
            </a:r>
          </a:p>
          <a:p>
            <a:pPr marL="914400" lvl="1" indent="-457200">
              <a:buAutoNum type="arabicPeriod"/>
            </a:pPr>
            <a:r>
              <a:rPr lang="en-US" sz="2400" dirty="0"/>
              <a:t>RED: parent 1</a:t>
            </a:r>
          </a:p>
          <a:p>
            <a:pPr marL="914400" lvl="1" indent="-457200">
              <a:buAutoNum type="arabicPeriod"/>
            </a:pPr>
            <a:r>
              <a:rPr lang="en-US" sz="2400" dirty="0"/>
              <a:t>GREEN: parent 2</a:t>
            </a:r>
          </a:p>
          <a:p>
            <a:pPr marL="914400" lvl="1" indent="-457200">
              <a:buAutoNum type="arabicPeriod"/>
            </a:pPr>
            <a:r>
              <a:rPr lang="en-US" sz="2400" dirty="0"/>
              <a:t>PURPLE: child 1</a:t>
            </a:r>
          </a:p>
          <a:p>
            <a:pPr marL="914400" lvl="1" indent="-457200">
              <a:buAutoNum type="arabicPeriod"/>
            </a:pPr>
            <a:r>
              <a:rPr lang="en-US" sz="2400" dirty="0"/>
              <a:t>BLUE: child 2</a:t>
            </a:r>
          </a:p>
          <a:p>
            <a:pPr marL="457200" indent="-457200">
              <a:buAutoNum type="arabicPeriod"/>
            </a:pPr>
            <a:r>
              <a:rPr lang="en-US" sz="2400" dirty="0"/>
              <a:t>Repeat until path cost does not decrease between generations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8423817-47AC-4465-B54B-A2A5244D3DFB}"/>
              </a:ext>
            </a:extLst>
          </p:cNvPr>
          <p:cNvCxnSpPr/>
          <p:nvPr/>
        </p:nvCxnSpPr>
        <p:spPr>
          <a:xfrm>
            <a:off x="8654895" y="2469969"/>
            <a:ext cx="4000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8AC800-5470-4AAF-A6A4-F769B391824B}"/>
              </a:ext>
            </a:extLst>
          </p:cNvPr>
          <p:cNvCxnSpPr/>
          <p:nvPr/>
        </p:nvCxnSpPr>
        <p:spPr>
          <a:xfrm>
            <a:off x="9047824" y="2517964"/>
            <a:ext cx="0" cy="3994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1253C69-8BDA-45FB-B52B-63A987BCE071}"/>
              </a:ext>
            </a:extLst>
          </p:cNvPr>
          <p:cNvCxnSpPr/>
          <p:nvPr/>
        </p:nvCxnSpPr>
        <p:spPr>
          <a:xfrm>
            <a:off x="9118846" y="2908581"/>
            <a:ext cx="3639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8791AA9-3B0D-4DE0-84B4-BF8D6DE503B1}"/>
              </a:ext>
            </a:extLst>
          </p:cNvPr>
          <p:cNvCxnSpPr/>
          <p:nvPr/>
        </p:nvCxnSpPr>
        <p:spPr>
          <a:xfrm>
            <a:off x="9509463" y="3015113"/>
            <a:ext cx="0" cy="3906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4734217-40B0-4D78-80F6-29477EA3FF17}"/>
              </a:ext>
            </a:extLst>
          </p:cNvPr>
          <p:cNvCxnSpPr/>
          <p:nvPr/>
        </p:nvCxnSpPr>
        <p:spPr>
          <a:xfrm>
            <a:off x="9509463" y="3396853"/>
            <a:ext cx="39061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B4A3931-978D-405B-A179-0DDE089EA17D}"/>
              </a:ext>
            </a:extLst>
          </p:cNvPr>
          <p:cNvCxnSpPr/>
          <p:nvPr/>
        </p:nvCxnSpPr>
        <p:spPr>
          <a:xfrm>
            <a:off x="8654895" y="4481846"/>
            <a:ext cx="4000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4312285-1782-4BAD-9BE2-1D2D2EA4E487}"/>
              </a:ext>
            </a:extLst>
          </p:cNvPr>
          <p:cNvCxnSpPr/>
          <p:nvPr/>
        </p:nvCxnSpPr>
        <p:spPr>
          <a:xfrm>
            <a:off x="9047824" y="4529841"/>
            <a:ext cx="0" cy="3994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B77D884-7904-46F4-8415-9FA1790A6C13}"/>
              </a:ext>
            </a:extLst>
          </p:cNvPr>
          <p:cNvCxnSpPr/>
          <p:nvPr/>
        </p:nvCxnSpPr>
        <p:spPr>
          <a:xfrm>
            <a:off x="9118846" y="4920458"/>
            <a:ext cx="3639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4DB6390-ABD5-4B35-A502-0A149551D101}"/>
              </a:ext>
            </a:extLst>
          </p:cNvPr>
          <p:cNvCxnSpPr/>
          <p:nvPr/>
        </p:nvCxnSpPr>
        <p:spPr>
          <a:xfrm>
            <a:off x="9509463" y="5026990"/>
            <a:ext cx="0" cy="3906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954A68D-B97E-4566-B8B4-18733231D39A}"/>
              </a:ext>
            </a:extLst>
          </p:cNvPr>
          <p:cNvCxnSpPr/>
          <p:nvPr/>
        </p:nvCxnSpPr>
        <p:spPr>
          <a:xfrm>
            <a:off x="9509463" y="5408730"/>
            <a:ext cx="39061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BE82B75-1939-497C-A411-D8CA22577A1C}"/>
              </a:ext>
            </a:extLst>
          </p:cNvPr>
          <p:cNvCxnSpPr>
            <a:cxnSpLocks/>
          </p:cNvCxnSpPr>
          <p:nvPr/>
        </p:nvCxnSpPr>
        <p:spPr>
          <a:xfrm>
            <a:off x="9509463" y="5026990"/>
            <a:ext cx="390618" cy="329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6BBE2E4-24F8-4D61-ADF3-E333BA388F6A}"/>
              </a:ext>
            </a:extLst>
          </p:cNvPr>
          <p:cNvCxnSpPr/>
          <p:nvPr/>
        </p:nvCxnSpPr>
        <p:spPr>
          <a:xfrm>
            <a:off x="1533525" y="4517709"/>
            <a:ext cx="4000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9C4ACFD-3531-4090-A823-238FEE53974C}"/>
              </a:ext>
            </a:extLst>
          </p:cNvPr>
          <p:cNvCxnSpPr/>
          <p:nvPr/>
        </p:nvCxnSpPr>
        <p:spPr>
          <a:xfrm>
            <a:off x="1926454" y="4565704"/>
            <a:ext cx="0" cy="3994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92030E7-9E20-4A25-988C-42C66BF25A6C}"/>
              </a:ext>
            </a:extLst>
          </p:cNvPr>
          <p:cNvCxnSpPr/>
          <p:nvPr/>
        </p:nvCxnSpPr>
        <p:spPr>
          <a:xfrm>
            <a:off x="1997476" y="4956321"/>
            <a:ext cx="3639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779A1C6-5FE2-4AB2-8834-B46140A2B040}"/>
              </a:ext>
            </a:extLst>
          </p:cNvPr>
          <p:cNvCxnSpPr>
            <a:cxnSpLocks/>
          </p:cNvCxnSpPr>
          <p:nvPr/>
        </p:nvCxnSpPr>
        <p:spPr>
          <a:xfrm>
            <a:off x="2388093" y="5026990"/>
            <a:ext cx="372862" cy="3817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620AA52-761D-4AAF-B469-91F879F76905}"/>
              </a:ext>
            </a:extLst>
          </p:cNvPr>
          <p:cNvCxnSpPr/>
          <p:nvPr/>
        </p:nvCxnSpPr>
        <p:spPr>
          <a:xfrm>
            <a:off x="1393794" y="4643021"/>
            <a:ext cx="0" cy="322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924097A-C611-4264-9F50-B3C75E830562}"/>
              </a:ext>
            </a:extLst>
          </p:cNvPr>
          <p:cNvCxnSpPr/>
          <p:nvPr/>
        </p:nvCxnSpPr>
        <p:spPr>
          <a:xfrm>
            <a:off x="1438183" y="5026990"/>
            <a:ext cx="488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648DF7D-F734-4757-8D5D-0D05118AC85D}"/>
              </a:ext>
            </a:extLst>
          </p:cNvPr>
          <p:cNvCxnSpPr/>
          <p:nvPr/>
        </p:nvCxnSpPr>
        <p:spPr>
          <a:xfrm>
            <a:off x="1933575" y="4956321"/>
            <a:ext cx="0" cy="461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64E72F7-C694-485D-A63B-85F3DEE94310}"/>
              </a:ext>
            </a:extLst>
          </p:cNvPr>
          <p:cNvCxnSpPr>
            <a:cxnSpLocks/>
          </p:cNvCxnSpPr>
          <p:nvPr/>
        </p:nvCxnSpPr>
        <p:spPr>
          <a:xfrm>
            <a:off x="1933575" y="5530788"/>
            <a:ext cx="400050" cy="325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C268021-1D52-41B9-B833-799429D92D2E}"/>
              </a:ext>
            </a:extLst>
          </p:cNvPr>
          <p:cNvCxnSpPr/>
          <p:nvPr/>
        </p:nvCxnSpPr>
        <p:spPr>
          <a:xfrm flipV="1">
            <a:off x="2388093" y="5530789"/>
            <a:ext cx="372862" cy="32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8DAD98C-6B72-4A74-ACEB-6584E2B28277}"/>
              </a:ext>
            </a:extLst>
          </p:cNvPr>
          <p:cNvCxnSpPr/>
          <p:nvPr/>
        </p:nvCxnSpPr>
        <p:spPr>
          <a:xfrm>
            <a:off x="1452877" y="4638155"/>
            <a:ext cx="0" cy="32704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3A6E221-3F5E-43A8-9F6D-514E3FB2ADAE}"/>
              </a:ext>
            </a:extLst>
          </p:cNvPr>
          <p:cNvCxnSpPr/>
          <p:nvPr/>
        </p:nvCxnSpPr>
        <p:spPr>
          <a:xfrm>
            <a:off x="1533525" y="4929336"/>
            <a:ext cx="392929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3846030-7716-4CEE-948E-E5EAD7751DB9}"/>
              </a:ext>
            </a:extLst>
          </p:cNvPr>
          <p:cNvCxnSpPr/>
          <p:nvPr/>
        </p:nvCxnSpPr>
        <p:spPr>
          <a:xfrm>
            <a:off x="1933575" y="4920458"/>
            <a:ext cx="427885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A451270-AF26-45B9-A093-EF9CE99C1850}"/>
              </a:ext>
            </a:extLst>
          </p:cNvPr>
          <p:cNvCxnSpPr/>
          <p:nvPr/>
        </p:nvCxnSpPr>
        <p:spPr>
          <a:xfrm>
            <a:off x="2423604" y="4965199"/>
            <a:ext cx="408373" cy="39093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27999CB-DE33-4A3B-BAE9-A6E8BDE1DE25}"/>
              </a:ext>
            </a:extLst>
          </p:cNvPr>
          <p:cNvCxnSpPr/>
          <p:nvPr/>
        </p:nvCxnSpPr>
        <p:spPr>
          <a:xfrm>
            <a:off x="1523899" y="4565704"/>
            <a:ext cx="40255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2EB2C62-F99E-477B-AC3F-1BFE5CCCD43E}"/>
              </a:ext>
            </a:extLst>
          </p:cNvPr>
          <p:cNvCxnSpPr/>
          <p:nvPr/>
        </p:nvCxnSpPr>
        <p:spPr>
          <a:xfrm>
            <a:off x="1846555" y="4565704"/>
            <a:ext cx="0" cy="35475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380CCD4-5776-4AE5-A024-FDEFCF604FB8}"/>
              </a:ext>
            </a:extLst>
          </p:cNvPr>
          <p:cNvCxnSpPr/>
          <p:nvPr/>
        </p:nvCxnSpPr>
        <p:spPr>
          <a:xfrm>
            <a:off x="1855433" y="5026990"/>
            <a:ext cx="0" cy="39061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9EFDCE5-059F-447C-9638-5D3C1B6C8708}"/>
              </a:ext>
            </a:extLst>
          </p:cNvPr>
          <p:cNvCxnSpPr/>
          <p:nvPr/>
        </p:nvCxnSpPr>
        <p:spPr>
          <a:xfrm>
            <a:off x="1933575" y="5417608"/>
            <a:ext cx="427885" cy="37063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32F0862-DC17-4913-A56E-C95423BF9F18}"/>
              </a:ext>
            </a:extLst>
          </p:cNvPr>
          <p:cNvCxnSpPr/>
          <p:nvPr/>
        </p:nvCxnSpPr>
        <p:spPr>
          <a:xfrm flipV="1">
            <a:off x="2361459" y="5530788"/>
            <a:ext cx="321077" cy="2574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875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706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Retrospect</vt:lpstr>
      <vt:lpstr>A Genetic Algorithm for Efficiently Connecting Cities</vt:lpstr>
      <vt:lpstr>Introduction &amp; Motivation</vt:lpstr>
      <vt:lpstr>Related Works</vt:lpstr>
      <vt:lpstr>Related Works ct’d</vt:lpstr>
      <vt:lpstr>Research Gap</vt:lpstr>
      <vt:lpstr>Proposed Algorithm - Overview</vt:lpstr>
      <vt:lpstr>Proposed Algorithm - Pseudocode</vt:lpstr>
      <vt:lpstr>Proposed Algorithm - Variables</vt:lpstr>
      <vt:lpstr>Proposed Algorithm – Use Case Analysis</vt:lpstr>
      <vt:lpstr>Implementation Details</vt:lpstr>
      <vt:lpstr>Implementation Details</vt:lpstr>
      <vt:lpstr>Screenshots &amp; Graphs</vt:lpstr>
      <vt:lpstr>Result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Genetic Algorithm for Efficiently Connecting Cities</dc:title>
  <dc:creator>Perseus</dc:creator>
  <cp:lastModifiedBy>Perseus</cp:lastModifiedBy>
  <cp:revision>13</cp:revision>
  <dcterms:created xsi:type="dcterms:W3CDTF">2019-05-02T23:24:10Z</dcterms:created>
  <dcterms:modified xsi:type="dcterms:W3CDTF">2019-05-02T23:38:44Z</dcterms:modified>
</cp:coreProperties>
</file>