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4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nelson.tsai#!/vizhome/RheumatoidArthritisfieldofcompetition/Overviewoftop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F2D-0125-4647-AEA7-4C25951F3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Rheumatoid arthritis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8A06-2FD5-994A-AC90-8ADD58707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Trial status of the field of companies</a:t>
            </a:r>
          </a:p>
        </p:txBody>
      </p:sp>
    </p:spTree>
    <p:extLst>
      <p:ext uri="{BB962C8B-B14F-4D97-AF65-F5344CB8AC3E}">
        <p14:creationId xmlns:p14="http://schemas.microsoft.com/office/powerpoint/2010/main" val="94998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F97A-6ED7-1747-97AC-6AA6EF11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phase 3 and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F755-E8D2-DF40-844A-48ABE187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Roche by far has the most trials in phase 3 and 4</a:t>
            </a:r>
          </a:p>
          <a:p>
            <a:endParaRPr lang="en-US" dirty="0"/>
          </a:p>
          <a:p>
            <a:r>
              <a:rPr lang="en-US" dirty="0"/>
              <a:t>This would mean that most of the drugs are already established and commercially available. Growth will be limited but there will be stability for a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EA47-1DD0-784D-B0C8-AE395EF0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774E-FA34-7F4C-A615-02A35FDD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short timeframe I was unable to clean the data to the best of my ability. Involving the split of collaborators and companies, this would have a larger impact on accuracy of what companies are competitive in what stage.</a:t>
            </a:r>
          </a:p>
          <a:p>
            <a:r>
              <a:rPr lang="en-US" dirty="0"/>
              <a:t>The data has missing information that could be found with further research</a:t>
            </a:r>
          </a:p>
          <a:p>
            <a:r>
              <a:rPr lang="en-US" dirty="0"/>
              <a:t>Having a clinical trial doesn’t mean that it will go to production</a:t>
            </a:r>
          </a:p>
        </p:txBody>
      </p:sp>
    </p:spTree>
    <p:extLst>
      <p:ext uri="{BB962C8B-B14F-4D97-AF65-F5344CB8AC3E}">
        <p14:creationId xmlns:p14="http://schemas.microsoft.com/office/powerpoint/2010/main" val="55500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BDF-A15B-1640-A109-BD3C4E0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5306-C76F-CA45-947E-F0D7467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in financial data to see financial status</a:t>
            </a:r>
          </a:p>
          <a:p>
            <a:endParaRPr lang="en-US" dirty="0"/>
          </a:p>
          <a:p>
            <a:r>
              <a:rPr lang="en-US" dirty="0"/>
              <a:t>Clean data to have clearer separation of competitors</a:t>
            </a:r>
          </a:p>
          <a:p>
            <a:endParaRPr lang="en-US" dirty="0"/>
          </a:p>
          <a:p>
            <a:r>
              <a:rPr lang="en-US" dirty="0"/>
              <a:t>Clean data to have clearer information on the type of drug being used</a:t>
            </a:r>
          </a:p>
          <a:p>
            <a:endParaRPr lang="en-US" dirty="0"/>
          </a:p>
          <a:p>
            <a:r>
              <a:rPr lang="en-US" dirty="0"/>
              <a:t>Clean data to get the efficacy of the drugs.</a:t>
            </a:r>
          </a:p>
          <a:p>
            <a:endParaRPr lang="en-US" dirty="0"/>
          </a:p>
          <a:p>
            <a:r>
              <a:rPr lang="en-US" dirty="0"/>
              <a:t>Add in patent data to know what can be done.</a:t>
            </a:r>
          </a:p>
        </p:txBody>
      </p:sp>
    </p:spTree>
    <p:extLst>
      <p:ext uri="{BB962C8B-B14F-4D97-AF65-F5344CB8AC3E}">
        <p14:creationId xmlns:p14="http://schemas.microsoft.com/office/powerpoint/2010/main" val="253220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4CE0-284F-EA4F-9203-896CF941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1374-34F9-7C45-A957-FEB35D5F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 workbook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DE19-0E30-3445-A4F0-4DB3EC02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clinical trials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B7113C-2FF1-7F45-A84F-9A5C3B3F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636" y="2069314"/>
            <a:ext cx="7473962" cy="4146660"/>
          </a:xfrm>
        </p:spPr>
      </p:pic>
    </p:spTree>
    <p:extLst>
      <p:ext uri="{BB962C8B-B14F-4D97-AF65-F5344CB8AC3E}">
        <p14:creationId xmlns:p14="http://schemas.microsoft.com/office/powerpoint/2010/main" val="390776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D0CF-9D17-544A-A5F7-416E8DA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C731-3094-A146-A7BF-8D4859B0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slide is a graph of about top 20 companies and collaborators that have clinical trials for Arthritis</a:t>
            </a:r>
          </a:p>
          <a:p>
            <a:endParaRPr lang="en-US" dirty="0"/>
          </a:p>
          <a:p>
            <a:r>
              <a:rPr lang="en-US" dirty="0"/>
              <a:t>This shows the major competitors in the field to bring a product to production</a:t>
            </a:r>
          </a:p>
          <a:p>
            <a:endParaRPr lang="en-US" dirty="0"/>
          </a:p>
          <a:p>
            <a:r>
              <a:rPr lang="en-US" dirty="0"/>
              <a:t>Roche and Pfizer are leading the pack with 174 and 114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CB28-B705-F64C-861C-90705FDA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4BCF-9226-994C-9F25-E6E070BD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Checking if the drug is safe</a:t>
            </a:r>
          </a:p>
          <a:p>
            <a:endParaRPr lang="en-US" dirty="0"/>
          </a:p>
          <a:p>
            <a:r>
              <a:rPr lang="en-US" dirty="0"/>
              <a:t>PHASE 2: Does the drug work?</a:t>
            </a:r>
          </a:p>
          <a:p>
            <a:endParaRPr lang="en-US" dirty="0"/>
          </a:p>
          <a:p>
            <a:r>
              <a:rPr lang="en-US" dirty="0"/>
              <a:t>PHASE 3: Submission to FDA for approval and if it is better than what is available.</a:t>
            </a:r>
          </a:p>
          <a:p>
            <a:endParaRPr lang="en-US" dirty="0"/>
          </a:p>
          <a:p>
            <a:r>
              <a:rPr lang="en-US" dirty="0"/>
              <a:t>PHASE 4: Commercially available, checking for long term effects.</a:t>
            </a:r>
          </a:p>
        </p:txBody>
      </p:sp>
    </p:spTree>
    <p:extLst>
      <p:ext uri="{BB962C8B-B14F-4D97-AF65-F5344CB8AC3E}">
        <p14:creationId xmlns:p14="http://schemas.microsoft.com/office/powerpoint/2010/main" val="13753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4515-158A-CD40-B400-40BB6090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trials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20252-9657-104A-B2EF-9B1F60AC9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393" y="2193925"/>
            <a:ext cx="7161213" cy="4024313"/>
          </a:xfrm>
        </p:spPr>
      </p:pic>
    </p:spTree>
    <p:extLst>
      <p:ext uri="{BB962C8B-B14F-4D97-AF65-F5344CB8AC3E}">
        <p14:creationId xmlns:p14="http://schemas.microsoft.com/office/powerpoint/2010/main" val="291080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F939-8A63-864E-9509-6E073691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Trials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74408-4CDF-2942-85D1-05CE575D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92" y="2193925"/>
            <a:ext cx="7277416" cy="4024313"/>
          </a:xfrm>
        </p:spPr>
      </p:pic>
    </p:spTree>
    <p:extLst>
      <p:ext uri="{BB962C8B-B14F-4D97-AF65-F5344CB8AC3E}">
        <p14:creationId xmlns:p14="http://schemas.microsoft.com/office/powerpoint/2010/main" val="277138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FC85-D6CB-AF47-B03A-7DD53DBA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phase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0C13-6001-F64A-AE10-2768AC46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Pfizer has the greatest amount of phase 1 and 2 trials.</a:t>
            </a:r>
          </a:p>
          <a:p>
            <a:endParaRPr lang="en-US" dirty="0"/>
          </a:p>
          <a:p>
            <a:r>
              <a:rPr lang="en-US" dirty="0"/>
              <a:t>Showcasing that most of the drugs that are planned are still being tested for safety and if it works. Mostly in the R&amp;D stage.</a:t>
            </a:r>
          </a:p>
          <a:p>
            <a:endParaRPr lang="en-US" dirty="0"/>
          </a:p>
          <a:p>
            <a:r>
              <a:rPr lang="en-US" dirty="0"/>
              <a:t>This would mean that Pfizer feels they have a drug that will have improvements over ones that came before hence if backing a company they need to have a better product than what is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4914-5E55-E546-90E7-225C439B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trials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67E26-229F-C14E-AF1E-DC272E5B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797" y="2193925"/>
            <a:ext cx="7270405" cy="4024313"/>
          </a:xfrm>
        </p:spPr>
      </p:pic>
    </p:spTree>
    <p:extLst>
      <p:ext uri="{BB962C8B-B14F-4D97-AF65-F5344CB8AC3E}">
        <p14:creationId xmlns:p14="http://schemas.microsoft.com/office/powerpoint/2010/main" val="64200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BDA7-0A96-BA4B-A56A-1BA60C82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trials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6B100-B126-9C4B-AF35-9CDCDFA67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160" y="2193925"/>
            <a:ext cx="7211680" cy="4024313"/>
          </a:xfrm>
        </p:spPr>
      </p:pic>
    </p:spTree>
    <p:extLst>
      <p:ext uri="{BB962C8B-B14F-4D97-AF65-F5344CB8AC3E}">
        <p14:creationId xmlns:p14="http://schemas.microsoft.com/office/powerpoint/2010/main" val="20853374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1343</TotalTime>
  <Words>376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Rheumatoid arthritis</vt:lpstr>
      <vt:lpstr>Number of clinical trials</vt:lpstr>
      <vt:lpstr>Significance</vt:lpstr>
      <vt:lpstr>Trial phases</vt:lpstr>
      <vt:lpstr>Phase 1 trials</vt:lpstr>
      <vt:lpstr>Phase 2 Trials</vt:lpstr>
      <vt:lpstr>Significance of phase 1 and 2</vt:lpstr>
      <vt:lpstr>Phase 3 trials</vt:lpstr>
      <vt:lpstr>Phase 4 trials</vt:lpstr>
      <vt:lpstr>Significance of phase 3 and 4</vt:lpstr>
      <vt:lpstr>Shortcoming of data</vt:lpstr>
      <vt:lpstr>Next steps</vt:lpstr>
      <vt:lpstr>Link to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Tsai</dc:creator>
  <cp:lastModifiedBy>Nelson Tsai</cp:lastModifiedBy>
  <cp:revision>13</cp:revision>
  <dcterms:created xsi:type="dcterms:W3CDTF">2021-05-25T00:11:17Z</dcterms:created>
  <dcterms:modified xsi:type="dcterms:W3CDTF">2021-05-25T22:35:04Z</dcterms:modified>
</cp:coreProperties>
</file>