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72" r:id="rId6"/>
    <p:sldId id="271" r:id="rId7"/>
    <p:sldId id="260" r:id="rId8"/>
    <p:sldId id="262" r:id="rId9"/>
    <p:sldId id="261" r:id="rId10"/>
    <p:sldId id="269" r:id="rId11"/>
    <p:sldId id="263" r:id="rId12"/>
    <p:sldId id="264" r:id="rId13"/>
    <p:sldId id="268" r:id="rId14"/>
    <p:sldId id="267" r:id="rId15"/>
    <p:sldId id="26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85" d="100"/>
          <a:sy n="85" d="100"/>
        </p:scale>
        <p:origin x="518"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6/7/2017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cs.cornell.edu/people/pabo/movie-review-dat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ANLY 530-50-2017</a:t>
            </a:r>
            <a:br>
              <a:rPr lang="en-US" b="1" dirty="0"/>
            </a:br>
            <a:endParaRPr lang="en-US" dirty="0"/>
          </a:p>
        </p:txBody>
      </p:sp>
      <p:sp>
        <p:nvSpPr>
          <p:cNvPr id="3" name="Subtitle 2"/>
          <p:cNvSpPr>
            <a:spLocks noGrp="1"/>
          </p:cNvSpPr>
          <p:nvPr>
            <p:ph type="subTitle" idx="1"/>
          </p:nvPr>
        </p:nvSpPr>
        <p:spPr/>
        <p:txBody>
          <a:bodyPr/>
          <a:lstStyle/>
          <a:p>
            <a:r>
              <a:rPr lang="en-US" dirty="0"/>
              <a:t>Nelson Corrocher</a:t>
            </a:r>
          </a:p>
        </p:txBody>
      </p:sp>
    </p:spTree>
    <p:extLst>
      <p:ext uri="{BB962C8B-B14F-4D97-AF65-F5344CB8AC3E}">
        <p14:creationId xmlns:p14="http://schemas.microsoft.com/office/powerpoint/2010/main" val="3445336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 Code</a:t>
            </a:r>
          </a:p>
        </p:txBody>
      </p:sp>
      <p:graphicFrame>
        <p:nvGraphicFramePr>
          <p:cNvPr id="4" name="Object 3"/>
          <p:cNvGraphicFramePr>
            <a:graphicFrameLocks noChangeAspect="1"/>
          </p:cNvGraphicFramePr>
          <p:nvPr>
            <p:extLst/>
          </p:nvPr>
        </p:nvGraphicFramePr>
        <p:xfrm>
          <a:off x="8630040" y="624110"/>
          <a:ext cx="1028700" cy="863600"/>
        </p:xfrm>
        <a:graphic>
          <a:graphicData uri="http://schemas.openxmlformats.org/presentationml/2006/ole">
            <mc:AlternateContent xmlns:mc="http://schemas.openxmlformats.org/markup-compatibility/2006">
              <mc:Choice xmlns:v="urn:schemas-microsoft-com:vml" Requires="v">
                <p:oleObj spid="_x0000_s2055" name="Packager Shell Object" showAsIcon="1" r:id="rId3" imgW="1028160" imgH="863640" progId="Package">
                  <p:embed/>
                </p:oleObj>
              </mc:Choice>
              <mc:Fallback>
                <p:oleObj name="Packager Shell Object" showAsIcon="1" r:id="rId3" imgW="1028160" imgH="863640" progId="Package">
                  <p:embed/>
                  <p:pic>
                    <p:nvPicPr>
                      <p:cNvPr id="4" name="Object 3"/>
                      <p:cNvPicPr/>
                      <p:nvPr/>
                    </p:nvPicPr>
                    <p:blipFill>
                      <a:blip r:embed="rId4"/>
                      <a:stretch>
                        <a:fillRect/>
                      </a:stretch>
                    </p:blipFill>
                    <p:spPr>
                      <a:xfrm>
                        <a:off x="8630040" y="624110"/>
                        <a:ext cx="1028700" cy="863600"/>
                      </a:xfrm>
                      <a:prstGeom prst="rect">
                        <a:avLst/>
                      </a:prstGeom>
                    </p:spPr>
                  </p:pic>
                </p:oleObj>
              </mc:Fallback>
            </mc:AlternateContent>
          </a:graphicData>
        </a:graphic>
      </p:graphicFrame>
      <p:sp>
        <p:nvSpPr>
          <p:cNvPr id="8" name="TextBox 7">
            <a:extLst>
              <a:ext uri="{FF2B5EF4-FFF2-40B4-BE49-F238E27FC236}">
                <a16:creationId xmlns:a16="http://schemas.microsoft.com/office/drawing/2014/main" id="{69DB0FB8-2B5C-4C19-8A36-16068CCD4661}"/>
              </a:ext>
            </a:extLst>
          </p:cNvPr>
          <p:cNvSpPr txBox="1"/>
          <p:nvPr/>
        </p:nvSpPr>
        <p:spPr>
          <a:xfrm>
            <a:off x="1069675" y="1639092"/>
            <a:ext cx="3544560" cy="369332"/>
          </a:xfrm>
          <a:prstGeom prst="rect">
            <a:avLst/>
          </a:prstGeom>
          <a:noFill/>
        </p:spPr>
        <p:txBody>
          <a:bodyPr wrap="none" rtlCol="0">
            <a:spAutoFit/>
          </a:bodyPr>
          <a:lstStyle/>
          <a:p>
            <a:r>
              <a:rPr lang="en-US" dirty="0"/>
              <a:t>Raw source (HTML) treatment:</a:t>
            </a:r>
          </a:p>
        </p:txBody>
      </p:sp>
      <p:sp>
        <p:nvSpPr>
          <p:cNvPr id="3" name="Rectangle 2">
            <a:extLst>
              <a:ext uri="{FF2B5EF4-FFF2-40B4-BE49-F238E27FC236}">
                <a16:creationId xmlns:a16="http://schemas.microsoft.com/office/drawing/2014/main" id="{49BFA07E-8CBD-4763-9FE6-60D11FAA560B}"/>
              </a:ext>
            </a:extLst>
          </p:cNvPr>
          <p:cNvSpPr/>
          <p:nvPr/>
        </p:nvSpPr>
        <p:spPr>
          <a:xfrm>
            <a:off x="1069675" y="2026940"/>
            <a:ext cx="10434937" cy="3108543"/>
          </a:xfrm>
          <a:prstGeom prst="rect">
            <a:avLst/>
          </a:prstGeom>
        </p:spPr>
        <p:txBody>
          <a:bodyPr wrap="square">
            <a:spAutoFit/>
          </a:bodyPr>
          <a:lstStyle/>
          <a:p>
            <a:r>
              <a:rPr lang="en-US" sz="1600" dirty="0">
                <a:latin typeface="Courier New" panose="02070309020205020404" pitchFamily="49" charset="0"/>
                <a:cs typeface="Courier New" panose="02070309020205020404" pitchFamily="49" charset="0"/>
              </a:rPr>
              <a:t>for filename in </a:t>
            </a:r>
            <a:r>
              <a:rPr lang="en-US" sz="1600" dirty="0" err="1">
                <a:latin typeface="Courier New" panose="02070309020205020404" pitchFamily="49" charset="0"/>
                <a:cs typeface="Courier New" panose="02070309020205020404" pitchFamily="49" charset="0"/>
              </a:rPr>
              <a:t>os.listdir</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htmlsource</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print(filename)</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fn</a:t>
            </a:r>
            <a:r>
              <a:rPr lang="en-US" sz="1600" dirty="0">
                <a:latin typeface="Courier New" panose="02070309020205020404" pitchFamily="49" charset="0"/>
                <a:cs typeface="Courier New" panose="02070309020205020404" pitchFamily="49" charset="0"/>
              </a:rPr>
              <a:t> = filename[:</a:t>
            </a:r>
            <a:r>
              <a:rPr lang="en-US" sz="1600" dirty="0" err="1">
                <a:latin typeface="Courier New" panose="02070309020205020404" pitchFamily="49" charset="0"/>
                <a:cs typeface="Courier New" panose="02070309020205020404" pitchFamily="49" charset="0"/>
              </a:rPr>
              <a:t>filename.find</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f = </a:t>
            </a:r>
            <a:r>
              <a:rPr lang="en-US" sz="1600" dirty="0" err="1">
                <a:latin typeface="Courier New" panose="02070309020205020404" pitchFamily="49" charset="0"/>
                <a:cs typeface="Courier New" panose="02070309020205020404" pitchFamily="49" charset="0"/>
              </a:rPr>
              <a:t>codecs.open</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htmlsource</a:t>
            </a:r>
            <a:r>
              <a:rPr lang="en-US" sz="1600" dirty="0">
                <a:latin typeface="Courier New" panose="02070309020205020404" pitchFamily="49" charset="0"/>
                <a:cs typeface="Courier New" panose="02070309020205020404" pitchFamily="49" charset="0"/>
              </a:rPr>
              <a:t> + '\\'+ </a:t>
            </a:r>
            <a:r>
              <a:rPr lang="en-US" sz="1600" dirty="0" err="1">
                <a:latin typeface="Courier New" panose="02070309020205020404" pitchFamily="49" charset="0"/>
                <a:cs typeface="Courier New" panose="02070309020205020404" pitchFamily="49" charset="0"/>
              </a:rPr>
              <a:t>fn</a:t>
            </a:r>
            <a:r>
              <a:rPr lang="en-US" sz="1600" dirty="0">
                <a:latin typeface="Courier New" panose="02070309020205020404" pitchFamily="49" charset="0"/>
                <a:cs typeface="Courier New" panose="02070309020205020404" pitchFamily="49" charset="0"/>
              </a:rPr>
              <a:t> + '.html',"r","iso8859_2")</a:t>
            </a:r>
          </a:p>
          <a:p>
            <a:r>
              <a:rPr lang="en-US" sz="1600" dirty="0">
                <a:latin typeface="Courier New" panose="02070309020205020404" pitchFamily="49" charset="0"/>
                <a:cs typeface="Courier New" panose="02070309020205020404" pitchFamily="49" charset="0"/>
              </a:rPr>
              <a:t>   text = </a:t>
            </a:r>
            <a:r>
              <a:rPr lang="en-US" sz="1600" dirty="0" err="1">
                <a:latin typeface="Courier New" panose="02070309020205020404" pitchFamily="49" charset="0"/>
                <a:cs typeface="Courier New" panose="02070309020205020404" pitchFamily="49" charset="0"/>
              </a:rPr>
              <a:t>BeautifulSoup</a:t>
            </a:r>
            <a:r>
              <a:rPr lang="en-US" sz="1600" dirty="0">
                <a:latin typeface="Courier New" panose="02070309020205020404" pitchFamily="49" charset="0"/>
                <a:cs typeface="Courier New" panose="02070309020205020404" pitchFamily="49" charset="0"/>
              </a:rPr>
              <a:t>(f, "</a:t>
            </a:r>
            <a:r>
              <a:rPr lang="en-US" sz="1600" dirty="0" err="1">
                <a:latin typeface="Courier New" panose="02070309020205020404" pitchFamily="49" charset="0"/>
                <a:cs typeface="Courier New" panose="02070309020205020404" pitchFamily="49" charset="0"/>
              </a:rPr>
              <a:t>html.parser</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get_text</a:t>
            </a:r>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text = text[:</a:t>
            </a:r>
            <a:r>
              <a:rPr lang="en-US" sz="1600" dirty="0" err="1">
                <a:latin typeface="Courier New" panose="02070309020205020404" pitchFamily="49" charset="0"/>
                <a:cs typeface="Courier New" panose="02070309020205020404" pitchFamily="49" charset="0"/>
              </a:rPr>
              <a:t>text.find</a:t>
            </a:r>
            <a:r>
              <a:rPr lang="en-US" sz="1600" dirty="0">
                <a:latin typeface="Courier New" panose="02070309020205020404" pitchFamily="49" charset="0"/>
                <a:cs typeface="Courier New" panose="02070309020205020404" pitchFamily="49" charset="0"/>
              </a:rPr>
              <a:t>('The review')]</a:t>
            </a:r>
          </a:p>
          <a:p>
            <a:r>
              <a:rPr lang="en-US" sz="1600" dirty="0">
                <a:latin typeface="Courier New" panose="02070309020205020404" pitchFamily="49" charset="0"/>
                <a:cs typeface="Courier New" panose="02070309020205020404" pitchFamily="49" charset="0"/>
              </a:rPr>
              <a:t>   s = </a:t>
            </a:r>
            <a:r>
              <a:rPr lang="en-US" sz="1600" dirty="0" err="1">
                <a:latin typeface="Courier New" panose="02070309020205020404" pitchFamily="49" charset="0"/>
                <a:cs typeface="Courier New" panose="02070309020205020404" pitchFamily="49" charset="0"/>
              </a:rPr>
              <a:t>codecs.open</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corpusdir</a:t>
            </a:r>
            <a:r>
              <a:rPr lang="en-US" sz="1600" dirty="0">
                <a:latin typeface="Courier New" panose="02070309020205020404" pitchFamily="49" charset="0"/>
                <a:cs typeface="Courier New" panose="02070309020205020404" pitchFamily="49" charset="0"/>
              </a:rPr>
              <a:t> + '\\' + </a:t>
            </a:r>
            <a:r>
              <a:rPr lang="en-US" sz="1600" dirty="0" err="1">
                <a:latin typeface="Courier New" panose="02070309020205020404" pitchFamily="49" charset="0"/>
                <a:cs typeface="Courier New" panose="02070309020205020404" pitchFamily="49" charset="0"/>
              </a:rPr>
              <a:t>fn</a:t>
            </a:r>
            <a:r>
              <a:rPr lang="en-US" sz="1600" dirty="0">
                <a:latin typeface="Courier New" panose="02070309020205020404" pitchFamily="49" charset="0"/>
                <a:cs typeface="Courier New" panose="02070309020205020404" pitchFamily="49" charset="0"/>
              </a:rPr>
              <a:t> + '.txt', 'w',"utf-8")</a:t>
            </a:r>
          </a:p>
          <a:p>
            <a:r>
              <a:rPr lang="en-US" sz="1600" dirty="0">
                <a:latin typeface="Courier New" panose="02070309020205020404" pitchFamily="49" charset="0"/>
                <a:cs typeface="Courier New" panose="02070309020205020404" pitchFamily="49" charset="0"/>
              </a:rPr>
              <a:t>   try:</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s.write</a:t>
            </a:r>
            <a:r>
              <a:rPr lang="en-US" sz="1600" dirty="0">
                <a:latin typeface="Courier New" panose="02070309020205020404" pitchFamily="49" charset="0"/>
                <a:cs typeface="Courier New" panose="02070309020205020404" pitchFamily="49" charset="0"/>
              </a:rPr>
              <a:t>(text)</a:t>
            </a:r>
          </a:p>
          <a:p>
            <a:r>
              <a:rPr lang="en-US" sz="1600" dirty="0">
                <a:latin typeface="Courier New" panose="02070309020205020404" pitchFamily="49" charset="0"/>
                <a:cs typeface="Courier New" panose="02070309020205020404" pitchFamily="49" charset="0"/>
              </a:rPr>
              <a:t>   except </a:t>
            </a:r>
            <a:r>
              <a:rPr lang="en-US" sz="1600" dirty="0" err="1">
                <a:latin typeface="Courier New" panose="02070309020205020404" pitchFamily="49" charset="0"/>
                <a:cs typeface="Courier New" panose="02070309020205020404" pitchFamily="49" charset="0"/>
              </a:rPr>
              <a:t>UnicodeEncodeError</a:t>
            </a:r>
            <a:r>
              <a:rPr lang="en-US" sz="1600" dirty="0">
                <a:latin typeface="Courier New" panose="02070309020205020404" pitchFamily="49" charset="0"/>
                <a:cs typeface="Courier New" panose="02070309020205020404" pitchFamily="49" charset="0"/>
              </a:rPr>
              <a:t> as e:</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s.close</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f.close</a:t>
            </a:r>
            <a:endParaRPr lang="en-US" sz="1600" dirty="0">
              <a:latin typeface="Courier New" panose="02070309020205020404" pitchFamily="49" charset="0"/>
              <a:cs typeface="Courier New" panose="02070309020205020404" pitchFamily="49" charset="0"/>
            </a:endParaRPr>
          </a:p>
        </p:txBody>
      </p:sp>
      <p:sp>
        <p:nvSpPr>
          <p:cNvPr id="9" name="Content Placeholder 2">
            <a:extLst>
              <a:ext uri="{FF2B5EF4-FFF2-40B4-BE49-F238E27FC236}">
                <a16:creationId xmlns:a16="http://schemas.microsoft.com/office/drawing/2014/main" id="{47EDE25B-CA59-4D38-89F1-3BE7E575C5A8}"/>
              </a:ext>
            </a:extLst>
          </p:cNvPr>
          <p:cNvSpPr txBox="1">
            <a:spLocks/>
          </p:cNvSpPr>
          <p:nvPr/>
        </p:nvSpPr>
        <p:spPr>
          <a:xfrm>
            <a:off x="1069675" y="5256326"/>
            <a:ext cx="10771367" cy="1106656"/>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a:t>Code open each file, converts to text, remove the bottom of the review (common to all) and save each file as txt.</a:t>
            </a:r>
          </a:p>
          <a:p>
            <a:r>
              <a:rPr lang="en-US" dirty="0"/>
              <a:t>One reviewer caused a lot of trouble of using the character 0xdf in his reviews, causing exceptions in Python.</a:t>
            </a:r>
          </a:p>
          <a:p>
            <a:endParaRPr lang="en-US" dirty="0"/>
          </a:p>
        </p:txBody>
      </p:sp>
    </p:spTree>
    <p:extLst>
      <p:ext uri="{BB962C8B-B14F-4D97-AF65-F5344CB8AC3E}">
        <p14:creationId xmlns:p14="http://schemas.microsoft.com/office/powerpoint/2010/main" val="2485160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graphicFrame>
        <p:nvGraphicFramePr>
          <p:cNvPr id="9" name="Table 8"/>
          <p:cNvGraphicFramePr>
            <a:graphicFrameLocks noGrp="1"/>
          </p:cNvGraphicFramePr>
          <p:nvPr>
            <p:extLst>
              <p:ext uri="{D42A27DB-BD31-4B8C-83A1-F6EECF244321}">
                <p14:modId xmlns:p14="http://schemas.microsoft.com/office/powerpoint/2010/main" val="582621422"/>
              </p:ext>
            </p:extLst>
          </p:nvPr>
        </p:nvGraphicFramePr>
        <p:xfrm>
          <a:off x="671519" y="1548585"/>
          <a:ext cx="10848962" cy="1161404"/>
        </p:xfrm>
        <a:graphic>
          <a:graphicData uri="http://schemas.openxmlformats.org/drawingml/2006/table">
            <a:tbl>
              <a:tblPr/>
              <a:tblGrid>
                <a:gridCol w="1946002">
                  <a:extLst>
                    <a:ext uri="{9D8B030D-6E8A-4147-A177-3AD203B41FA5}">
                      <a16:colId xmlns:a16="http://schemas.microsoft.com/office/drawing/2014/main" val="2905184435"/>
                    </a:ext>
                  </a:extLst>
                </a:gridCol>
                <a:gridCol w="1112870">
                  <a:extLst>
                    <a:ext uri="{9D8B030D-6E8A-4147-A177-3AD203B41FA5}">
                      <a16:colId xmlns:a16="http://schemas.microsoft.com/office/drawing/2014/main" val="1428941149"/>
                    </a:ext>
                  </a:extLst>
                </a:gridCol>
                <a:gridCol w="1112870">
                  <a:extLst>
                    <a:ext uri="{9D8B030D-6E8A-4147-A177-3AD203B41FA5}">
                      <a16:colId xmlns:a16="http://schemas.microsoft.com/office/drawing/2014/main" val="1287523483"/>
                    </a:ext>
                  </a:extLst>
                </a:gridCol>
                <a:gridCol w="1112870">
                  <a:extLst>
                    <a:ext uri="{9D8B030D-6E8A-4147-A177-3AD203B41FA5}">
                      <a16:colId xmlns:a16="http://schemas.microsoft.com/office/drawing/2014/main" val="2793741511"/>
                    </a:ext>
                  </a:extLst>
                </a:gridCol>
                <a:gridCol w="1112870">
                  <a:extLst>
                    <a:ext uri="{9D8B030D-6E8A-4147-A177-3AD203B41FA5}">
                      <a16:colId xmlns:a16="http://schemas.microsoft.com/office/drawing/2014/main" val="3333438339"/>
                    </a:ext>
                  </a:extLst>
                </a:gridCol>
                <a:gridCol w="1112870">
                  <a:extLst>
                    <a:ext uri="{9D8B030D-6E8A-4147-A177-3AD203B41FA5}">
                      <a16:colId xmlns:a16="http://schemas.microsoft.com/office/drawing/2014/main" val="1639121598"/>
                    </a:ext>
                  </a:extLst>
                </a:gridCol>
                <a:gridCol w="1112870">
                  <a:extLst>
                    <a:ext uri="{9D8B030D-6E8A-4147-A177-3AD203B41FA5}">
                      <a16:colId xmlns:a16="http://schemas.microsoft.com/office/drawing/2014/main" val="1474779952"/>
                    </a:ext>
                  </a:extLst>
                </a:gridCol>
                <a:gridCol w="1112870">
                  <a:extLst>
                    <a:ext uri="{9D8B030D-6E8A-4147-A177-3AD203B41FA5}">
                      <a16:colId xmlns:a16="http://schemas.microsoft.com/office/drawing/2014/main" val="3170763558"/>
                    </a:ext>
                  </a:extLst>
                </a:gridCol>
                <a:gridCol w="1112870">
                  <a:extLst>
                    <a:ext uri="{9D8B030D-6E8A-4147-A177-3AD203B41FA5}">
                      <a16:colId xmlns:a16="http://schemas.microsoft.com/office/drawing/2014/main" val="4117235851"/>
                    </a:ext>
                  </a:extLst>
                </a:gridCol>
              </a:tblGrid>
              <a:tr h="219890">
                <a:tc>
                  <a:txBody>
                    <a:bodyPr/>
                    <a:lstStyle/>
                    <a:p>
                      <a:pPr algn="l" fontAlgn="b"/>
                      <a:r>
                        <a:rPr lang="en-US" sz="1100" b="0" i="0" u="none" strike="noStrike">
                          <a:solidFill>
                            <a:srgbClr val="000000"/>
                          </a:solidFill>
                          <a:effectLst/>
                          <a:latin typeface="Calibri" panose="020F0502020204030204" pitchFamily="34" charset="0"/>
                        </a:rPr>
                        <a:t>Training Set Size (n = 10,695)</a:t>
                      </a:r>
                    </a:p>
                  </a:txBody>
                  <a:tcPr marL="7569" marR="7569" marT="7569" marB="45414"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gridSpan="2">
                  <a:txBody>
                    <a:bodyPr/>
                    <a:lstStyle/>
                    <a:p>
                      <a:pPr algn="ctr" fontAlgn="b"/>
                      <a:r>
                        <a:rPr lang="en-US" sz="1100" b="0" i="0" u="none" strike="noStrike" dirty="0">
                          <a:solidFill>
                            <a:srgbClr val="000000"/>
                          </a:solidFill>
                          <a:effectLst/>
                          <a:latin typeface="Calibri" panose="020F0502020204030204" pitchFamily="34" charset="0"/>
                        </a:rPr>
                        <a:t>100 (1%)</a:t>
                      </a:r>
                    </a:p>
                  </a:txBody>
                  <a:tcPr marL="111271" marR="111271" marT="55636" marB="55636"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hMerge="1">
                  <a:txBody>
                    <a:bodyPr/>
                    <a:lstStyle/>
                    <a:p>
                      <a:endParaRPr lang="en-US"/>
                    </a:p>
                  </a:txBody>
                  <a:tcPr/>
                </a:tc>
                <a:tc gridSpan="2">
                  <a:txBody>
                    <a:bodyPr/>
                    <a:lstStyle/>
                    <a:p>
                      <a:pPr algn="ctr" fontAlgn="b"/>
                      <a:r>
                        <a:rPr lang="en-US" sz="1100" b="0" i="0" u="none" strike="noStrike" dirty="0">
                          <a:solidFill>
                            <a:srgbClr val="000000"/>
                          </a:solidFill>
                          <a:effectLst/>
                          <a:latin typeface="Calibri" panose="020F0502020204030204" pitchFamily="34" charset="0"/>
                        </a:rPr>
                        <a:t>500 (5%)</a:t>
                      </a:r>
                    </a:p>
                  </a:txBody>
                  <a:tcPr marL="111271" marR="111271" marT="55636" marB="55636"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hMerge="1">
                  <a:txBody>
                    <a:bodyPr/>
                    <a:lstStyle/>
                    <a:p>
                      <a:endParaRPr lang="en-US"/>
                    </a:p>
                  </a:txBody>
                  <a:tcPr/>
                </a:tc>
                <a:tc gridSpan="2">
                  <a:txBody>
                    <a:bodyPr/>
                    <a:lstStyle/>
                    <a:p>
                      <a:pPr algn="ctr" fontAlgn="b"/>
                      <a:r>
                        <a:rPr lang="en-US" sz="1100" b="0" i="0" u="none" strike="noStrike">
                          <a:solidFill>
                            <a:srgbClr val="000000"/>
                          </a:solidFill>
                          <a:effectLst/>
                          <a:latin typeface="Calibri" panose="020F0502020204030204" pitchFamily="34" charset="0"/>
                        </a:rPr>
                        <a:t>1000 (10%)</a:t>
                      </a:r>
                    </a:p>
                  </a:txBody>
                  <a:tcPr marL="111271" marR="111271" marT="55636" marB="55636"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hMerge="1">
                  <a:txBody>
                    <a:bodyPr/>
                    <a:lstStyle/>
                    <a:p>
                      <a:endParaRPr lang="en-US"/>
                    </a:p>
                  </a:txBody>
                  <a:tcPr/>
                </a:tc>
                <a:tc gridSpan="2">
                  <a:txBody>
                    <a:bodyPr/>
                    <a:lstStyle/>
                    <a:p>
                      <a:pPr algn="ctr" fontAlgn="b"/>
                      <a:r>
                        <a:rPr lang="en-US" sz="1100" b="0" i="0" u="none" strike="noStrike">
                          <a:solidFill>
                            <a:srgbClr val="000000"/>
                          </a:solidFill>
                          <a:effectLst/>
                          <a:latin typeface="Calibri" panose="020F0502020204030204" pitchFamily="34" charset="0"/>
                        </a:rPr>
                        <a:t>5000 (50%)</a:t>
                      </a:r>
                    </a:p>
                  </a:txBody>
                  <a:tcPr marL="111271" marR="111271" marT="55636" marB="55636"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hMerge="1">
                  <a:txBody>
                    <a:bodyPr/>
                    <a:lstStyle/>
                    <a:p>
                      <a:endParaRPr lang="en-US"/>
                    </a:p>
                  </a:txBody>
                  <a:tcPr/>
                </a:tc>
                <a:extLst>
                  <a:ext uri="{0D108BD9-81ED-4DB2-BD59-A6C34878D82A}">
                    <a16:rowId xmlns:a16="http://schemas.microsoft.com/office/drawing/2014/main" val="3483014516"/>
                  </a:ext>
                </a:extLst>
              </a:tr>
              <a:tr h="219890">
                <a:tc>
                  <a:txBody>
                    <a:bodyPr/>
                    <a:lstStyle/>
                    <a:p>
                      <a:pPr algn="l" fontAlgn="b"/>
                      <a:endParaRPr lang="en-US" sz="1100" b="0" i="0" u="none" strike="noStrike">
                        <a:solidFill>
                          <a:srgbClr val="000000"/>
                        </a:solidFill>
                        <a:effectLst/>
                        <a:latin typeface="Calibri" panose="020F0502020204030204" pitchFamily="34" charset="0"/>
                      </a:endParaRPr>
                    </a:p>
                  </a:txBody>
                  <a:tcPr marL="7569" marR="7569" marT="7569" marB="45414"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100" b="0" i="0" u="none" strike="noStrike">
                          <a:solidFill>
                            <a:srgbClr val="000000"/>
                          </a:solidFill>
                          <a:effectLst/>
                          <a:latin typeface="Calibri" panose="020F0502020204030204" pitchFamily="34" charset="0"/>
                        </a:rPr>
                        <a:t>Speed per File (s)</a:t>
                      </a:r>
                    </a:p>
                  </a:txBody>
                  <a:tcPr marL="7569" marR="7569" marT="7569" marB="45414"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100" b="0" i="0" u="none" strike="noStrike">
                          <a:solidFill>
                            <a:srgbClr val="000000"/>
                          </a:solidFill>
                          <a:effectLst/>
                          <a:latin typeface="Calibri" panose="020F0502020204030204" pitchFamily="34" charset="0"/>
                        </a:rPr>
                        <a:t>Accuracy</a:t>
                      </a:r>
                    </a:p>
                  </a:txBody>
                  <a:tcPr marL="7569" marR="7569" marT="7569" marB="45414"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100" b="0" i="0" u="none" strike="noStrike">
                          <a:solidFill>
                            <a:srgbClr val="000000"/>
                          </a:solidFill>
                          <a:effectLst/>
                          <a:latin typeface="Calibri" panose="020F0502020204030204" pitchFamily="34" charset="0"/>
                        </a:rPr>
                        <a:t>Speed per File (s)</a:t>
                      </a:r>
                    </a:p>
                  </a:txBody>
                  <a:tcPr marL="7569" marR="7569" marT="7569" marB="45414"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100" b="0" i="0" u="none" strike="noStrike">
                          <a:solidFill>
                            <a:srgbClr val="000000"/>
                          </a:solidFill>
                          <a:effectLst/>
                          <a:latin typeface="Calibri" panose="020F0502020204030204" pitchFamily="34" charset="0"/>
                        </a:rPr>
                        <a:t>Accuracy</a:t>
                      </a:r>
                    </a:p>
                  </a:txBody>
                  <a:tcPr marL="7569" marR="7569" marT="7569" marB="45414"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100" b="0" i="0" u="none" strike="noStrike">
                          <a:solidFill>
                            <a:srgbClr val="000000"/>
                          </a:solidFill>
                          <a:effectLst/>
                          <a:latin typeface="Calibri" panose="020F0502020204030204" pitchFamily="34" charset="0"/>
                        </a:rPr>
                        <a:t>Speed per File (s)</a:t>
                      </a:r>
                    </a:p>
                  </a:txBody>
                  <a:tcPr marL="7569" marR="7569" marT="7569" marB="45414"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100" b="0" i="0" u="none" strike="noStrike">
                          <a:solidFill>
                            <a:srgbClr val="000000"/>
                          </a:solidFill>
                          <a:effectLst/>
                          <a:latin typeface="Calibri" panose="020F0502020204030204" pitchFamily="34" charset="0"/>
                        </a:rPr>
                        <a:t>Accuracy</a:t>
                      </a:r>
                    </a:p>
                  </a:txBody>
                  <a:tcPr marL="7569" marR="7569" marT="7569" marB="45414"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100" b="0" i="0" u="none" strike="noStrike">
                          <a:solidFill>
                            <a:srgbClr val="000000"/>
                          </a:solidFill>
                          <a:effectLst/>
                          <a:latin typeface="Calibri" panose="020F0502020204030204" pitchFamily="34" charset="0"/>
                        </a:rPr>
                        <a:t>Speed per File (s)</a:t>
                      </a:r>
                    </a:p>
                  </a:txBody>
                  <a:tcPr marL="7569" marR="7569" marT="7569" marB="45414"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100" b="0" i="0" u="none" strike="noStrike">
                          <a:solidFill>
                            <a:srgbClr val="000000"/>
                          </a:solidFill>
                          <a:effectLst/>
                          <a:latin typeface="Calibri" panose="020F0502020204030204" pitchFamily="34" charset="0"/>
                        </a:rPr>
                        <a:t>Accuracy</a:t>
                      </a:r>
                    </a:p>
                  </a:txBody>
                  <a:tcPr marL="7569" marR="7569" marT="7569" marB="45414"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520338807"/>
                  </a:ext>
                </a:extLst>
              </a:tr>
              <a:tr h="219890">
                <a:tc>
                  <a:txBody>
                    <a:bodyPr/>
                    <a:lstStyle/>
                    <a:p>
                      <a:pPr algn="l" fontAlgn="b"/>
                      <a:r>
                        <a:rPr lang="en-US" sz="1100" b="0" i="0" u="none" strike="noStrike">
                          <a:solidFill>
                            <a:srgbClr val="000000"/>
                          </a:solidFill>
                          <a:effectLst/>
                          <a:latin typeface="Calibri" panose="020F0502020204030204" pitchFamily="34" charset="0"/>
                        </a:rPr>
                        <a:t>Naïve Bayes</a:t>
                      </a:r>
                    </a:p>
                  </a:txBody>
                  <a:tcPr marL="7569" marR="7569" marT="7569" marB="45414"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0.006</a:t>
                      </a:r>
                    </a:p>
                  </a:txBody>
                  <a:tcPr marL="7569" marR="7569" marT="7569" marB="45414"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51.7%</a:t>
                      </a:r>
                    </a:p>
                  </a:txBody>
                  <a:tcPr marL="7569" marR="7569" marT="7569" marB="45414"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0.006</a:t>
                      </a:r>
                    </a:p>
                  </a:txBody>
                  <a:tcPr marL="7569" marR="7569" marT="7569" marB="45414"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57.30%</a:t>
                      </a:r>
                    </a:p>
                  </a:txBody>
                  <a:tcPr marL="7569" marR="7569" marT="7569" marB="45414"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0.006</a:t>
                      </a:r>
                    </a:p>
                  </a:txBody>
                  <a:tcPr marL="7569" marR="7569" marT="7569" marB="45414"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61.02%</a:t>
                      </a:r>
                    </a:p>
                  </a:txBody>
                  <a:tcPr marL="7569" marR="7569" marT="7569" marB="45414"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0.006</a:t>
                      </a:r>
                    </a:p>
                  </a:txBody>
                  <a:tcPr marL="7569" marR="7569" marT="7569" marB="45414"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65.23%</a:t>
                      </a:r>
                    </a:p>
                  </a:txBody>
                  <a:tcPr marL="7569" marR="7569" marT="7569" marB="45414"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53906136"/>
                  </a:ext>
                </a:extLst>
              </a:tr>
              <a:tr h="219890">
                <a:tc>
                  <a:txBody>
                    <a:bodyPr/>
                    <a:lstStyle/>
                    <a:p>
                      <a:pPr algn="l" fontAlgn="b"/>
                      <a:r>
                        <a:rPr lang="en-US" sz="1100" b="0" i="0" u="none" strike="noStrike">
                          <a:solidFill>
                            <a:srgbClr val="000000"/>
                          </a:solidFill>
                          <a:effectLst/>
                          <a:latin typeface="Calibri" panose="020F0502020204030204" pitchFamily="34" charset="0"/>
                        </a:rPr>
                        <a:t>Decision Trees*</a:t>
                      </a:r>
                    </a:p>
                  </a:txBody>
                  <a:tcPr marL="7569" marR="7569" marT="7569" marB="45414"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100" b="0" i="0" u="none" strike="noStrike">
                          <a:solidFill>
                            <a:srgbClr val="000000"/>
                          </a:solidFill>
                          <a:effectLst/>
                          <a:latin typeface="Calibri" panose="020F0502020204030204" pitchFamily="34" charset="0"/>
                        </a:rPr>
                        <a:t>0.000</a:t>
                      </a:r>
                    </a:p>
                  </a:txBody>
                  <a:tcPr marL="7569" marR="7569" marT="7569" marB="45414"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100" b="0" i="0" u="none" strike="noStrike">
                          <a:solidFill>
                            <a:srgbClr val="000000"/>
                          </a:solidFill>
                          <a:effectLst/>
                          <a:latin typeface="Calibri" panose="020F0502020204030204" pitchFamily="34" charset="0"/>
                        </a:rPr>
                        <a:t>49.4%</a:t>
                      </a:r>
                    </a:p>
                  </a:txBody>
                  <a:tcPr marL="7569" marR="7569" marT="7569" marB="45414"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100" b="0" i="0" u="none" strike="noStrike">
                          <a:solidFill>
                            <a:srgbClr val="000000"/>
                          </a:solidFill>
                          <a:effectLst/>
                          <a:latin typeface="Calibri" panose="020F0502020204030204" pitchFamily="34" charset="0"/>
                        </a:rPr>
                        <a:t>0.000</a:t>
                      </a:r>
                    </a:p>
                  </a:txBody>
                  <a:tcPr marL="7569" marR="7569" marT="7569" marB="45414"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100" b="0" i="0" u="none" strike="noStrike">
                          <a:solidFill>
                            <a:srgbClr val="000000"/>
                          </a:solidFill>
                          <a:effectLst/>
                          <a:latin typeface="Calibri" panose="020F0502020204030204" pitchFamily="34" charset="0"/>
                        </a:rPr>
                        <a:t>53.80%</a:t>
                      </a:r>
                    </a:p>
                  </a:txBody>
                  <a:tcPr marL="7569" marR="7569" marT="7569" marB="45414"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100" b="0" i="0" u="none" strike="noStrike">
                          <a:solidFill>
                            <a:srgbClr val="000000"/>
                          </a:solidFill>
                          <a:effectLst/>
                          <a:latin typeface="Calibri" panose="020F0502020204030204" pitchFamily="34" charset="0"/>
                        </a:rPr>
                        <a:t>0.000</a:t>
                      </a:r>
                    </a:p>
                  </a:txBody>
                  <a:tcPr marL="7569" marR="7569" marT="7569" marB="45414"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100" b="0" i="0" u="none" strike="noStrike">
                          <a:solidFill>
                            <a:srgbClr val="000000"/>
                          </a:solidFill>
                          <a:effectLst/>
                          <a:latin typeface="Calibri" panose="020F0502020204030204" pitchFamily="34" charset="0"/>
                        </a:rPr>
                        <a:t>58.06%</a:t>
                      </a:r>
                    </a:p>
                  </a:txBody>
                  <a:tcPr marL="7569" marR="7569" marT="7569" marB="45414"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100" b="0" i="0" u="none" strike="noStrike" dirty="0">
                          <a:solidFill>
                            <a:srgbClr val="000000"/>
                          </a:solidFill>
                          <a:effectLst/>
                          <a:latin typeface="Calibri" panose="020F0502020204030204" pitchFamily="34" charset="0"/>
                        </a:rPr>
                        <a:t>0.000#</a:t>
                      </a:r>
                    </a:p>
                  </a:txBody>
                  <a:tcPr marL="7569" marR="7569" marT="7569" marB="45414"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100" b="0" i="0" u="none" strike="noStrike">
                          <a:solidFill>
                            <a:srgbClr val="000000"/>
                          </a:solidFill>
                          <a:effectLst/>
                          <a:latin typeface="Calibri" panose="020F0502020204030204" pitchFamily="34" charset="0"/>
                        </a:rPr>
                        <a:t>59.47%</a:t>
                      </a:r>
                    </a:p>
                  </a:txBody>
                  <a:tcPr marL="7569" marR="7569" marT="7569" marB="45414"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3109313081"/>
                  </a:ext>
                </a:extLst>
              </a:tr>
              <a:tr h="219890">
                <a:tc>
                  <a:txBody>
                    <a:bodyPr/>
                    <a:lstStyle/>
                    <a:p>
                      <a:pPr algn="l" fontAlgn="b"/>
                      <a:r>
                        <a:rPr lang="en-US" sz="1100" b="0" i="0" u="none" strike="noStrike">
                          <a:solidFill>
                            <a:srgbClr val="000000"/>
                          </a:solidFill>
                          <a:effectLst/>
                          <a:latin typeface="Calibri" panose="020F0502020204030204" pitchFamily="34" charset="0"/>
                        </a:rPr>
                        <a:t>Maximum Entropy</a:t>
                      </a:r>
                    </a:p>
                  </a:txBody>
                  <a:tcPr marL="7569" marR="7569" marT="7569" marB="45414"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Calibri" panose="020F0502020204030204" pitchFamily="34" charset="0"/>
                        </a:rPr>
                        <a:t>0.004</a:t>
                      </a:r>
                    </a:p>
                  </a:txBody>
                  <a:tcPr marL="7569" marR="7569" marT="7569" marB="45414"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0" i="0" u="none" strike="noStrike" dirty="0">
                          <a:solidFill>
                            <a:srgbClr val="000000"/>
                          </a:solidFill>
                          <a:effectLst/>
                          <a:latin typeface="Calibri" panose="020F0502020204030204" pitchFamily="34" charset="0"/>
                        </a:rPr>
                        <a:t>50.0%</a:t>
                      </a:r>
                    </a:p>
                  </a:txBody>
                  <a:tcPr marL="7569" marR="7569" marT="7569" marB="45414"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Calibri" panose="020F0502020204030204" pitchFamily="34" charset="0"/>
                        </a:rPr>
                        <a:t>0.003</a:t>
                      </a:r>
                    </a:p>
                  </a:txBody>
                  <a:tcPr marL="7569" marR="7569" marT="7569" marB="45414"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Calibri" panose="020F0502020204030204" pitchFamily="34" charset="0"/>
                        </a:rPr>
                        <a:t>50%</a:t>
                      </a:r>
                    </a:p>
                  </a:txBody>
                  <a:tcPr marL="7569" marR="7569" marT="7569" marB="45414"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Calibri" panose="020F0502020204030204" pitchFamily="34" charset="0"/>
                        </a:rPr>
                        <a:t>0.003</a:t>
                      </a:r>
                    </a:p>
                  </a:txBody>
                  <a:tcPr marL="7569" marR="7569" marT="7569" marB="45414"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Calibri" panose="020F0502020204030204" pitchFamily="34" charset="0"/>
                        </a:rPr>
                        <a:t>49.92%</a:t>
                      </a:r>
                    </a:p>
                  </a:txBody>
                  <a:tcPr marL="7569" marR="7569" marT="7569" marB="45414"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Calibri" panose="020F0502020204030204" pitchFamily="34" charset="0"/>
                        </a:rPr>
                        <a:t>0.003</a:t>
                      </a:r>
                    </a:p>
                  </a:txBody>
                  <a:tcPr marL="7569" marR="7569" marT="7569" marB="45414"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0" i="0" u="none" strike="noStrike" dirty="0">
                          <a:solidFill>
                            <a:srgbClr val="000000"/>
                          </a:solidFill>
                          <a:effectLst/>
                          <a:latin typeface="Calibri" panose="020F0502020204030204" pitchFamily="34" charset="0"/>
                        </a:rPr>
                        <a:t>49.60%</a:t>
                      </a:r>
                    </a:p>
                  </a:txBody>
                  <a:tcPr marL="7569" marR="7569" marT="7569" marB="45414"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375031680"/>
                  </a:ext>
                </a:extLst>
              </a:tr>
            </a:tbl>
          </a:graphicData>
        </a:graphic>
      </p:graphicFrame>
      <p:sp>
        <p:nvSpPr>
          <p:cNvPr id="12" name="Content Placeholder 2"/>
          <p:cNvSpPr>
            <a:spLocks noGrp="1"/>
          </p:cNvSpPr>
          <p:nvPr>
            <p:ph idx="1"/>
          </p:nvPr>
        </p:nvSpPr>
        <p:spPr>
          <a:xfrm>
            <a:off x="671519" y="3634464"/>
            <a:ext cx="10848962" cy="2723204"/>
          </a:xfrm>
        </p:spPr>
        <p:txBody>
          <a:bodyPr>
            <a:normAutofit/>
          </a:bodyPr>
          <a:lstStyle/>
          <a:p>
            <a:endParaRPr lang="en-US" dirty="0"/>
          </a:p>
          <a:p>
            <a:endParaRPr lang="en-US" dirty="0"/>
          </a:p>
          <a:p>
            <a:endParaRPr lang="en-US" dirty="0"/>
          </a:p>
        </p:txBody>
      </p:sp>
      <p:sp>
        <p:nvSpPr>
          <p:cNvPr id="13" name="TextBox 12"/>
          <p:cNvSpPr txBox="1"/>
          <p:nvPr/>
        </p:nvSpPr>
        <p:spPr>
          <a:xfrm>
            <a:off x="655607" y="2751829"/>
            <a:ext cx="10771367" cy="230832"/>
          </a:xfrm>
          <a:prstGeom prst="rect">
            <a:avLst/>
          </a:prstGeom>
          <a:noFill/>
        </p:spPr>
        <p:txBody>
          <a:bodyPr wrap="square" rtlCol="0">
            <a:spAutoFit/>
          </a:bodyPr>
          <a:lstStyle/>
          <a:p>
            <a:r>
              <a:rPr lang="en-US" sz="900" dirty="0"/>
              <a:t># Decision Trees were fast to classify but extremely slow to train. Took about 70 minutes to train the classifier using 5,000 points</a:t>
            </a:r>
          </a:p>
        </p:txBody>
      </p:sp>
      <p:sp>
        <p:nvSpPr>
          <p:cNvPr id="14" name="Content Placeholder 2"/>
          <p:cNvSpPr txBox="1">
            <a:spLocks/>
          </p:cNvSpPr>
          <p:nvPr/>
        </p:nvSpPr>
        <p:spPr>
          <a:xfrm>
            <a:off x="655606" y="3186025"/>
            <a:ext cx="10771367" cy="303362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a:t>No way to check down false positives and false negatives from classifiers. Thus, couldn’t calculate Precision, Recall and F-Score (no Confusion Matrix).</a:t>
            </a:r>
          </a:p>
          <a:p>
            <a:r>
              <a:rPr lang="en-US" dirty="0"/>
              <a:t>Max Entropy model is currently broken because of calculation that should be using integer is using double (thus, leading to Not-a-Number results). Bug was already posted in the net.</a:t>
            </a:r>
          </a:p>
          <a:p>
            <a:r>
              <a:rPr lang="en-US" dirty="0"/>
              <a:t>Training the model was by far the most time and processing intensive task.</a:t>
            </a:r>
          </a:p>
          <a:p>
            <a:r>
              <a:rPr lang="en-US" dirty="0"/>
              <a:t>Bayes provided the best results and reasonable times. Decision Trees were fast to classify but with inferior accuracy and ridiculously slow times to train. Maximum Entropy is broken so the results are not reliable.</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648041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Conclusions												1/2</a:t>
            </a:r>
          </a:p>
        </p:txBody>
      </p:sp>
      <p:sp>
        <p:nvSpPr>
          <p:cNvPr id="3" name="Content Placeholder 2"/>
          <p:cNvSpPr>
            <a:spLocks noGrp="1"/>
          </p:cNvSpPr>
          <p:nvPr>
            <p:ph idx="1"/>
          </p:nvPr>
        </p:nvSpPr>
        <p:spPr/>
        <p:txBody>
          <a:bodyPr>
            <a:normAutofit/>
          </a:bodyPr>
          <a:lstStyle/>
          <a:p>
            <a:r>
              <a:rPr lang="en-US" dirty="0"/>
              <a:t>Polarity classification is difficult:</a:t>
            </a:r>
          </a:p>
          <a:p>
            <a:pPr lvl="1"/>
            <a:r>
              <a:rPr lang="en-US" dirty="0"/>
              <a:t>Require big training sizes.</a:t>
            </a:r>
          </a:p>
          <a:p>
            <a:pPr lvl="1"/>
            <a:r>
              <a:rPr lang="en-US" dirty="0"/>
              <a:t>While still better than random, it accuracy is significantly less than what humans can do (65% vs 80%).</a:t>
            </a:r>
          </a:p>
          <a:p>
            <a:r>
              <a:rPr lang="en-US" dirty="0"/>
              <a:t>Yet, to reach this level, many optimizations for English language had to be used, like </a:t>
            </a:r>
            <a:r>
              <a:rPr lang="en-US" dirty="0" err="1"/>
              <a:t>stopwords</a:t>
            </a:r>
            <a:r>
              <a:rPr lang="en-US" dirty="0"/>
              <a:t> and punctuation exclusion, so a language-general solution would be considerably worse.</a:t>
            </a:r>
          </a:p>
          <a:p>
            <a:r>
              <a:rPr lang="en-US" dirty="0"/>
              <a:t>Excluding punctuation and </a:t>
            </a:r>
            <a:r>
              <a:rPr lang="en-US" dirty="0" err="1"/>
              <a:t>stopwords</a:t>
            </a:r>
            <a:r>
              <a:rPr lang="en-US" dirty="0"/>
              <a:t> from the text provided a accuracy improvement of about 4%.</a:t>
            </a:r>
          </a:p>
        </p:txBody>
      </p:sp>
    </p:spTree>
    <p:extLst>
      <p:ext uri="{BB962C8B-B14F-4D97-AF65-F5344CB8AC3E}">
        <p14:creationId xmlns:p14="http://schemas.microsoft.com/office/powerpoint/2010/main" val="2489693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Conclusions												2/2</a:t>
            </a:r>
          </a:p>
        </p:txBody>
      </p:sp>
      <p:sp>
        <p:nvSpPr>
          <p:cNvPr id="3" name="Content Placeholder 2"/>
          <p:cNvSpPr>
            <a:spLocks noGrp="1"/>
          </p:cNvSpPr>
          <p:nvPr>
            <p:ph idx="1"/>
          </p:nvPr>
        </p:nvSpPr>
        <p:spPr/>
        <p:txBody>
          <a:bodyPr>
            <a:normAutofit/>
          </a:bodyPr>
          <a:lstStyle/>
          <a:p>
            <a:r>
              <a:rPr lang="en-US" dirty="0"/>
              <a:t>Python or/and NLTK are not suitable for NLP processing in production:</a:t>
            </a:r>
          </a:p>
          <a:p>
            <a:pPr lvl="1"/>
            <a:r>
              <a:rPr lang="en-US" dirty="0"/>
              <a:t>Very slow and memory intensive - many </a:t>
            </a:r>
            <a:r>
              <a:rPr lang="en-US" dirty="0" err="1"/>
              <a:t>MemoryError</a:t>
            </a:r>
            <a:r>
              <a:rPr lang="en-US" dirty="0"/>
              <a:t> exceptions.</a:t>
            </a:r>
          </a:p>
          <a:p>
            <a:pPr lvl="1"/>
            <a:r>
              <a:rPr lang="en-US" dirty="0"/>
              <a:t>Some optimization tests couldn’t be performed due to the time each cycle took to execute.</a:t>
            </a:r>
          </a:p>
          <a:p>
            <a:pPr lvl="1"/>
            <a:r>
              <a:rPr lang="en-US" dirty="0"/>
              <a:t>Has unnecessary complications regarding character encoding, which hurts NLP.</a:t>
            </a:r>
          </a:p>
          <a:p>
            <a:pPr lvl="1"/>
            <a:r>
              <a:rPr lang="en-US" dirty="0"/>
              <a:t>NLTK is buggy and documentation is bad (Maximum Entropy classifier is broken in current version – crashes)</a:t>
            </a:r>
          </a:p>
          <a:p>
            <a:r>
              <a:rPr lang="en-US" dirty="0"/>
              <a:t>Each cycle was very slow, taking hours to fully run which hurt the possibility of trying many different parameters.</a:t>
            </a:r>
          </a:p>
          <a:p>
            <a:r>
              <a:rPr lang="en-US" dirty="0"/>
              <a:t>Removing English </a:t>
            </a:r>
            <a:r>
              <a:rPr lang="en-US" dirty="0" err="1"/>
              <a:t>stopwords</a:t>
            </a:r>
            <a:r>
              <a:rPr lang="en-US" dirty="0"/>
              <a:t> very slow (O(n) complexity?) </a:t>
            </a:r>
          </a:p>
        </p:txBody>
      </p:sp>
    </p:spTree>
    <p:extLst>
      <p:ext uri="{BB962C8B-B14F-4D97-AF65-F5344CB8AC3E}">
        <p14:creationId xmlns:p14="http://schemas.microsoft.com/office/powerpoint/2010/main" val="35240092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Potential Optimizations</a:t>
            </a:r>
          </a:p>
        </p:txBody>
      </p:sp>
      <p:sp>
        <p:nvSpPr>
          <p:cNvPr id="3" name="Content Placeholder 2"/>
          <p:cNvSpPr>
            <a:spLocks noGrp="1"/>
          </p:cNvSpPr>
          <p:nvPr>
            <p:ph idx="1"/>
          </p:nvPr>
        </p:nvSpPr>
        <p:spPr/>
        <p:txBody>
          <a:bodyPr/>
          <a:lstStyle/>
          <a:p>
            <a:r>
              <a:rPr lang="en-US" dirty="0"/>
              <a:t>Modifying the number of the </a:t>
            </a:r>
            <a:r>
              <a:rPr lang="en-US" dirty="0" err="1"/>
              <a:t>word_features</a:t>
            </a:r>
            <a:r>
              <a:rPr lang="en-US" dirty="0"/>
              <a:t> extracted from the </a:t>
            </a:r>
            <a:r>
              <a:rPr lang="en-US" dirty="0" err="1"/>
              <a:t>FreqDist</a:t>
            </a:r>
            <a:r>
              <a:rPr lang="en-US" dirty="0"/>
              <a:t> could have provided slight gains as long as the occurrences are high.</a:t>
            </a:r>
          </a:p>
          <a:p>
            <a:r>
              <a:rPr lang="en-US" dirty="0"/>
              <a:t>During the creation of corpus, the text could have been remove of punctuation and </a:t>
            </a:r>
            <a:r>
              <a:rPr lang="en-US" dirty="0" err="1"/>
              <a:t>stopwords</a:t>
            </a:r>
            <a:r>
              <a:rPr lang="en-US" dirty="0"/>
              <a:t>. This could have lead to reduced speeds in each execution cycle.</a:t>
            </a:r>
          </a:p>
          <a:p>
            <a:r>
              <a:rPr lang="en-US" dirty="0"/>
              <a:t>Idea not explored</a:t>
            </a:r>
          </a:p>
          <a:p>
            <a:pPr lvl="1"/>
            <a:r>
              <a:rPr lang="en-US" dirty="0"/>
              <a:t>Text and feature extractor using first order logic</a:t>
            </a:r>
          </a:p>
          <a:p>
            <a:pPr lvl="2"/>
            <a:r>
              <a:rPr lang="en-US" dirty="0"/>
              <a:t>Reduced size.</a:t>
            </a:r>
          </a:p>
          <a:p>
            <a:pPr lvl="2"/>
            <a:r>
              <a:rPr lang="en-US" dirty="0"/>
              <a:t>Expressive words and relations. </a:t>
            </a:r>
          </a:p>
          <a:p>
            <a:pPr lvl="2"/>
            <a:r>
              <a:rPr lang="en-US" dirty="0"/>
              <a:t>Would require some coding/modification of the </a:t>
            </a:r>
            <a:r>
              <a:rPr lang="en-US" dirty="0" err="1"/>
              <a:t>nltk</a:t>
            </a:r>
            <a:r>
              <a:rPr lang="en-US" dirty="0"/>
              <a:t> library.</a:t>
            </a:r>
          </a:p>
          <a:p>
            <a:endParaRPr lang="en-US" dirty="0"/>
          </a:p>
          <a:p>
            <a:endParaRPr lang="en-US" dirty="0"/>
          </a:p>
        </p:txBody>
      </p:sp>
    </p:spTree>
    <p:extLst>
      <p:ext uri="{BB962C8B-B14F-4D97-AF65-F5344CB8AC3E}">
        <p14:creationId xmlns:p14="http://schemas.microsoft.com/office/powerpoint/2010/main" val="18313034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Bibliography</a:t>
            </a:r>
          </a:p>
        </p:txBody>
      </p:sp>
      <p:sp>
        <p:nvSpPr>
          <p:cNvPr id="3" name="Content Placeholder 2"/>
          <p:cNvSpPr>
            <a:spLocks noGrp="1"/>
          </p:cNvSpPr>
          <p:nvPr>
            <p:ph idx="1"/>
          </p:nvPr>
        </p:nvSpPr>
        <p:spPr/>
        <p:txBody>
          <a:bodyPr/>
          <a:lstStyle/>
          <a:p>
            <a:r>
              <a:rPr lang="en-US" dirty="0"/>
              <a:t>Bird, Steven, Ewan Klein, and Edward </a:t>
            </a:r>
            <a:r>
              <a:rPr lang="en-US" dirty="0" err="1"/>
              <a:t>Loper</a:t>
            </a:r>
            <a:r>
              <a:rPr lang="en-US" dirty="0"/>
              <a:t>. </a:t>
            </a:r>
            <a:r>
              <a:rPr lang="en-US" i="1" dirty="0"/>
              <a:t>Natural Language Processing With Python</a:t>
            </a:r>
            <a:r>
              <a:rPr lang="en-US" dirty="0"/>
              <a:t>. Beijing: O'Reilly, 2009. Print.</a:t>
            </a:r>
          </a:p>
          <a:p>
            <a:r>
              <a:rPr lang="en-US" dirty="0"/>
              <a:t>"Python Module Index — NLTK 3.2.4 Documentation". </a:t>
            </a:r>
            <a:r>
              <a:rPr lang="en-US" i="1" dirty="0"/>
              <a:t>Nltk.org</a:t>
            </a:r>
            <a:r>
              <a:rPr lang="en-US" dirty="0"/>
              <a:t>. </a:t>
            </a:r>
            <a:r>
              <a:rPr lang="en-US" dirty="0" err="1"/>
              <a:t>N.p</a:t>
            </a:r>
            <a:r>
              <a:rPr lang="en-US" dirty="0"/>
              <a:t>., 2017. Web. 8 June 2017.</a:t>
            </a:r>
          </a:p>
          <a:p>
            <a:r>
              <a:rPr lang="en-US" dirty="0"/>
              <a:t>"</a:t>
            </a:r>
            <a:r>
              <a:rPr lang="en-US" dirty="0" err="1"/>
              <a:t>Python.Org</a:t>
            </a:r>
            <a:r>
              <a:rPr lang="en-US" dirty="0"/>
              <a:t>". </a:t>
            </a:r>
            <a:r>
              <a:rPr lang="en-US" i="1" dirty="0"/>
              <a:t>Python.org</a:t>
            </a:r>
            <a:r>
              <a:rPr lang="en-US" dirty="0"/>
              <a:t>. </a:t>
            </a:r>
            <a:r>
              <a:rPr lang="en-US" dirty="0" err="1"/>
              <a:t>N.p</a:t>
            </a:r>
            <a:r>
              <a:rPr lang="en-US" dirty="0"/>
              <a:t>., 2017. Web. 8 June 2017.</a:t>
            </a:r>
          </a:p>
          <a:p>
            <a:endParaRPr lang="en-US" dirty="0"/>
          </a:p>
        </p:txBody>
      </p:sp>
    </p:spTree>
    <p:extLst>
      <p:ext uri="{BB962C8B-B14F-4D97-AF65-F5344CB8AC3E}">
        <p14:creationId xmlns:p14="http://schemas.microsoft.com/office/powerpoint/2010/main" val="1207683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 Goals</a:t>
            </a:r>
          </a:p>
        </p:txBody>
      </p:sp>
      <p:sp>
        <p:nvSpPr>
          <p:cNvPr id="3" name="Content Placeholder 2"/>
          <p:cNvSpPr>
            <a:spLocks noGrp="1"/>
          </p:cNvSpPr>
          <p:nvPr>
            <p:ph idx="1"/>
          </p:nvPr>
        </p:nvSpPr>
        <p:spPr>
          <a:xfrm>
            <a:off x="2589212" y="2133600"/>
            <a:ext cx="8915400" cy="2841812"/>
          </a:xfrm>
        </p:spPr>
        <p:txBody>
          <a:bodyPr>
            <a:normAutofit/>
          </a:bodyPr>
          <a:lstStyle/>
          <a:p>
            <a:r>
              <a:rPr lang="en-US" dirty="0"/>
              <a:t>Use NLP to classify movies reviews text in negative or positive polarity.</a:t>
            </a:r>
          </a:p>
          <a:p>
            <a:r>
              <a:rPr lang="en-US" dirty="0"/>
              <a:t>Compare the performance of different classifiers.</a:t>
            </a:r>
          </a:p>
          <a:p>
            <a:r>
              <a:rPr lang="en-US" dirty="0"/>
              <a:t>Report pitfalls and shortcomings in a real exercise.</a:t>
            </a:r>
          </a:p>
          <a:p>
            <a:endParaRPr lang="en-US" u="sng" dirty="0"/>
          </a:p>
        </p:txBody>
      </p:sp>
    </p:spTree>
    <p:extLst>
      <p:ext uri="{BB962C8B-B14F-4D97-AF65-F5344CB8AC3E}">
        <p14:creationId xmlns:p14="http://schemas.microsoft.com/office/powerpoint/2010/main" val="1918877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 Overview</a:t>
            </a:r>
          </a:p>
        </p:txBody>
      </p:sp>
      <p:sp>
        <p:nvSpPr>
          <p:cNvPr id="3" name="Content Placeholder 2"/>
          <p:cNvSpPr>
            <a:spLocks noGrp="1"/>
          </p:cNvSpPr>
          <p:nvPr>
            <p:ph idx="1"/>
          </p:nvPr>
        </p:nvSpPr>
        <p:spPr>
          <a:xfrm>
            <a:off x="2589212" y="2133600"/>
            <a:ext cx="8915400" cy="4007224"/>
          </a:xfrm>
        </p:spPr>
        <p:txBody>
          <a:bodyPr>
            <a:normAutofit/>
          </a:bodyPr>
          <a:lstStyle/>
          <a:p>
            <a:r>
              <a:rPr lang="en-US" dirty="0"/>
              <a:t>Cornell movie review data set (as of 06/03/2017)</a:t>
            </a:r>
          </a:p>
          <a:p>
            <a:pPr lvl="1"/>
            <a:r>
              <a:rPr lang="en-US" dirty="0"/>
              <a:t> </a:t>
            </a:r>
            <a:r>
              <a:rPr lang="en-US" u="sng" dirty="0">
                <a:hlinkClick r:id="rId2"/>
              </a:rPr>
              <a:t>https://www.cs.cornell.edu/people/pabo/movie-review-data/</a:t>
            </a:r>
            <a:endParaRPr lang="en-US" dirty="0"/>
          </a:p>
          <a:p>
            <a:r>
              <a:rPr lang="en-US" dirty="0"/>
              <a:t>Composed of 27,886 reviews collected from the IMDB website.</a:t>
            </a:r>
          </a:p>
          <a:p>
            <a:r>
              <a:rPr lang="en-US" dirty="0"/>
              <a:t>1,000 positive and 1,000 negative reviews classified for training</a:t>
            </a:r>
          </a:p>
          <a:p>
            <a:r>
              <a:rPr lang="en-US" dirty="0"/>
              <a:t>Data came in HTML format</a:t>
            </a:r>
          </a:p>
          <a:p>
            <a:pPr lvl="1"/>
            <a:r>
              <a:rPr lang="en-US" dirty="0"/>
              <a:t>Issues with python UTF-8 encoder and decoder</a:t>
            </a:r>
          </a:p>
          <a:p>
            <a:pPr lvl="1"/>
            <a:r>
              <a:rPr lang="en-US" dirty="0"/>
              <a:t>Converted into unformatted text using BeautifulSoup4 python package</a:t>
            </a:r>
          </a:p>
          <a:p>
            <a:r>
              <a:rPr lang="en-US" dirty="0"/>
              <a:t>Besides manually classified polarity, no other annotation existed.</a:t>
            </a:r>
          </a:p>
          <a:p>
            <a:r>
              <a:rPr lang="en-US" dirty="0"/>
              <a:t>Relatively big dataset, caused problems for python/</a:t>
            </a:r>
            <a:r>
              <a:rPr lang="en-US" dirty="0" err="1"/>
              <a:t>nltk</a:t>
            </a:r>
            <a:r>
              <a:rPr lang="en-US" dirty="0"/>
              <a:t> to process it.</a:t>
            </a:r>
          </a:p>
        </p:txBody>
      </p:sp>
    </p:spTree>
    <p:extLst>
      <p:ext uri="{BB962C8B-B14F-4D97-AF65-F5344CB8AC3E}">
        <p14:creationId xmlns:p14="http://schemas.microsoft.com/office/powerpoint/2010/main" val="2370656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 statistics</a:t>
            </a:r>
          </a:p>
        </p:txBody>
      </p:sp>
      <p:sp>
        <p:nvSpPr>
          <p:cNvPr id="3" name="Content Placeholder 2"/>
          <p:cNvSpPr>
            <a:spLocks noGrp="1"/>
          </p:cNvSpPr>
          <p:nvPr>
            <p:ph idx="1"/>
          </p:nvPr>
        </p:nvSpPr>
        <p:spPr>
          <a:xfrm>
            <a:off x="2589212" y="2133600"/>
            <a:ext cx="8915400" cy="2841812"/>
          </a:xfrm>
        </p:spPr>
        <p:txBody>
          <a:bodyPr>
            <a:normAutofit/>
          </a:bodyPr>
          <a:lstStyle/>
          <a:p>
            <a:r>
              <a:rPr lang="en-US" dirty="0"/>
              <a:t>File size: 81.1Mb compressed (gave trouble to Python 32)</a:t>
            </a:r>
          </a:p>
          <a:p>
            <a:r>
              <a:rPr lang="en-US" dirty="0"/>
              <a:t>Total files: 27,886</a:t>
            </a:r>
          </a:p>
          <a:p>
            <a:r>
              <a:rPr lang="en-US" dirty="0"/>
              <a:t>Total words: 12,273,826 </a:t>
            </a:r>
          </a:p>
          <a:p>
            <a:r>
              <a:rPr lang="en-US" dirty="0"/>
              <a:t>Average words per file: 876</a:t>
            </a:r>
          </a:p>
          <a:p>
            <a:r>
              <a:rPr lang="en-US" dirty="0"/>
              <a:t>Average characters per file: 4,373</a:t>
            </a:r>
          </a:p>
          <a:p>
            <a:r>
              <a:rPr lang="en-US" dirty="0"/>
              <a:t>4.99 characters per word (English language average is 4.79</a:t>
            </a:r>
          </a:p>
        </p:txBody>
      </p:sp>
    </p:spTree>
    <p:extLst>
      <p:ext uri="{BB962C8B-B14F-4D97-AF65-F5344CB8AC3E}">
        <p14:creationId xmlns:p14="http://schemas.microsoft.com/office/powerpoint/2010/main" val="1731531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 freq. dist. (</a:t>
            </a:r>
            <a:r>
              <a:rPr lang="en-US" dirty="0" err="1"/>
              <a:t>len</a:t>
            </a:r>
            <a:r>
              <a:rPr lang="en-US" dirty="0"/>
              <a:t> &gt; 3)</a:t>
            </a:r>
          </a:p>
        </p:txBody>
      </p:sp>
      <p:pic>
        <p:nvPicPr>
          <p:cNvPr id="8" name="Picture 7"/>
          <p:cNvPicPr>
            <a:picLocks noChangeAspect="1"/>
          </p:cNvPicPr>
          <p:nvPr/>
        </p:nvPicPr>
        <p:blipFill>
          <a:blip r:embed="rId2"/>
          <a:stretch>
            <a:fillRect/>
          </a:stretch>
        </p:blipFill>
        <p:spPr>
          <a:xfrm>
            <a:off x="2762866" y="1368080"/>
            <a:ext cx="6887476" cy="5178175"/>
          </a:xfrm>
          <a:prstGeom prst="rect">
            <a:avLst/>
          </a:prstGeom>
        </p:spPr>
      </p:pic>
    </p:spTree>
    <p:extLst>
      <p:ext uri="{BB962C8B-B14F-4D97-AF65-F5344CB8AC3E}">
        <p14:creationId xmlns:p14="http://schemas.microsoft.com/office/powerpoint/2010/main" val="933017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 freq. dist. (</a:t>
            </a:r>
            <a:r>
              <a:rPr lang="en-US" dirty="0" err="1"/>
              <a:t>len</a:t>
            </a:r>
            <a:r>
              <a:rPr lang="en-US" dirty="0"/>
              <a:t> &gt; 6)</a:t>
            </a:r>
          </a:p>
        </p:txBody>
      </p:sp>
      <p:pic>
        <p:nvPicPr>
          <p:cNvPr id="9" name="Picture 8"/>
          <p:cNvPicPr>
            <a:picLocks noChangeAspect="1"/>
          </p:cNvPicPr>
          <p:nvPr/>
        </p:nvPicPr>
        <p:blipFill>
          <a:blip r:embed="rId2"/>
          <a:stretch>
            <a:fillRect/>
          </a:stretch>
        </p:blipFill>
        <p:spPr>
          <a:xfrm>
            <a:off x="2394175" y="1416200"/>
            <a:ext cx="7752716" cy="5171131"/>
          </a:xfrm>
          <a:prstGeom prst="rect">
            <a:avLst/>
          </a:prstGeom>
        </p:spPr>
      </p:pic>
    </p:spTree>
    <p:extLst>
      <p:ext uri="{BB962C8B-B14F-4D97-AF65-F5344CB8AC3E}">
        <p14:creationId xmlns:p14="http://schemas.microsoft.com/office/powerpoint/2010/main" val="3157699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1/2</a:t>
            </a:r>
          </a:p>
        </p:txBody>
      </p:sp>
      <p:sp>
        <p:nvSpPr>
          <p:cNvPr id="3" name="Content Placeholder 2"/>
          <p:cNvSpPr>
            <a:spLocks noGrp="1"/>
          </p:cNvSpPr>
          <p:nvPr>
            <p:ph idx="1"/>
          </p:nvPr>
        </p:nvSpPr>
        <p:spPr>
          <a:xfrm>
            <a:off x="2589212" y="2133600"/>
            <a:ext cx="8915400" cy="4007224"/>
          </a:xfrm>
        </p:spPr>
        <p:txBody>
          <a:bodyPr>
            <a:normAutofit/>
          </a:bodyPr>
          <a:lstStyle/>
          <a:p>
            <a:r>
              <a:rPr lang="en-US" dirty="0"/>
              <a:t>Use manually-classified reviews to train classifiers</a:t>
            </a:r>
          </a:p>
          <a:p>
            <a:pPr lvl="1"/>
            <a:r>
              <a:rPr lang="en-US" dirty="0"/>
              <a:t>Naïve Bayes, Decision Trees and Maximum Entropy</a:t>
            </a:r>
          </a:p>
          <a:p>
            <a:r>
              <a:rPr lang="en-US" dirty="0"/>
              <a:t>Simple procedure:</a:t>
            </a:r>
          </a:p>
          <a:p>
            <a:pPr lvl="1"/>
            <a:r>
              <a:rPr lang="en-US" dirty="0"/>
              <a:t>Generate corpus from unformatted text folder (</a:t>
            </a:r>
            <a:r>
              <a:rPr lang="en-US" dirty="0" err="1"/>
              <a:t>my_corpus</a:t>
            </a:r>
            <a:r>
              <a:rPr lang="en-US" dirty="0"/>
              <a:t>)</a:t>
            </a:r>
          </a:p>
          <a:p>
            <a:pPr lvl="1"/>
            <a:r>
              <a:rPr lang="en-US" dirty="0"/>
              <a:t>Generate features set using classified text (doc)</a:t>
            </a:r>
          </a:p>
          <a:p>
            <a:pPr lvl="1"/>
            <a:r>
              <a:rPr lang="en-US" dirty="0"/>
              <a:t>Define feature extractor to work on the classified text</a:t>
            </a:r>
          </a:p>
          <a:p>
            <a:pPr lvl="2"/>
            <a:r>
              <a:rPr lang="en-US" dirty="0"/>
              <a:t>Returns word list of word present/absent in positive/negative polarity</a:t>
            </a:r>
          </a:p>
          <a:p>
            <a:pPr lvl="1"/>
            <a:r>
              <a:rPr lang="en-US" dirty="0"/>
              <a:t>Break down the feature set into train and test set</a:t>
            </a:r>
          </a:p>
          <a:p>
            <a:pPr lvl="1"/>
            <a:r>
              <a:rPr lang="en-US" dirty="0"/>
              <a:t>Use sets in classifiers</a:t>
            </a:r>
          </a:p>
        </p:txBody>
      </p:sp>
    </p:spTree>
    <p:extLst>
      <p:ext uri="{BB962C8B-B14F-4D97-AF65-F5344CB8AC3E}">
        <p14:creationId xmlns:p14="http://schemas.microsoft.com/office/powerpoint/2010/main" val="3228948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Training/Testing sets</a:t>
            </a:r>
          </a:p>
        </p:txBody>
      </p:sp>
      <p:sp>
        <p:nvSpPr>
          <p:cNvPr id="3" name="Content Placeholder 2"/>
          <p:cNvSpPr>
            <a:spLocks noGrp="1"/>
          </p:cNvSpPr>
          <p:nvPr>
            <p:ph idx="1"/>
          </p:nvPr>
        </p:nvSpPr>
        <p:spPr>
          <a:xfrm>
            <a:off x="2589212" y="2133600"/>
            <a:ext cx="8915400" cy="4007224"/>
          </a:xfrm>
        </p:spPr>
        <p:txBody>
          <a:bodyPr>
            <a:normAutofit/>
          </a:bodyPr>
          <a:lstStyle/>
          <a:p>
            <a:r>
              <a:rPr lang="en-US" dirty="0"/>
              <a:t>Both training and testing use same method.</a:t>
            </a:r>
          </a:p>
          <a:p>
            <a:r>
              <a:rPr lang="en-US" dirty="0"/>
              <a:t>Combines feature extractor to polarity</a:t>
            </a:r>
          </a:p>
          <a:p>
            <a:pPr lvl="1"/>
            <a:r>
              <a:rPr lang="en-US" dirty="0"/>
              <a:t>From the manually classified set, extracts words and polarity</a:t>
            </a:r>
          </a:p>
          <a:p>
            <a:pPr lvl="1"/>
            <a:r>
              <a:rPr lang="en-US" dirty="0"/>
              <a:t>To avoid unnecessary overhead, only store words that exist in the corpus</a:t>
            </a:r>
          </a:p>
          <a:p>
            <a:pPr lvl="1"/>
            <a:r>
              <a:rPr lang="en-US" dirty="0"/>
              <a:t>Create tuple containing (word -&gt; is in document, polarity (</a:t>
            </a:r>
            <a:r>
              <a:rPr lang="en-US" dirty="0" err="1"/>
              <a:t>pos</a:t>
            </a:r>
            <a:r>
              <a:rPr lang="en-US" dirty="0"/>
              <a:t>/neg)</a:t>
            </a:r>
          </a:p>
          <a:p>
            <a:pPr lvl="1"/>
            <a:r>
              <a:rPr lang="en-US" dirty="0"/>
              <a:t>Break full set into training and testing</a:t>
            </a:r>
          </a:p>
          <a:p>
            <a:pPr lvl="2"/>
            <a:r>
              <a:rPr lang="en-US" dirty="0"/>
              <a:t>Getting the right size for each was challenging due speed vs accuracy</a:t>
            </a:r>
          </a:p>
          <a:p>
            <a:endParaRPr lang="en-US" dirty="0"/>
          </a:p>
        </p:txBody>
      </p:sp>
    </p:spTree>
    <p:extLst>
      <p:ext uri="{BB962C8B-B14F-4D97-AF65-F5344CB8AC3E}">
        <p14:creationId xmlns:p14="http://schemas.microsoft.com/office/powerpoint/2010/main" val="2532747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 Code</a:t>
            </a:r>
          </a:p>
        </p:txBody>
      </p:sp>
      <p:graphicFrame>
        <p:nvGraphicFramePr>
          <p:cNvPr id="4" name="Object 3"/>
          <p:cNvGraphicFramePr>
            <a:graphicFrameLocks noChangeAspect="1"/>
          </p:cNvGraphicFramePr>
          <p:nvPr>
            <p:extLst>
              <p:ext uri="{D42A27DB-BD31-4B8C-83A1-F6EECF244321}">
                <p14:modId xmlns:p14="http://schemas.microsoft.com/office/powerpoint/2010/main" val="3434732814"/>
              </p:ext>
            </p:extLst>
          </p:nvPr>
        </p:nvGraphicFramePr>
        <p:xfrm>
          <a:off x="8630040" y="624110"/>
          <a:ext cx="1028700" cy="863600"/>
        </p:xfrm>
        <a:graphic>
          <a:graphicData uri="http://schemas.openxmlformats.org/presentationml/2006/ole">
            <mc:AlternateContent xmlns:mc="http://schemas.openxmlformats.org/markup-compatibility/2006">
              <mc:Choice xmlns:v="urn:schemas-microsoft-com:vml" Requires="v">
                <p:oleObj spid="_x0000_s1036" name="Packager Shell Object" showAsIcon="1" r:id="rId3" imgW="1028160" imgH="863640" progId="Package">
                  <p:embed/>
                </p:oleObj>
              </mc:Choice>
              <mc:Fallback>
                <p:oleObj name="Packager Shell Object" showAsIcon="1" r:id="rId3" imgW="1028160" imgH="863640" progId="Package">
                  <p:embed/>
                  <p:pic>
                    <p:nvPicPr>
                      <p:cNvPr id="0" name=""/>
                      <p:cNvPicPr/>
                      <p:nvPr/>
                    </p:nvPicPr>
                    <p:blipFill>
                      <a:blip r:embed="rId4"/>
                      <a:stretch>
                        <a:fillRect/>
                      </a:stretch>
                    </p:blipFill>
                    <p:spPr>
                      <a:xfrm>
                        <a:off x="8630040" y="624110"/>
                        <a:ext cx="1028700" cy="863600"/>
                      </a:xfrm>
                      <a:prstGeom prst="rect">
                        <a:avLst/>
                      </a:prstGeom>
                    </p:spPr>
                  </p:pic>
                </p:oleObj>
              </mc:Fallback>
            </mc:AlternateContent>
          </a:graphicData>
        </a:graphic>
      </p:graphicFrame>
      <p:sp>
        <p:nvSpPr>
          <p:cNvPr id="5" name="Rectangle 4"/>
          <p:cNvSpPr/>
          <p:nvPr/>
        </p:nvSpPr>
        <p:spPr>
          <a:xfrm>
            <a:off x="1069675" y="2058839"/>
            <a:ext cx="10434937" cy="2864246"/>
          </a:xfrm>
          <a:prstGeom prst="rect">
            <a:avLst/>
          </a:prstGeom>
        </p:spPr>
        <p:txBody>
          <a:bodyPr wrap="square">
            <a:spAutoFit/>
          </a:bodyPr>
          <a:lstStyle/>
          <a:p>
            <a:pPr>
              <a:lnSpc>
                <a:spcPct val="150000"/>
              </a:lnSpc>
            </a:pPr>
            <a:r>
              <a:rPr lang="en-US" sz="1100" dirty="0">
                <a:latin typeface="Courier New" panose="02070309020205020404" pitchFamily="49" charset="0"/>
                <a:cs typeface="Courier New" panose="02070309020205020404" pitchFamily="49" charset="0"/>
              </a:rPr>
              <a:t># Using the annotated data from polarity to construct the classifier</a:t>
            </a:r>
          </a:p>
          <a:p>
            <a:pPr>
              <a:lnSpc>
                <a:spcPct val="150000"/>
              </a:lnSpc>
            </a:pPr>
            <a:r>
              <a:rPr lang="en-US" sz="1100" dirty="0">
                <a:latin typeface="Courier New" panose="02070309020205020404" pitchFamily="49" charset="0"/>
                <a:cs typeface="Courier New" panose="02070309020205020404" pitchFamily="49" charset="0"/>
              </a:rPr>
              <a:t>tokenizer = </a:t>
            </a:r>
            <a:r>
              <a:rPr lang="en-US" sz="1100" dirty="0" err="1">
                <a:latin typeface="Courier New" panose="02070309020205020404" pitchFamily="49" charset="0"/>
                <a:cs typeface="Courier New" panose="02070309020205020404" pitchFamily="49" charset="0"/>
              </a:rPr>
              <a:t>RegexpTokenizer</a:t>
            </a:r>
            <a:r>
              <a:rPr lang="en-US" sz="1100" dirty="0">
                <a:latin typeface="Courier New" panose="02070309020205020404" pitchFamily="49" charset="0"/>
                <a:cs typeface="Courier New" panose="02070309020205020404" pitchFamily="49" charset="0"/>
              </a:rPr>
              <a:t>(r'\w+')</a:t>
            </a:r>
          </a:p>
          <a:p>
            <a:pPr>
              <a:lnSpc>
                <a:spcPct val="150000"/>
              </a:lnSpc>
            </a:pPr>
            <a:r>
              <a:rPr lang="en-US" sz="1100" dirty="0">
                <a:latin typeface="Courier New" panose="02070309020205020404" pitchFamily="49" charset="0"/>
                <a:cs typeface="Courier New" panose="02070309020205020404" pitchFamily="49" charset="0"/>
              </a:rPr>
              <a:t>doc = []</a:t>
            </a:r>
          </a:p>
          <a:p>
            <a:pPr>
              <a:lnSpc>
                <a:spcPct val="150000"/>
              </a:lnSpc>
            </a:pPr>
            <a:r>
              <a:rPr lang="en-US" sz="1100" dirty="0">
                <a:latin typeface="Courier New" panose="02070309020205020404" pitchFamily="49" charset="0"/>
                <a:cs typeface="Courier New" panose="02070309020205020404" pitchFamily="49" charset="0"/>
              </a:rPr>
              <a:t>with </a:t>
            </a:r>
            <a:r>
              <a:rPr lang="en-US" sz="1100" dirty="0" err="1">
                <a:latin typeface="Courier New" panose="02070309020205020404" pitchFamily="49" charset="0"/>
                <a:cs typeface="Courier New" panose="02070309020205020404" pitchFamily="49" charset="0"/>
              </a:rPr>
              <a:t>codecs.open</a:t>
            </a:r>
            <a:r>
              <a:rPr lang="en-US" sz="1100" dirty="0">
                <a:latin typeface="Courier New" panose="02070309020205020404" pitchFamily="49" charset="0"/>
                <a:cs typeface="Courier New" panose="02070309020205020404" pitchFamily="49" charset="0"/>
              </a:rPr>
              <a:t>("C:\\Users\\corrocherfilhonw\\workspace\\polarity\\reviewed\\rt-polarity.pos","r","iso8859_2") as f:</a:t>
            </a:r>
          </a:p>
          <a:p>
            <a:pPr>
              <a:lnSpc>
                <a:spcPct val="150000"/>
              </a:lnSpc>
            </a:pPr>
            <a:r>
              <a:rPr lang="en-US" sz="1100" dirty="0">
                <a:latin typeface="Courier New" panose="02070309020205020404" pitchFamily="49" charset="0"/>
                <a:cs typeface="Courier New" panose="02070309020205020404" pitchFamily="49" charset="0"/>
              </a:rPr>
              <a:t>    for line in f:</a:t>
            </a:r>
          </a:p>
          <a:p>
            <a:pPr>
              <a:lnSpc>
                <a:spcPct val="150000"/>
              </a:lnSpc>
            </a:pP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doc.append</a:t>
            </a:r>
            <a:r>
              <a:rPr lang="en-US" sz="1100" dirty="0">
                <a:latin typeface="Courier New" panose="02070309020205020404" pitchFamily="49" charset="0"/>
                <a:cs typeface="Courier New" panose="02070309020205020404" pitchFamily="49" charset="0"/>
              </a:rPr>
              <a:t>((</a:t>
            </a:r>
            <a:r>
              <a:rPr lang="en-US" sz="1100" dirty="0" err="1">
                <a:latin typeface="Courier New" panose="02070309020205020404" pitchFamily="49" charset="0"/>
                <a:cs typeface="Courier New" panose="02070309020205020404" pitchFamily="49" charset="0"/>
              </a:rPr>
              <a:t>tokenizer.tokenize</a:t>
            </a:r>
            <a:r>
              <a:rPr lang="en-US" sz="1100" dirty="0">
                <a:latin typeface="Courier New" panose="02070309020205020404" pitchFamily="49" charset="0"/>
                <a:cs typeface="Courier New" panose="02070309020205020404" pitchFamily="49" charset="0"/>
              </a:rPr>
              <a:t>(line),'</a:t>
            </a:r>
            <a:r>
              <a:rPr lang="en-US" sz="1100" dirty="0" err="1">
                <a:latin typeface="Courier New" panose="02070309020205020404" pitchFamily="49" charset="0"/>
                <a:cs typeface="Courier New" panose="02070309020205020404" pitchFamily="49" charset="0"/>
              </a:rPr>
              <a:t>pos</a:t>
            </a:r>
            <a:r>
              <a:rPr lang="en-US" sz="1100" dirty="0">
                <a:latin typeface="Courier New" panose="02070309020205020404" pitchFamily="49" charset="0"/>
                <a:cs typeface="Courier New" panose="02070309020205020404" pitchFamily="49" charset="0"/>
              </a:rPr>
              <a:t>'))</a:t>
            </a:r>
          </a:p>
          <a:p>
            <a:pPr>
              <a:lnSpc>
                <a:spcPct val="150000"/>
              </a:lnSpc>
            </a:pPr>
            <a:r>
              <a:rPr lang="en-US" sz="1100" dirty="0">
                <a:latin typeface="Courier New" panose="02070309020205020404" pitchFamily="49" charset="0"/>
                <a:cs typeface="Courier New" panose="02070309020205020404" pitchFamily="49" charset="0"/>
              </a:rPr>
              <a:t>with </a:t>
            </a:r>
            <a:r>
              <a:rPr lang="en-US" sz="1100" dirty="0" err="1">
                <a:latin typeface="Courier New" panose="02070309020205020404" pitchFamily="49" charset="0"/>
                <a:cs typeface="Courier New" panose="02070309020205020404" pitchFamily="49" charset="0"/>
              </a:rPr>
              <a:t>codecs.open</a:t>
            </a:r>
            <a:r>
              <a:rPr lang="en-US" sz="1100" dirty="0">
                <a:latin typeface="Courier New" panose="02070309020205020404" pitchFamily="49" charset="0"/>
                <a:cs typeface="Courier New" panose="02070309020205020404" pitchFamily="49" charset="0"/>
              </a:rPr>
              <a:t>("C:\\Users\\corrocherfilhonw\\workspace\\polarity\\reviewed\\rt-polarity.neg","r","iso8859_2") as f:</a:t>
            </a:r>
          </a:p>
          <a:p>
            <a:pPr>
              <a:lnSpc>
                <a:spcPct val="150000"/>
              </a:lnSpc>
            </a:pPr>
            <a:r>
              <a:rPr lang="en-US" sz="1100" dirty="0">
                <a:latin typeface="Courier New" panose="02070309020205020404" pitchFamily="49" charset="0"/>
                <a:cs typeface="Courier New" panose="02070309020205020404" pitchFamily="49" charset="0"/>
              </a:rPr>
              <a:t>    for line in f:</a:t>
            </a:r>
          </a:p>
          <a:p>
            <a:pPr>
              <a:lnSpc>
                <a:spcPct val="150000"/>
              </a:lnSpc>
            </a:pP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doc.append</a:t>
            </a:r>
            <a:r>
              <a:rPr lang="en-US" sz="1100" dirty="0">
                <a:latin typeface="Courier New" panose="02070309020205020404" pitchFamily="49" charset="0"/>
                <a:cs typeface="Courier New" panose="02070309020205020404" pitchFamily="49" charset="0"/>
              </a:rPr>
              <a:t>((</a:t>
            </a:r>
            <a:r>
              <a:rPr lang="en-US" sz="1100" dirty="0" err="1">
                <a:latin typeface="Courier New" panose="02070309020205020404" pitchFamily="49" charset="0"/>
                <a:cs typeface="Courier New" panose="02070309020205020404" pitchFamily="49" charset="0"/>
              </a:rPr>
              <a:t>tokenizer.tokenize</a:t>
            </a:r>
            <a:r>
              <a:rPr lang="en-US" sz="1100" dirty="0">
                <a:latin typeface="Courier New" panose="02070309020205020404" pitchFamily="49" charset="0"/>
                <a:cs typeface="Courier New" panose="02070309020205020404" pitchFamily="49" charset="0"/>
              </a:rPr>
              <a:t>(line),'neg'))</a:t>
            </a:r>
          </a:p>
          <a:p>
            <a:pPr>
              <a:lnSpc>
                <a:spcPct val="150000"/>
              </a:lnSpc>
            </a:pPr>
            <a:r>
              <a:rPr lang="en-US" sz="1100" dirty="0" err="1">
                <a:latin typeface="Courier New" panose="02070309020205020404" pitchFamily="49" charset="0"/>
                <a:cs typeface="Courier New" panose="02070309020205020404" pitchFamily="49" charset="0"/>
              </a:rPr>
              <a:t>random.seed</a:t>
            </a:r>
            <a:r>
              <a:rPr lang="en-US" sz="1100" dirty="0">
                <a:latin typeface="Courier New" panose="02070309020205020404" pitchFamily="49" charset="0"/>
                <a:cs typeface="Courier New" panose="02070309020205020404" pitchFamily="49" charset="0"/>
              </a:rPr>
              <a:t>(666)</a:t>
            </a:r>
          </a:p>
          <a:p>
            <a:pPr>
              <a:lnSpc>
                <a:spcPct val="150000"/>
              </a:lnSpc>
            </a:pPr>
            <a:r>
              <a:rPr lang="en-US" sz="1100" dirty="0" err="1">
                <a:latin typeface="Courier New" panose="02070309020205020404" pitchFamily="49" charset="0"/>
                <a:cs typeface="Courier New" panose="02070309020205020404" pitchFamily="49" charset="0"/>
              </a:rPr>
              <a:t>random.shuffle</a:t>
            </a:r>
            <a:r>
              <a:rPr lang="en-US" sz="1100" dirty="0">
                <a:latin typeface="Courier New" panose="02070309020205020404" pitchFamily="49" charset="0"/>
                <a:cs typeface="Courier New" panose="02070309020205020404" pitchFamily="49" charset="0"/>
              </a:rPr>
              <a:t>(doc)</a:t>
            </a:r>
          </a:p>
        </p:txBody>
      </p:sp>
      <p:sp>
        <p:nvSpPr>
          <p:cNvPr id="6" name="TextBox 5"/>
          <p:cNvSpPr txBox="1"/>
          <p:nvPr/>
        </p:nvSpPr>
        <p:spPr>
          <a:xfrm>
            <a:off x="1069675" y="1639092"/>
            <a:ext cx="5226111" cy="369332"/>
          </a:xfrm>
          <a:prstGeom prst="rect">
            <a:avLst/>
          </a:prstGeom>
          <a:noFill/>
        </p:spPr>
        <p:txBody>
          <a:bodyPr wrap="none" rtlCol="0">
            <a:spAutoFit/>
          </a:bodyPr>
          <a:lstStyle/>
          <a:p>
            <a:r>
              <a:rPr lang="en-US" dirty="0"/>
              <a:t>Tokenizer and annotated data manipulation:</a:t>
            </a:r>
          </a:p>
        </p:txBody>
      </p:sp>
      <p:sp>
        <p:nvSpPr>
          <p:cNvPr id="8" name="Content Placeholder 2">
            <a:extLst>
              <a:ext uri="{FF2B5EF4-FFF2-40B4-BE49-F238E27FC236}">
                <a16:creationId xmlns:a16="http://schemas.microsoft.com/office/drawing/2014/main" id="{BCB3E9DE-EDB4-416F-BC39-5DA185428B31}"/>
              </a:ext>
            </a:extLst>
          </p:cNvPr>
          <p:cNvSpPr txBox="1">
            <a:spLocks/>
          </p:cNvSpPr>
          <p:nvPr/>
        </p:nvSpPr>
        <p:spPr>
          <a:xfrm>
            <a:off x="733245" y="5068857"/>
            <a:ext cx="10771367" cy="110665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err="1"/>
              <a:t>RegEx</a:t>
            </a:r>
            <a:r>
              <a:rPr lang="en-US" dirty="0"/>
              <a:t> Tokenizer to exclude anything that is not an alphanumeric sequence.</a:t>
            </a:r>
          </a:p>
          <a:p>
            <a:r>
              <a:rPr lang="en-US" dirty="0"/>
              <a:t>Manual creation of the structure used in the feature extractor</a:t>
            </a:r>
          </a:p>
          <a:p>
            <a:endParaRPr lang="en-US" dirty="0"/>
          </a:p>
        </p:txBody>
      </p:sp>
    </p:spTree>
    <p:extLst>
      <p:ext uri="{BB962C8B-B14F-4D97-AF65-F5344CB8AC3E}">
        <p14:creationId xmlns:p14="http://schemas.microsoft.com/office/powerpoint/2010/main" val="340889639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509</TotalTime>
  <Words>1165</Words>
  <Application>Microsoft Office PowerPoint</Application>
  <PresentationFormat>Widescreen</PresentationFormat>
  <Paragraphs>149</Paragraphs>
  <Slides>15</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2" baseType="lpstr">
      <vt:lpstr>Arial</vt:lpstr>
      <vt:lpstr>Calibri</vt:lpstr>
      <vt:lpstr>Century Gothic</vt:lpstr>
      <vt:lpstr>Courier New</vt:lpstr>
      <vt:lpstr>Wingdings 3</vt:lpstr>
      <vt:lpstr>Wisp</vt:lpstr>
      <vt:lpstr>Packager Shell Object</vt:lpstr>
      <vt:lpstr>ANLY 530-50-2017 </vt:lpstr>
      <vt:lpstr>Introduction / Goals</vt:lpstr>
      <vt:lpstr>Dataset Overview</vt:lpstr>
      <vt:lpstr>Dataset statistics</vt:lpstr>
      <vt:lpstr>Dataset freq. dist. (len &gt; 3)</vt:lpstr>
      <vt:lpstr>Dataset freq. dist. (len &gt; 6)</vt:lpstr>
      <vt:lpstr>Method              1/2</vt:lpstr>
      <vt:lpstr>Training/Testing sets</vt:lpstr>
      <vt:lpstr>Source Code</vt:lpstr>
      <vt:lpstr>Source Code</vt:lpstr>
      <vt:lpstr>Results</vt:lpstr>
      <vt:lpstr>Conclusions            1/2</vt:lpstr>
      <vt:lpstr>Conclusions            2/2</vt:lpstr>
      <vt:lpstr>Potential Optimizations</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ANLY 530-50-2017</dc:title>
  <dc:creator>Corrocher Filho, Nelson W.</dc:creator>
  <cp:lastModifiedBy>Corrocher Filho, Nelson W.</cp:lastModifiedBy>
  <cp:revision>38</cp:revision>
  <dcterms:created xsi:type="dcterms:W3CDTF">2017-05-31T16:31:19Z</dcterms:created>
  <dcterms:modified xsi:type="dcterms:W3CDTF">2017-06-08T02:11:37Z</dcterms:modified>
</cp:coreProperties>
</file>