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66" r:id="rId4"/>
    <p:sldId id="258" r:id="rId5"/>
    <p:sldId id="261" r:id="rId6"/>
    <p:sldId id="370" r:id="rId7"/>
    <p:sldId id="371" r:id="rId8"/>
    <p:sldId id="372" r:id="rId9"/>
    <p:sldId id="33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 autoAdjust="0"/>
    <p:restoredTop sz="94660"/>
  </p:normalViewPr>
  <p:slideViewPr>
    <p:cSldViewPr>
      <p:cViewPr varScale="1">
        <p:scale>
          <a:sx n="80" d="100"/>
          <a:sy n="80" d="100"/>
        </p:scale>
        <p:origin x="1766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2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7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4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0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8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3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2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A766-85B8-4806-808F-D1DD2022512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57400" y="2057400"/>
            <a:ext cx="50292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l" defTabSz="1088232"/>
            <a:r>
              <a:rPr lang="en-CA" sz="5400" b="1" spc="-150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Study Research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375058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Analysis of Stock Price Variance Close To Annual And Quarterly Report Filing Dates</a:t>
            </a:r>
            <a:endParaRPr lang="en-US" sz="28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6172200"/>
            <a:ext cx="1653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Nelson Corrocher, M.B.A.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Adela </a:t>
            </a:r>
            <a:r>
              <a:rPr lang="en-CA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Devarajan</a:t>
            </a:r>
            <a:endParaRPr lang="en-CA" sz="1200" spc="-15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Nikoloz</a:t>
            </a:r>
            <a:r>
              <a:rPr lang="en-CA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Lelashvili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57200" y="1156901"/>
            <a:ext cx="822960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Strategy in which the investor holds a position in both a call and put with the same strike price and expiration date, paying both premiums. This strategy allows the investor to make a profit regardless of whether the price of the security goes up or down, assuming the stock price changes somewhat significantly.</a:t>
            </a:r>
            <a:endParaRPr lang="en-US" sz="1200" baseline="30000" dirty="0">
              <a:solidFill>
                <a:schemeClr val="bg1">
                  <a:lumMod val="65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10898" y="665945"/>
            <a:ext cx="487890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Option Straddle: Definition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20" y="2514600"/>
            <a:ext cx="5656960" cy="4191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905000" y="3200400"/>
            <a:ext cx="787395" cy="560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Profit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37059" y="5486400"/>
            <a:ext cx="723275" cy="560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19800" y="4876800"/>
            <a:ext cx="91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232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Stock Price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62400" y="3776990"/>
            <a:ext cx="1143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232"/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Breakeven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62400" y="5635800"/>
            <a:ext cx="1143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232"/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29200" y="4181085"/>
            <a:ext cx="1143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232"/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Profit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19400" y="4181085"/>
            <a:ext cx="1143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232"/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68635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10898" y="665945"/>
            <a:ext cx="222432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Hypothesis: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57200" y="1917333"/>
            <a:ext cx="7848600" cy="82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“Price variance of public companies stocks increase close to the filing date of its financial statements”</a:t>
            </a:r>
            <a:endParaRPr lang="en-US" baseline="30000" dirty="0">
              <a:solidFill>
                <a:schemeClr val="bg1">
                  <a:lumMod val="65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347" y="3377625"/>
            <a:ext cx="1305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8232"/>
            <a:r>
              <a:rPr lang="en-US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true: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26448" y="4380637"/>
            <a:ext cx="7650751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Potential for systematic straddling strategy with higher Sharpe Ratio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(1)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than other passive strategies.</a:t>
            </a:r>
            <a:endParaRPr lang="en-US" baseline="30000" dirty="0">
              <a:solidFill>
                <a:schemeClr val="bg1">
                  <a:lumMod val="65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6553200"/>
            <a:ext cx="7924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232"/>
            <a:r>
              <a:rPr lang="en-US" sz="1100" baseline="30000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(1)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measure for calculating risk-adjusted return.</a:t>
            </a:r>
          </a:p>
        </p:txBody>
      </p:sp>
    </p:spTree>
    <p:extLst>
      <p:ext uri="{BB962C8B-B14F-4D97-AF65-F5344CB8AC3E}">
        <p14:creationId xmlns:p14="http://schemas.microsoft.com/office/powerpoint/2010/main" val="137183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22401" y="3118009"/>
            <a:ext cx="1992199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collection</a:t>
            </a:r>
          </a:p>
          <a:p>
            <a:pPr defTabSz="1088232"/>
            <a:endParaRPr lang="en-US" sz="11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Web scraping:</a:t>
            </a:r>
          </a:p>
          <a:p>
            <a:pPr marL="628650" lvl="1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SEC.org EDGAR;</a:t>
            </a:r>
          </a:p>
          <a:p>
            <a:pPr marL="628650" lvl="1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Yahoo Finance;</a:t>
            </a: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clean-up;</a:t>
            </a: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transformation;</a:t>
            </a: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tidying;</a:t>
            </a:r>
          </a:p>
          <a:p>
            <a:pPr marL="171450" indent="-171450" defTabSz="1088232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821539" y="3118009"/>
            <a:ext cx="1577123" cy="17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Analysis</a:t>
            </a:r>
          </a:p>
          <a:p>
            <a:pPr defTabSz="1088232"/>
            <a:endParaRPr lang="en-US" sz="14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Variance test;</a:t>
            </a: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Hypothesis test;</a:t>
            </a: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plotting;</a:t>
            </a:r>
          </a:p>
          <a:p>
            <a:pPr defTabSz="1088232"/>
            <a:endParaRPr lang="en-US" sz="105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629400" y="3118009"/>
            <a:ext cx="1915999" cy="14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Paper Creation</a:t>
            </a:r>
          </a:p>
          <a:p>
            <a:pPr defTabSz="1088232"/>
            <a:endParaRPr lang="en-US" sz="11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Paper formatting;</a:t>
            </a: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Reproducibility;</a:t>
            </a:r>
          </a:p>
          <a:p>
            <a:pPr marL="171450" indent="-1714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Bibliography;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194700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Procedure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0898" y="1905000"/>
            <a:ext cx="47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scripting used for almost entire procedure:</a:t>
            </a:r>
          </a:p>
        </p:txBody>
      </p:sp>
    </p:spTree>
    <p:extLst>
      <p:ext uri="{BB962C8B-B14F-4D97-AF65-F5344CB8AC3E}">
        <p14:creationId xmlns:p14="http://schemas.microsoft.com/office/powerpoint/2010/main" val="24345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1437253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Results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0898" y="1524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latin typeface="LMMono12-Regular"/>
              </a:rPr>
              <a:t>## [1] "Regular set variance: 0.99"</a:t>
            </a:r>
          </a:p>
          <a:p>
            <a:r>
              <a:rPr lang="en-US" dirty="0">
                <a:latin typeface="LMMono12-Regular"/>
              </a:rPr>
              <a:t>## [1] "Release set variance: 1.09"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0898" y="2743200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MMono12-Regular"/>
              </a:rPr>
              <a:t>##</a:t>
            </a:r>
          </a:p>
          <a:p>
            <a:r>
              <a:rPr lang="en-US" dirty="0">
                <a:latin typeface="LMMono12-Regular"/>
              </a:rPr>
              <a:t>## F test to compare two variances</a:t>
            </a:r>
          </a:p>
          <a:p>
            <a:r>
              <a:rPr lang="en-US" dirty="0">
                <a:latin typeface="LMMono12-Regular"/>
              </a:rPr>
              <a:t>##</a:t>
            </a:r>
          </a:p>
          <a:p>
            <a:r>
              <a:rPr lang="en-US" dirty="0">
                <a:latin typeface="LMMono12-Regular"/>
              </a:rPr>
              <a:t>## data: finalData.reg and </a:t>
            </a:r>
            <a:r>
              <a:rPr lang="en-US" dirty="0" err="1">
                <a:latin typeface="LMMono12-Regular"/>
              </a:rPr>
              <a:t>finalData.fin</a:t>
            </a:r>
            <a:endParaRPr lang="en-US" dirty="0">
              <a:latin typeface="LMMono12-Regular"/>
            </a:endParaRPr>
          </a:p>
          <a:p>
            <a:r>
              <a:rPr lang="pt-BR" dirty="0">
                <a:latin typeface="LMMono12-Regular"/>
              </a:rPr>
              <a:t>## F = 0.9, num df = 30000, denom df = 3000, p-value = 6e-04</a:t>
            </a:r>
          </a:p>
          <a:p>
            <a:r>
              <a:rPr lang="en-US" dirty="0">
                <a:latin typeface="LMMono12-Regular"/>
              </a:rPr>
              <a:t>## alternative hypothesis: true ratio of variances is not equal to 1</a:t>
            </a:r>
          </a:p>
          <a:p>
            <a:r>
              <a:rPr lang="en-US" dirty="0">
                <a:latin typeface="LMMono12-Regular"/>
              </a:rPr>
              <a:t>## 95 percent confidence interval:</a:t>
            </a:r>
          </a:p>
          <a:p>
            <a:r>
              <a:rPr lang="en-US" dirty="0">
                <a:latin typeface="LMMono12-Regular"/>
              </a:rPr>
              <a:t>## 0.86 0.96</a:t>
            </a:r>
          </a:p>
          <a:p>
            <a:r>
              <a:rPr lang="en-US" dirty="0">
                <a:latin typeface="LMMono12-Regular"/>
              </a:rPr>
              <a:t>## sample estimates:</a:t>
            </a:r>
          </a:p>
          <a:p>
            <a:r>
              <a:rPr lang="en-US" dirty="0">
                <a:latin typeface="LMMono12-Regular"/>
              </a:rPr>
              <a:t>## ratio of variances</a:t>
            </a:r>
          </a:p>
          <a:p>
            <a:r>
              <a:rPr lang="en-US" dirty="0">
                <a:latin typeface="LMMono12-Regular"/>
              </a:rPr>
              <a:t>## 0.91</a:t>
            </a:r>
            <a:endParaRPr lang="en-US" dirty="0"/>
          </a:p>
        </p:txBody>
      </p:sp>
      <p:pic>
        <p:nvPicPr>
          <p:cNvPr id="16" name="Picture 15" descr="Red Marker Circle Red Circle Drawn With Mark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276600"/>
            <a:ext cx="2209800" cy="1447800"/>
          </a:xfrm>
          <a:prstGeom prst="rect">
            <a:avLst/>
          </a:prstGeom>
        </p:spPr>
      </p:pic>
      <p:pic>
        <p:nvPicPr>
          <p:cNvPr id="17" name="Picture 16" descr="Red Marker Circle Red Circle Drawn With Mark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95400"/>
            <a:ext cx="1066800" cy="762000"/>
          </a:xfrm>
          <a:prstGeom prst="rect">
            <a:avLst/>
          </a:prstGeom>
        </p:spPr>
      </p:pic>
      <p:pic>
        <p:nvPicPr>
          <p:cNvPr id="18" name="Picture 17" descr="Red Marker Circle Red Circle Drawn With Mark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14845"/>
            <a:ext cx="1066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0899" y="665946"/>
            <a:ext cx="8504502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Results – </a:t>
            </a:r>
            <a:r>
              <a:rPr lang="en-US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Superposed distribution density of the two datasets.</a:t>
            </a:r>
            <a:endParaRPr lang="en-CA" sz="3200" b="1" spc="-15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52" y="1905000"/>
            <a:ext cx="7010796" cy="46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680410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Results – </a:t>
            </a:r>
            <a:r>
              <a:rPr lang="en-US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Distribution zoomed on tails</a:t>
            </a:r>
            <a:endParaRPr lang="en-CA" sz="3200" b="1" spc="-15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4148" y="5498068"/>
            <a:ext cx="7713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Distribution gets very different in the tails especially below -5 and above 5.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3545" y="4495800"/>
            <a:ext cx="97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88232"/>
            <a:r>
              <a:rPr lang="en-US" dirty="0">
                <a:solidFill>
                  <a:schemeClr val="accent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Left Tail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8828" y="4495800"/>
            <a:ext cx="112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88232"/>
            <a:r>
              <a:rPr lang="en-US" dirty="0">
                <a:solidFill>
                  <a:schemeClr val="accent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Right Tail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53" y="1523911"/>
            <a:ext cx="3556396" cy="2667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523911"/>
            <a:ext cx="3556396" cy="26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201754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defTabSz="1088232"/>
            <a:r>
              <a:rPr lang="en-US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Next Steps</a:t>
            </a:r>
            <a:endParaRPr lang="en-CA" sz="3200" b="1" spc="-15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57200" y="1499443"/>
            <a:ext cx="7848600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marL="342900" indent="-342900" defTabSz="1088232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Stock options collection;</a:t>
            </a:r>
          </a:p>
          <a:p>
            <a:pPr marL="342900" indent="-342900" defTabSz="1088232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Strategy Design and Optimization;</a:t>
            </a:r>
          </a:p>
          <a:p>
            <a:pPr marL="342900" indent="-342900" defTabSz="1088232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Simulation and Back Testing;</a:t>
            </a:r>
          </a:p>
        </p:txBody>
      </p:sp>
    </p:spTree>
    <p:extLst>
      <p:ext uri="{BB962C8B-B14F-4D97-AF65-F5344CB8AC3E}">
        <p14:creationId xmlns:p14="http://schemas.microsoft.com/office/powerpoint/2010/main" val="10358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14600"/>
            <a:ext cx="9144000" cy="1447800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2667000" y="2753752"/>
            <a:ext cx="38100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6000" b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THANKS!</a:t>
            </a:r>
            <a:endParaRPr lang="en-US" sz="440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2924</TotalTime>
  <Words>329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LMMono12-Regular</vt:lpstr>
      <vt:lpstr>Open Sans</vt:lpstr>
      <vt:lpstr>Open Sans Light</vt:lpstr>
      <vt:lpstr>Open Sans Semibold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Corrocher Filho, Nelson W.</cp:lastModifiedBy>
  <cp:revision>66</cp:revision>
  <dcterms:created xsi:type="dcterms:W3CDTF">2014-01-30T06:18:00Z</dcterms:created>
  <dcterms:modified xsi:type="dcterms:W3CDTF">2016-09-22T18:14:47Z</dcterms:modified>
</cp:coreProperties>
</file>