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39" r:id="rId4"/>
    <p:sldId id="368" r:id="rId5"/>
    <p:sldId id="370" r:id="rId6"/>
    <p:sldId id="3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9CE"/>
    <a:srgbClr val="45C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 autoAdjust="0"/>
    <p:restoredTop sz="94660"/>
  </p:normalViewPr>
  <p:slideViewPr>
    <p:cSldViewPr>
      <p:cViewPr varScale="1">
        <p:scale>
          <a:sx n="154" d="100"/>
          <a:sy n="154" d="100"/>
        </p:scale>
        <p:origin x="175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2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7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4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0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8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3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2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766-85B8-4806-808F-D1DD202251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A766-85B8-4806-808F-D1DD20225122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0161-5635-48CF-B792-846CA09C1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2400" y="2209800"/>
            <a:ext cx="883952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CA" sz="3600" b="1" spc="-150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Distributed </a:t>
            </a:r>
            <a:r>
              <a:rPr lang="en-US" sz="3600" b="1" spc="-150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Architecture for Machine-Learning Music Classification and Recommendation System</a:t>
            </a:r>
          </a:p>
          <a:p>
            <a:pPr algn="ctr" defTabSz="1088232"/>
            <a:endParaRPr lang="en-CA" sz="3600" b="1" spc="-150" dirty="0">
              <a:solidFill>
                <a:srgbClr val="45C1A4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5867400"/>
            <a:ext cx="3087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Nelson Corrocher</a:t>
            </a:r>
            <a:endParaRPr lang="en-US" sz="32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/>
        </p:nvSpPr>
        <p:spPr bwMode="auto">
          <a:xfrm>
            <a:off x="1159987" y="2952790"/>
            <a:ext cx="1179295" cy="11792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solidFill>
              <a:srgbClr val="69B9C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2"/>
          <p:cNvSpPr>
            <a:spLocks noEditPoints="1"/>
          </p:cNvSpPr>
          <p:nvPr/>
        </p:nvSpPr>
        <p:spPr bwMode="auto">
          <a:xfrm>
            <a:off x="3070716" y="3532598"/>
            <a:ext cx="188695" cy="1886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4055587" y="2952790"/>
            <a:ext cx="1179295" cy="11792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solidFill>
              <a:srgbClr val="69B9C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5503387" y="2952790"/>
            <a:ext cx="1179295" cy="11792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solidFill>
              <a:srgbClr val="69B9C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6914892" y="2952790"/>
            <a:ext cx="1179295" cy="11792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solidFill>
              <a:srgbClr val="69B9C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45764" y="3541830"/>
            <a:ext cx="468630" cy="1215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674587" y="3541830"/>
            <a:ext cx="468630" cy="1215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141364" y="3541830"/>
            <a:ext cx="468630" cy="1215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570187" y="3541830"/>
            <a:ext cx="468630" cy="1215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083787" y="1713637"/>
            <a:ext cx="1314708" cy="877163"/>
          </a:xfrm>
          <a:prstGeom prst="rect">
            <a:avLst/>
          </a:prstGeom>
          <a:solidFill>
            <a:srgbClr val="69B9CE"/>
          </a:solidFill>
          <a:ln w="22225" cmpd="dbl">
            <a:solidFill>
              <a:srgbClr val="69B9CE"/>
            </a:solidFill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Sources</a:t>
            </a:r>
          </a:p>
          <a:p>
            <a:pPr algn="ctr" defTabSz="1088232"/>
            <a:endParaRPr lang="en-US" sz="1050" dirty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Private DB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Public DB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Mobile App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036279" y="1713637"/>
            <a:ext cx="1314708" cy="1038746"/>
          </a:xfrm>
          <a:prstGeom prst="rect">
            <a:avLst/>
          </a:prstGeom>
          <a:solidFill>
            <a:srgbClr val="69B9CE"/>
          </a:solidFill>
          <a:ln w="22225" cmpd="dbl">
            <a:solidFill>
              <a:srgbClr val="69B9CE"/>
            </a:solidFill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Warehouse</a:t>
            </a:r>
          </a:p>
          <a:p>
            <a:pPr algn="ctr" defTabSz="1088232"/>
            <a:endParaRPr lang="en-US" sz="1050" dirty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Hadoop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Accumulo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MongoDB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Solr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914892" y="1713637"/>
            <a:ext cx="1314708" cy="715581"/>
          </a:xfrm>
          <a:prstGeom prst="rect">
            <a:avLst/>
          </a:prstGeom>
          <a:solidFill>
            <a:srgbClr val="69B9CE"/>
          </a:solidFill>
          <a:ln w="22225" cmpd="dbl">
            <a:solidFill>
              <a:srgbClr val="69B9CE"/>
            </a:solidFill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User Interface</a:t>
            </a:r>
          </a:p>
          <a:p>
            <a:pPr algn="ctr" defTabSz="1088232"/>
            <a:endParaRPr lang="en-US" sz="1050" dirty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Mobile App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 Portal</a:t>
            </a:r>
          </a:p>
        </p:txBody>
      </p:sp>
      <p:cxnSp>
        <p:nvCxnSpPr>
          <p:cNvPr id="21" name="Straight Arrow Connector 20"/>
          <p:cNvCxnSpPr>
            <a:stCxn id="2" idx="11"/>
          </p:cNvCxnSpPr>
          <p:nvPr/>
        </p:nvCxnSpPr>
        <p:spPr>
          <a:xfrm flipV="1">
            <a:off x="1749027" y="2647322"/>
            <a:ext cx="607" cy="305468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45234" y="2752383"/>
            <a:ext cx="0" cy="233705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504539" y="2647322"/>
            <a:ext cx="607" cy="362384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514600" y="4380637"/>
            <a:ext cx="1314708" cy="715581"/>
          </a:xfrm>
          <a:prstGeom prst="rect">
            <a:avLst/>
          </a:prstGeom>
          <a:solidFill>
            <a:srgbClr val="69B9CE"/>
          </a:solidFill>
          <a:ln w="22225" cmpd="dbl">
            <a:solidFill>
              <a:srgbClr val="69B9CE"/>
            </a:solidFill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ETL</a:t>
            </a:r>
          </a:p>
          <a:p>
            <a:pPr algn="ctr" defTabSz="1088232"/>
            <a:endParaRPr lang="en-US" sz="1050" dirty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Web Scraping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Store and Index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410200" y="4380637"/>
            <a:ext cx="1314708" cy="900246"/>
          </a:xfrm>
          <a:prstGeom prst="rect">
            <a:avLst/>
          </a:prstGeom>
          <a:solidFill>
            <a:srgbClr val="69B9CE"/>
          </a:solidFill>
          <a:ln w="22225" cmpd="dbl">
            <a:solidFill>
              <a:srgbClr val="69B9CE"/>
            </a:solidFill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2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Analytics &amp; Research</a:t>
            </a:r>
          </a:p>
          <a:p>
            <a:pPr algn="ctr" defTabSz="1088232"/>
            <a:endParaRPr lang="en-US" sz="1050" dirty="0">
              <a:solidFill>
                <a:schemeClr val="bg1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MapReduce</a:t>
            </a:r>
          </a:p>
          <a:p>
            <a:pPr algn="ctr" defTabSz="1088232"/>
            <a:r>
              <a:rPr lang="en-US" sz="105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R-Studio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97674" y="3999637"/>
            <a:ext cx="607" cy="338766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93034" y="3999637"/>
            <a:ext cx="607" cy="338766"/>
          </a:xfrm>
          <a:prstGeom prst="straightConnector1">
            <a:avLst/>
          </a:prstGeom>
          <a:ln>
            <a:solidFill>
              <a:srgbClr val="69B9C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409099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Proposed Architecture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413415" y="3291556"/>
            <a:ext cx="229221" cy="285818"/>
            <a:chOff x="6518275" y="466725"/>
            <a:chExt cx="257175" cy="320675"/>
          </a:xfrm>
          <a:solidFill>
            <a:srgbClr val="69B9CE"/>
          </a:solidFill>
        </p:grpSpPr>
        <p:sp>
          <p:nvSpPr>
            <p:cNvPr id="40" name="Freeform 90"/>
            <p:cNvSpPr>
              <a:spLocks/>
            </p:cNvSpPr>
            <p:nvPr/>
          </p:nvSpPr>
          <p:spPr bwMode="auto">
            <a:xfrm>
              <a:off x="6518275" y="600075"/>
              <a:ext cx="257175" cy="104775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1"/>
            <p:cNvSpPr>
              <a:spLocks/>
            </p:cNvSpPr>
            <p:nvPr/>
          </p:nvSpPr>
          <p:spPr bwMode="auto">
            <a:xfrm>
              <a:off x="6518275" y="679450"/>
              <a:ext cx="257175" cy="107950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22" y="41"/>
                    <a:pt x="49" y="41"/>
                  </a:cubicBezTo>
                  <a:cubicBezTo>
                    <a:pt x="76" y="41"/>
                    <a:pt x="98" y="32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4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2"/>
            <p:cNvSpPr>
              <a:spLocks/>
            </p:cNvSpPr>
            <p:nvPr/>
          </p:nvSpPr>
          <p:spPr bwMode="auto">
            <a:xfrm>
              <a:off x="6518275" y="522288"/>
              <a:ext cx="257175" cy="104775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20 h 40"/>
                <a:gd name="T10" fmla="*/ 49 w 98"/>
                <a:gd name="T11" fmla="*/ 40 h 40"/>
                <a:gd name="T12" fmla="*/ 98 w 98"/>
                <a:gd name="T13" fmla="*/ 20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93"/>
            <p:cNvSpPr>
              <a:spLocks noChangeArrowheads="1"/>
            </p:cNvSpPr>
            <p:nvPr/>
          </p:nvSpPr>
          <p:spPr bwMode="auto">
            <a:xfrm>
              <a:off x="6524625" y="466725"/>
              <a:ext cx="247650" cy="8413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639806" y="3511549"/>
            <a:ext cx="229221" cy="285818"/>
            <a:chOff x="6518275" y="466725"/>
            <a:chExt cx="257175" cy="320675"/>
          </a:xfrm>
          <a:solidFill>
            <a:srgbClr val="69B9CE"/>
          </a:solidFill>
        </p:grpSpPr>
        <p:sp>
          <p:nvSpPr>
            <p:cNvPr id="50" name="Freeform 90"/>
            <p:cNvSpPr>
              <a:spLocks/>
            </p:cNvSpPr>
            <p:nvPr/>
          </p:nvSpPr>
          <p:spPr bwMode="auto">
            <a:xfrm>
              <a:off x="6518275" y="600075"/>
              <a:ext cx="257175" cy="104775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1"/>
            <p:cNvSpPr>
              <a:spLocks/>
            </p:cNvSpPr>
            <p:nvPr/>
          </p:nvSpPr>
          <p:spPr bwMode="auto">
            <a:xfrm>
              <a:off x="6518275" y="679450"/>
              <a:ext cx="257175" cy="107950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22" y="41"/>
                    <a:pt x="49" y="41"/>
                  </a:cubicBezTo>
                  <a:cubicBezTo>
                    <a:pt x="76" y="41"/>
                    <a:pt x="98" y="32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4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2"/>
            <p:cNvSpPr>
              <a:spLocks/>
            </p:cNvSpPr>
            <p:nvPr/>
          </p:nvSpPr>
          <p:spPr bwMode="auto">
            <a:xfrm>
              <a:off x="6518275" y="522288"/>
              <a:ext cx="257175" cy="104775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20 h 40"/>
                <a:gd name="T10" fmla="*/ 49 w 98"/>
                <a:gd name="T11" fmla="*/ 40 h 40"/>
                <a:gd name="T12" fmla="*/ 98 w 98"/>
                <a:gd name="T13" fmla="*/ 20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93"/>
            <p:cNvSpPr>
              <a:spLocks noChangeArrowheads="1"/>
            </p:cNvSpPr>
            <p:nvPr/>
          </p:nvSpPr>
          <p:spPr bwMode="auto">
            <a:xfrm>
              <a:off x="6524625" y="466725"/>
              <a:ext cx="247650" cy="8413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 2"/>
          <p:cNvSpPr>
            <a:spLocks noEditPoints="1"/>
          </p:cNvSpPr>
          <p:nvPr/>
        </p:nvSpPr>
        <p:spPr bwMode="auto">
          <a:xfrm>
            <a:off x="2644688" y="2952790"/>
            <a:ext cx="1179295" cy="11792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solidFill>
              <a:srgbClr val="69B9C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"/>
          <p:cNvSpPr>
            <a:spLocks noEditPoints="1"/>
          </p:cNvSpPr>
          <p:nvPr/>
        </p:nvSpPr>
        <p:spPr bwMode="auto">
          <a:xfrm>
            <a:off x="3125660" y="3356343"/>
            <a:ext cx="188695" cy="1886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"/>
          <p:cNvSpPr>
            <a:spLocks noEditPoints="1"/>
          </p:cNvSpPr>
          <p:nvPr/>
        </p:nvSpPr>
        <p:spPr bwMode="auto">
          <a:xfrm>
            <a:off x="3240740" y="3508743"/>
            <a:ext cx="188695" cy="188695"/>
          </a:xfrm>
          <a:custGeom>
            <a:avLst/>
            <a:gdLst>
              <a:gd name="T0" fmla="*/ 894 w 971"/>
              <a:gd name="T1" fmla="*/ 509 h 971"/>
              <a:gd name="T2" fmla="*/ 969 w 971"/>
              <a:gd name="T3" fmla="*/ 442 h 971"/>
              <a:gd name="T4" fmla="*/ 883 w 971"/>
              <a:gd name="T5" fmla="*/ 390 h 971"/>
              <a:gd name="T6" fmla="*/ 938 w 971"/>
              <a:gd name="T7" fmla="*/ 309 h 971"/>
              <a:gd name="T8" fmla="*/ 838 w 971"/>
              <a:gd name="T9" fmla="*/ 279 h 971"/>
              <a:gd name="T10" fmla="*/ 802 w 971"/>
              <a:gd name="T11" fmla="*/ 227 h 971"/>
              <a:gd name="T12" fmla="*/ 813 w 971"/>
              <a:gd name="T13" fmla="*/ 127 h 971"/>
              <a:gd name="T14" fmla="*/ 714 w 971"/>
              <a:gd name="T15" fmla="*/ 146 h 971"/>
              <a:gd name="T16" fmla="*/ 700 w 971"/>
              <a:gd name="T17" fmla="*/ 50 h 971"/>
              <a:gd name="T18" fmla="*/ 606 w 971"/>
              <a:gd name="T19" fmla="*/ 95 h 971"/>
              <a:gd name="T20" fmla="*/ 545 w 971"/>
              <a:gd name="T21" fmla="*/ 81 h 971"/>
              <a:gd name="T22" fmla="*/ 485 w 971"/>
              <a:gd name="T23" fmla="*/ 0 h 971"/>
              <a:gd name="T24" fmla="*/ 425 w 971"/>
              <a:gd name="T25" fmla="*/ 80 h 971"/>
              <a:gd name="T26" fmla="*/ 350 w 971"/>
              <a:gd name="T27" fmla="*/ 19 h 971"/>
              <a:gd name="T28" fmla="*/ 311 w 971"/>
              <a:gd name="T29" fmla="*/ 115 h 971"/>
              <a:gd name="T30" fmla="*/ 256 w 971"/>
              <a:gd name="T31" fmla="*/ 146 h 971"/>
              <a:gd name="T32" fmla="*/ 157 w 971"/>
              <a:gd name="T33" fmla="*/ 126 h 971"/>
              <a:gd name="T34" fmla="*/ 167 w 971"/>
              <a:gd name="T35" fmla="*/ 226 h 971"/>
              <a:gd name="T36" fmla="*/ 70 w 971"/>
              <a:gd name="T37" fmla="*/ 232 h 971"/>
              <a:gd name="T38" fmla="*/ 106 w 971"/>
              <a:gd name="T39" fmla="*/ 329 h 971"/>
              <a:gd name="T40" fmla="*/ 86 w 971"/>
              <a:gd name="T41" fmla="*/ 389 h 971"/>
              <a:gd name="T42" fmla="*/ 0 w 971"/>
              <a:gd name="T43" fmla="*/ 441 h 971"/>
              <a:gd name="T44" fmla="*/ 75 w 971"/>
              <a:gd name="T45" fmla="*/ 508 h 971"/>
              <a:gd name="T46" fmla="*/ 6 w 971"/>
              <a:gd name="T47" fmla="*/ 577 h 971"/>
              <a:gd name="T48" fmla="*/ 98 w 971"/>
              <a:gd name="T49" fmla="*/ 625 h 971"/>
              <a:gd name="T50" fmla="*/ 124 w 971"/>
              <a:gd name="T51" fmla="*/ 683 h 971"/>
              <a:gd name="T52" fmla="*/ 96 w 971"/>
              <a:gd name="T53" fmla="*/ 779 h 971"/>
              <a:gd name="T54" fmla="*/ 196 w 971"/>
              <a:gd name="T55" fmla="*/ 778 h 971"/>
              <a:gd name="T56" fmla="*/ 192 w 971"/>
              <a:gd name="T57" fmla="*/ 876 h 971"/>
              <a:gd name="T58" fmla="*/ 293 w 971"/>
              <a:gd name="T59" fmla="*/ 849 h 971"/>
              <a:gd name="T60" fmla="*/ 351 w 971"/>
              <a:gd name="T61" fmla="*/ 874 h 971"/>
              <a:gd name="T62" fmla="*/ 394 w 971"/>
              <a:gd name="T63" fmla="*/ 965 h 971"/>
              <a:gd name="T64" fmla="*/ 468 w 971"/>
              <a:gd name="T65" fmla="*/ 896 h 971"/>
              <a:gd name="T66" fmla="*/ 531 w 971"/>
              <a:gd name="T67" fmla="*/ 971 h 971"/>
              <a:gd name="T68" fmla="*/ 587 w 971"/>
              <a:gd name="T69" fmla="*/ 884 h 971"/>
              <a:gd name="T70" fmla="*/ 647 w 971"/>
              <a:gd name="T71" fmla="*/ 863 h 971"/>
              <a:gd name="T72" fmla="*/ 740 w 971"/>
              <a:gd name="T73" fmla="*/ 900 h 971"/>
              <a:gd name="T74" fmla="*/ 748 w 971"/>
              <a:gd name="T75" fmla="*/ 800 h 971"/>
              <a:gd name="T76" fmla="*/ 845 w 971"/>
              <a:gd name="T77" fmla="*/ 813 h 971"/>
              <a:gd name="T78" fmla="*/ 828 w 971"/>
              <a:gd name="T79" fmla="*/ 711 h 971"/>
              <a:gd name="T80" fmla="*/ 858 w 971"/>
              <a:gd name="T81" fmla="*/ 655 h 971"/>
              <a:gd name="T82" fmla="*/ 952 w 971"/>
              <a:gd name="T83" fmla="*/ 620 h 971"/>
              <a:gd name="T84" fmla="*/ 891 w 971"/>
              <a:gd name="T85" fmla="*/ 541 h 971"/>
              <a:gd name="T86" fmla="*/ 766 w 971"/>
              <a:gd name="T87" fmla="*/ 641 h 971"/>
              <a:gd name="T88" fmla="*/ 588 w 971"/>
              <a:gd name="T89" fmla="*/ 790 h 971"/>
              <a:gd name="T90" fmla="*/ 357 w 971"/>
              <a:gd name="T91" fmla="*/ 781 h 971"/>
              <a:gd name="T92" fmla="*/ 191 w 971"/>
              <a:gd name="T93" fmla="*/ 618 h 971"/>
              <a:gd name="T94" fmla="*/ 179 w 971"/>
              <a:gd name="T95" fmla="*/ 386 h 971"/>
              <a:gd name="T96" fmla="*/ 326 w 971"/>
              <a:gd name="T97" fmla="*/ 207 h 971"/>
              <a:gd name="T98" fmla="*/ 556 w 971"/>
              <a:gd name="T99" fmla="*/ 173 h 971"/>
              <a:gd name="T100" fmla="*/ 748 w 971"/>
              <a:gd name="T101" fmla="*/ 303 h 971"/>
              <a:gd name="T102" fmla="*/ 803 w 971"/>
              <a:gd name="T103" fmla="*/ 529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rgbClr val="69B9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"/>
          <p:cNvSpPr>
            <a:spLocks noEditPoints="1"/>
          </p:cNvSpPr>
          <p:nvPr/>
        </p:nvSpPr>
        <p:spPr bwMode="auto">
          <a:xfrm>
            <a:off x="1466894" y="3577374"/>
            <a:ext cx="253213" cy="199740"/>
          </a:xfrm>
          <a:custGeom>
            <a:avLst/>
            <a:gdLst>
              <a:gd name="T0" fmla="*/ 410 w 411"/>
              <a:gd name="T1" fmla="*/ 309 h 324"/>
              <a:gd name="T2" fmla="*/ 410 w 411"/>
              <a:gd name="T3" fmla="*/ 46 h 324"/>
              <a:gd name="T4" fmla="*/ 395 w 411"/>
              <a:gd name="T5" fmla="*/ 32 h 324"/>
              <a:gd name="T6" fmla="*/ 210 w 411"/>
              <a:gd name="T7" fmla="*/ 32 h 324"/>
              <a:gd name="T8" fmla="*/ 200 w 411"/>
              <a:gd name="T9" fmla="*/ 17 h 324"/>
              <a:gd name="T10" fmla="*/ 200 w 411"/>
              <a:gd name="T11" fmla="*/ 15 h 324"/>
              <a:gd name="T12" fmla="*/ 184 w 411"/>
              <a:gd name="T13" fmla="*/ 0 h 324"/>
              <a:gd name="T14" fmla="*/ 86 w 411"/>
              <a:gd name="T15" fmla="*/ 0 h 324"/>
              <a:gd name="T16" fmla="*/ 70 w 411"/>
              <a:gd name="T17" fmla="*/ 15 h 324"/>
              <a:gd name="T18" fmla="*/ 70 w 411"/>
              <a:gd name="T19" fmla="*/ 17 h 324"/>
              <a:gd name="T20" fmla="*/ 60 w 411"/>
              <a:gd name="T21" fmla="*/ 32 h 324"/>
              <a:gd name="T22" fmla="*/ 60 w 411"/>
              <a:gd name="T23" fmla="*/ 32 h 324"/>
              <a:gd name="T24" fmla="*/ 46 w 411"/>
              <a:gd name="T25" fmla="*/ 46 h 324"/>
              <a:gd name="T26" fmla="*/ 46 w 411"/>
              <a:gd name="T27" fmla="*/ 122 h 324"/>
              <a:gd name="T28" fmla="*/ 14 w 411"/>
              <a:gd name="T29" fmla="*/ 122 h 324"/>
              <a:gd name="T30" fmla="*/ 5 w 411"/>
              <a:gd name="T31" fmla="*/ 138 h 324"/>
              <a:gd name="T32" fmla="*/ 38 w 411"/>
              <a:gd name="T33" fmla="*/ 309 h 324"/>
              <a:gd name="T34" fmla="*/ 53 w 411"/>
              <a:gd name="T35" fmla="*/ 324 h 324"/>
              <a:gd name="T36" fmla="*/ 403 w 411"/>
              <a:gd name="T37" fmla="*/ 324 h 324"/>
              <a:gd name="T38" fmla="*/ 410 w 411"/>
              <a:gd name="T39" fmla="*/ 309 h 324"/>
              <a:gd name="T40" fmla="*/ 392 w 411"/>
              <a:gd name="T41" fmla="*/ 144 h 324"/>
              <a:gd name="T42" fmla="*/ 392 w 411"/>
              <a:gd name="T43" fmla="*/ 316 h 324"/>
              <a:gd name="T44" fmla="*/ 359 w 411"/>
              <a:gd name="T45" fmla="*/ 132 h 324"/>
              <a:gd name="T46" fmla="*/ 345 w 411"/>
              <a:gd name="T47" fmla="*/ 123 h 324"/>
              <a:gd name="T48" fmla="*/ 64 w 411"/>
              <a:gd name="T49" fmla="*/ 123 h 324"/>
              <a:gd name="T50" fmla="*/ 64 w 411"/>
              <a:gd name="T51" fmla="*/ 64 h 324"/>
              <a:gd name="T52" fmla="*/ 392 w 411"/>
              <a:gd name="T53" fmla="*/ 64 h 324"/>
              <a:gd name="T54" fmla="*/ 392 w 411"/>
              <a:gd name="T55" fmla="*/ 14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1" h="324">
                <a:moveTo>
                  <a:pt x="410" y="309"/>
                </a:moveTo>
                <a:cubicBezTo>
                  <a:pt x="410" y="46"/>
                  <a:pt x="410" y="46"/>
                  <a:pt x="410" y="46"/>
                </a:cubicBezTo>
                <a:cubicBezTo>
                  <a:pt x="410" y="38"/>
                  <a:pt x="403" y="32"/>
                  <a:pt x="395" y="32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04" y="32"/>
                  <a:pt x="200" y="21"/>
                  <a:pt x="200" y="17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7"/>
                  <a:pt x="193" y="0"/>
                  <a:pt x="184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7" y="0"/>
                  <a:pt x="70" y="7"/>
                  <a:pt x="70" y="15"/>
                </a:cubicBezTo>
                <a:cubicBezTo>
                  <a:pt x="70" y="17"/>
                  <a:pt x="70" y="17"/>
                  <a:pt x="70" y="17"/>
                </a:cubicBezTo>
                <a:cubicBezTo>
                  <a:pt x="70" y="21"/>
                  <a:pt x="66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52" y="32"/>
                  <a:pt x="46" y="38"/>
                  <a:pt x="46" y="46"/>
                </a:cubicBezTo>
                <a:cubicBezTo>
                  <a:pt x="46" y="122"/>
                  <a:pt x="46" y="122"/>
                  <a:pt x="46" y="122"/>
                </a:cubicBezTo>
                <a:cubicBezTo>
                  <a:pt x="14" y="122"/>
                  <a:pt x="14" y="122"/>
                  <a:pt x="14" y="122"/>
                </a:cubicBezTo>
                <a:cubicBezTo>
                  <a:pt x="14" y="122"/>
                  <a:pt x="0" y="122"/>
                  <a:pt x="5" y="138"/>
                </a:cubicBezTo>
                <a:cubicBezTo>
                  <a:pt x="38" y="309"/>
                  <a:pt x="38" y="309"/>
                  <a:pt x="38" y="309"/>
                </a:cubicBezTo>
                <a:cubicBezTo>
                  <a:pt x="38" y="317"/>
                  <a:pt x="44" y="324"/>
                  <a:pt x="53" y="324"/>
                </a:cubicBezTo>
                <a:cubicBezTo>
                  <a:pt x="403" y="324"/>
                  <a:pt x="403" y="324"/>
                  <a:pt x="403" y="324"/>
                </a:cubicBezTo>
                <a:cubicBezTo>
                  <a:pt x="411" y="324"/>
                  <a:pt x="410" y="309"/>
                  <a:pt x="410" y="309"/>
                </a:cubicBezTo>
                <a:close/>
                <a:moveTo>
                  <a:pt x="392" y="144"/>
                </a:moveTo>
                <a:cubicBezTo>
                  <a:pt x="392" y="316"/>
                  <a:pt x="392" y="316"/>
                  <a:pt x="392" y="316"/>
                </a:cubicBezTo>
                <a:cubicBezTo>
                  <a:pt x="359" y="132"/>
                  <a:pt x="359" y="132"/>
                  <a:pt x="359" y="132"/>
                </a:cubicBezTo>
                <a:cubicBezTo>
                  <a:pt x="356" y="122"/>
                  <a:pt x="345" y="123"/>
                  <a:pt x="345" y="123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64"/>
                  <a:pt x="64" y="64"/>
                  <a:pt x="64" y="64"/>
                </a:cubicBezTo>
                <a:cubicBezTo>
                  <a:pt x="392" y="64"/>
                  <a:pt x="392" y="64"/>
                  <a:pt x="392" y="64"/>
                </a:cubicBezTo>
                <a:lnTo>
                  <a:pt x="392" y="144"/>
                </a:lnTo>
                <a:close/>
              </a:path>
            </a:pathLst>
          </a:custGeom>
          <a:solidFill>
            <a:srgbClr val="69B9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777647" y="3457104"/>
            <a:ext cx="217537" cy="224622"/>
            <a:chOff x="6413500" y="87313"/>
            <a:chExt cx="487363" cy="503237"/>
          </a:xfrm>
          <a:solidFill>
            <a:srgbClr val="69B9CE"/>
          </a:solidFill>
        </p:grpSpPr>
        <p:sp>
          <p:nvSpPr>
            <p:cNvPr id="61" name="Freeform 17"/>
            <p:cNvSpPr>
              <a:spLocks/>
            </p:cNvSpPr>
            <p:nvPr/>
          </p:nvSpPr>
          <p:spPr bwMode="auto">
            <a:xfrm>
              <a:off x="6413500" y="298450"/>
              <a:ext cx="487363" cy="177800"/>
            </a:xfrm>
            <a:custGeom>
              <a:avLst/>
              <a:gdLst>
                <a:gd name="T0" fmla="*/ 152 w 307"/>
                <a:gd name="T1" fmla="*/ 62 h 112"/>
                <a:gd name="T2" fmla="*/ 43 w 307"/>
                <a:gd name="T3" fmla="*/ 0 h 112"/>
                <a:gd name="T4" fmla="*/ 0 w 307"/>
                <a:gd name="T5" fmla="*/ 24 h 112"/>
                <a:gd name="T6" fmla="*/ 152 w 307"/>
                <a:gd name="T7" fmla="*/ 112 h 112"/>
                <a:gd name="T8" fmla="*/ 307 w 307"/>
                <a:gd name="T9" fmla="*/ 24 h 112"/>
                <a:gd name="T10" fmla="*/ 264 w 307"/>
                <a:gd name="T11" fmla="*/ 0 h 112"/>
                <a:gd name="T12" fmla="*/ 152 w 307"/>
                <a:gd name="T13" fmla="*/ 6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12">
                  <a:moveTo>
                    <a:pt x="152" y="62"/>
                  </a:moveTo>
                  <a:lnTo>
                    <a:pt x="43" y="0"/>
                  </a:lnTo>
                  <a:lnTo>
                    <a:pt x="0" y="24"/>
                  </a:lnTo>
                  <a:lnTo>
                    <a:pt x="152" y="112"/>
                  </a:lnTo>
                  <a:lnTo>
                    <a:pt x="307" y="24"/>
                  </a:lnTo>
                  <a:lnTo>
                    <a:pt x="264" y="0"/>
                  </a:lnTo>
                  <a:lnTo>
                    <a:pt x="152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auto">
            <a:xfrm>
              <a:off x="6413500" y="412750"/>
              <a:ext cx="487363" cy="177800"/>
            </a:xfrm>
            <a:custGeom>
              <a:avLst/>
              <a:gdLst>
                <a:gd name="T0" fmla="*/ 152 w 307"/>
                <a:gd name="T1" fmla="*/ 62 h 112"/>
                <a:gd name="T2" fmla="*/ 43 w 307"/>
                <a:gd name="T3" fmla="*/ 0 h 112"/>
                <a:gd name="T4" fmla="*/ 0 w 307"/>
                <a:gd name="T5" fmla="*/ 24 h 112"/>
                <a:gd name="T6" fmla="*/ 152 w 307"/>
                <a:gd name="T7" fmla="*/ 112 h 112"/>
                <a:gd name="T8" fmla="*/ 307 w 307"/>
                <a:gd name="T9" fmla="*/ 24 h 112"/>
                <a:gd name="T10" fmla="*/ 264 w 307"/>
                <a:gd name="T11" fmla="*/ 0 h 112"/>
                <a:gd name="T12" fmla="*/ 152 w 307"/>
                <a:gd name="T13" fmla="*/ 6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12">
                  <a:moveTo>
                    <a:pt x="152" y="62"/>
                  </a:moveTo>
                  <a:lnTo>
                    <a:pt x="43" y="0"/>
                  </a:lnTo>
                  <a:lnTo>
                    <a:pt x="0" y="24"/>
                  </a:lnTo>
                  <a:lnTo>
                    <a:pt x="152" y="112"/>
                  </a:lnTo>
                  <a:lnTo>
                    <a:pt x="307" y="24"/>
                  </a:lnTo>
                  <a:lnTo>
                    <a:pt x="264" y="0"/>
                  </a:lnTo>
                  <a:lnTo>
                    <a:pt x="152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9"/>
            <p:cNvSpPr>
              <a:spLocks/>
            </p:cNvSpPr>
            <p:nvPr/>
          </p:nvSpPr>
          <p:spPr bwMode="auto">
            <a:xfrm>
              <a:off x="6413500" y="87313"/>
              <a:ext cx="487363" cy="276225"/>
            </a:xfrm>
            <a:custGeom>
              <a:avLst/>
              <a:gdLst>
                <a:gd name="T0" fmla="*/ 307 w 307"/>
                <a:gd name="T1" fmla="*/ 88 h 174"/>
                <a:gd name="T2" fmla="*/ 152 w 307"/>
                <a:gd name="T3" fmla="*/ 0 h 174"/>
                <a:gd name="T4" fmla="*/ 0 w 307"/>
                <a:gd name="T5" fmla="*/ 88 h 174"/>
                <a:gd name="T6" fmla="*/ 152 w 307"/>
                <a:gd name="T7" fmla="*/ 174 h 174"/>
                <a:gd name="T8" fmla="*/ 307 w 307"/>
                <a:gd name="T9" fmla="*/ 8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174">
                  <a:moveTo>
                    <a:pt x="307" y="88"/>
                  </a:moveTo>
                  <a:lnTo>
                    <a:pt x="152" y="0"/>
                  </a:lnTo>
                  <a:lnTo>
                    <a:pt x="0" y="88"/>
                  </a:lnTo>
                  <a:lnTo>
                    <a:pt x="152" y="174"/>
                  </a:lnTo>
                  <a:lnTo>
                    <a:pt x="307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Freeform 20"/>
          <p:cNvSpPr>
            <a:spLocks noEditPoints="1"/>
          </p:cNvSpPr>
          <p:nvPr/>
        </p:nvSpPr>
        <p:spPr bwMode="auto">
          <a:xfrm>
            <a:off x="1483387" y="3316197"/>
            <a:ext cx="257754" cy="175153"/>
          </a:xfrm>
          <a:custGeom>
            <a:avLst/>
            <a:gdLst>
              <a:gd name="T0" fmla="*/ 135 w 157"/>
              <a:gd name="T1" fmla="*/ 46 h 107"/>
              <a:gd name="T2" fmla="*/ 136 w 157"/>
              <a:gd name="T3" fmla="*/ 37 h 107"/>
              <a:gd name="T4" fmla="*/ 99 w 157"/>
              <a:gd name="T5" fmla="*/ 0 h 107"/>
              <a:gd name="T6" fmla="*/ 73 w 157"/>
              <a:gd name="T7" fmla="*/ 18 h 107"/>
              <a:gd name="T8" fmla="*/ 45 w 157"/>
              <a:gd name="T9" fmla="*/ 8 h 107"/>
              <a:gd name="T10" fmla="*/ 19 w 157"/>
              <a:gd name="T11" fmla="*/ 40 h 107"/>
              <a:gd name="T12" fmla="*/ 20 w 157"/>
              <a:gd name="T13" fmla="*/ 47 h 107"/>
              <a:gd name="T14" fmla="*/ 0 w 157"/>
              <a:gd name="T15" fmla="*/ 76 h 107"/>
              <a:gd name="T16" fmla="*/ 31 w 157"/>
              <a:gd name="T17" fmla="*/ 107 h 107"/>
              <a:gd name="T18" fmla="*/ 126 w 157"/>
              <a:gd name="T19" fmla="*/ 107 h 107"/>
              <a:gd name="T20" fmla="*/ 157 w 157"/>
              <a:gd name="T21" fmla="*/ 76 h 107"/>
              <a:gd name="T22" fmla="*/ 135 w 157"/>
              <a:gd name="T23" fmla="*/ 46 h 107"/>
              <a:gd name="T24" fmla="*/ 120 w 157"/>
              <a:gd name="T25" fmla="*/ 100 h 107"/>
              <a:gd name="T26" fmla="*/ 79 w 157"/>
              <a:gd name="T27" fmla="*/ 100 h 107"/>
              <a:gd name="T28" fmla="*/ 103 w 157"/>
              <a:gd name="T29" fmla="*/ 75 h 107"/>
              <a:gd name="T30" fmla="*/ 102 w 157"/>
              <a:gd name="T31" fmla="*/ 72 h 107"/>
              <a:gd name="T32" fmla="*/ 92 w 157"/>
              <a:gd name="T33" fmla="*/ 72 h 107"/>
              <a:gd name="T34" fmla="*/ 92 w 157"/>
              <a:gd name="T35" fmla="*/ 68 h 107"/>
              <a:gd name="T36" fmla="*/ 92 w 157"/>
              <a:gd name="T37" fmla="*/ 37 h 107"/>
              <a:gd name="T38" fmla="*/ 90 w 157"/>
              <a:gd name="T39" fmla="*/ 36 h 107"/>
              <a:gd name="T40" fmla="*/ 64 w 157"/>
              <a:gd name="T41" fmla="*/ 36 h 107"/>
              <a:gd name="T42" fmla="*/ 62 w 157"/>
              <a:gd name="T43" fmla="*/ 38 h 107"/>
              <a:gd name="T44" fmla="*/ 62 w 157"/>
              <a:gd name="T45" fmla="*/ 68 h 107"/>
              <a:gd name="T46" fmla="*/ 62 w 157"/>
              <a:gd name="T47" fmla="*/ 73 h 107"/>
              <a:gd name="T48" fmla="*/ 51 w 157"/>
              <a:gd name="T49" fmla="*/ 73 h 107"/>
              <a:gd name="T50" fmla="*/ 50 w 157"/>
              <a:gd name="T51" fmla="*/ 76 h 107"/>
              <a:gd name="T52" fmla="*/ 75 w 157"/>
              <a:gd name="T53" fmla="*/ 100 h 107"/>
              <a:gd name="T54" fmla="*/ 38 w 157"/>
              <a:gd name="T55" fmla="*/ 100 h 107"/>
              <a:gd name="T56" fmla="*/ 11 w 157"/>
              <a:gd name="T57" fmla="*/ 74 h 107"/>
              <a:gd name="T58" fmla="*/ 29 w 157"/>
              <a:gd name="T59" fmla="*/ 50 h 107"/>
              <a:gd name="T60" fmla="*/ 28 w 157"/>
              <a:gd name="T61" fmla="*/ 44 h 107"/>
              <a:gd name="T62" fmla="*/ 50 w 157"/>
              <a:gd name="T63" fmla="*/ 17 h 107"/>
              <a:gd name="T64" fmla="*/ 74 w 157"/>
              <a:gd name="T65" fmla="*/ 29 h 107"/>
              <a:gd name="T66" fmla="*/ 97 w 157"/>
              <a:gd name="T67" fmla="*/ 11 h 107"/>
              <a:gd name="T68" fmla="*/ 128 w 157"/>
              <a:gd name="T69" fmla="*/ 42 h 107"/>
              <a:gd name="T70" fmla="*/ 127 w 157"/>
              <a:gd name="T71" fmla="*/ 50 h 107"/>
              <a:gd name="T72" fmla="*/ 147 w 157"/>
              <a:gd name="T73" fmla="*/ 74 h 107"/>
              <a:gd name="T74" fmla="*/ 120 w 157"/>
              <a:gd name="T75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7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7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40"/>
                </a:cubicBezTo>
                <a:cubicBezTo>
                  <a:pt x="19" y="42"/>
                  <a:pt x="20" y="45"/>
                  <a:pt x="20" y="47"/>
                </a:cubicBezTo>
                <a:cubicBezTo>
                  <a:pt x="9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7" y="93"/>
                  <a:pt x="157" y="76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1"/>
                  <a:pt x="92" y="68"/>
                </a:cubicBezTo>
                <a:cubicBezTo>
                  <a:pt x="92" y="60"/>
                  <a:pt x="92" y="43"/>
                  <a:pt x="92" y="37"/>
                </a:cubicBezTo>
                <a:cubicBezTo>
                  <a:pt x="92" y="37"/>
                  <a:pt x="92" y="36"/>
                  <a:pt x="90" y="36"/>
                </a:cubicBezTo>
                <a:cubicBezTo>
                  <a:pt x="88" y="36"/>
                  <a:pt x="67" y="36"/>
                  <a:pt x="64" y="36"/>
                </a:cubicBezTo>
                <a:cubicBezTo>
                  <a:pt x="61" y="36"/>
                  <a:pt x="62" y="38"/>
                  <a:pt x="62" y="38"/>
                </a:cubicBezTo>
                <a:cubicBezTo>
                  <a:pt x="62" y="44"/>
                  <a:pt x="62" y="60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9"/>
                  <a:pt x="11" y="74"/>
                </a:cubicBezTo>
                <a:cubicBezTo>
                  <a:pt x="11" y="63"/>
                  <a:pt x="18" y="54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7" y="20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1"/>
                  <a:pt x="97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7" y="47"/>
                  <a:pt x="127" y="50"/>
                </a:cubicBezTo>
                <a:cubicBezTo>
                  <a:pt x="138" y="53"/>
                  <a:pt x="147" y="63"/>
                  <a:pt x="147" y="74"/>
                </a:cubicBezTo>
                <a:cubicBezTo>
                  <a:pt x="147" y="89"/>
                  <a:pt x="135" y="100"/>
                  <a:pt x="120" y="100"/>
                </a:cubicBezTo>
                <a:close/>
              </a:path>
            </a:pathLst>
          </a:custGeom>
          <a:solidFill>
            <a:srgbClr val="69B9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142815" y="3473306"/>
            <a:ext cx="183671" cy="331527"/>
            <a:chOff x="5594351" y="774700"/>
            <a:chExt cx="317500" cy="573088"/>
          </a:xfrm>
          <a:solidFill>
            <a:srgbClr val="69B9CE"/>
          </a:solidFill>
        </p:grpSpPr>
        <p:sp>
          <p:nvSpPr>
            <p:cNvPr id="67" name="Freeform 15"/>
            <p:cNvSpPr>
              <a:spLocks noEditPoints="1"/>
            </p:cNvSpPr>
            <p:nvPr/>
          </p:nvSpPr>
          <p:spPr bwMode="auto">
            <a:xfrm>
              <a:off x="5594351" y="774700"/>
              <a:ext cx="317500" cy="430213"/>
            </a:xfrm>
            <a:custGeom>
              <a:avLst/>
              <a:gdLst>
                <a:gd name="T0" fmla="*/ 42 w 84"/>
                <a:gd name="T1" fmla="*/ 4 h 114"/>
                <a:gd name="T2" fmla="*/ 80 w 84"/>
                <a:gd name="T3" fmla="*/ 41 h 114"/>
                <a:gd name="T4" fmla="*/ 56 w 84"/>
                <a:gd name="T5" fmla="*/ 110 h 114"/>
                <a:gd name="T6" fmla="*/ 32 w 84"/>
                <a:gd name="T7" fmla="*/ 110 h 114"/>
                <a:gd name="T8" fmla="*/ 5 w 84"/>
                <a:gd name="T9" fmla="*/ 41 h 114"/>
                <a:gd name="T10" fmla="*/ 42 w 84"/>
                <a:gd name="T11" fmla="*/ 4 h 114"/>
                <a:gd name="T12" fmla="*/ 42 w 84"/>
                <a:gd name="T13" fmla="*/ 0 h 114"/>
                <a:gd name="T14" fmla="*/ 0 w 84"/>
                <a:gd name="T15" fmla="*/ 41 h 114"/>
                <a:gd name="T16" fmla="*/ 29 w 84"/>
                <a:gd name="T17" fmla="*/ 114 h 114"/>
                <a:gd name="T18" fmla="*/ 59 w 84"/>
                <a:gd name="T19" fmla="*/ 114 h 114"/>
                <a:gd name="T20" fmla="*/ 84 w 84"/>
                <a:gd name="T21" fmla="*/ 41 h 114"/>
                <a:gd name="T22" fmla="*/ 42 w 84"/>
                <a:gd name="T2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14">
                  <a:moveTo>
                    <a:pt x="42" y="4"/>
                  </a:moveTo>
                  <a:cubicBezTo>
                    <a:pt x="63" y="4"/>
                    <a:pt x="80" y="21"/>
                    <a:pt x="80" y="41"/>
                  </a:cubicBezTo>
                  <a:cubicBezTo>
                    <a:pt x="80" y="59"/>
                    <a:pt x="61" y="100"/>
                    <a:pt x="56" y="110"/>
                  </a:cubicBezTo>
                  <a:cubicBezTo>
                    <a:pt x="32" y="110"/>
                    <a:pt x="32" y="110"/>
                    <a:pt x="32" y="110"/>
                  </a:cubicBezTo>
                  <a:cubicBezTo>
                    <a:pt x="23" y="94"/>
                    <a:pt x="5" y="57"/>
                    <a:pt x="5" y="41"/>
                  </a:cubicBezTo>
                  <a:cubicBezTo>
                    <a:pt x="5" y="21"/>
                    <a:pt x="21" y="4"/>
                    <a:pt x="42" y="4"/>
                  </a:cubicBezTo>
                  <a:moveTo>
                    <a:pt x="42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2"/>
                    <a:pt x="29" y="114"/>
                    <a:pt x="29" y="114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84" y="63"/>
                    <a:pt x="84" y="41"/>
                  </a:cubicBezTo>
                  <a:cubicBezTo>
                    <a:pt x="84" y="18"/>
                    <a:pt x="65" y="0"/>
                    <a:pt x="4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5703888" y="1309688"/>
              <a:ext cx="109538" cy="11113"/>
            </a:xfrm>
            <a:custGeom>
              <a:avLst/>
              <a:gdLst>
                <a:gd name="T0" fmla="*/ 2 w 29"/>
                <a:gd name="T1" fmla="*/ 3 h 3"/>
                <a:gd name="T2" fmla="*/ 27 w 29"/>
                <a:gd name="T3" fmla="*/ 3 h 3"/>
                <a:gd name="T4" fmla="*/ 29 w 29"/>
                <a:gd name="T5" fmla="*/ 0 h 3"/>
                <a:gd name="T6" fmla="*/ 0 w 29"/>
                <a:gd name="T7" fmla="*/ 0 h 3"/>
                <a:gd name="T8" fmla="*/ 2 w 2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">
                  <a:moveTo>
                    <a:pt x="2" y="3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9" y="1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/>
            <p:cNvSpPr>
              <a:spLocks/>
            </p:cNvSpPr>
            <p:nvPr/>
          </p:nvSpPr>
          <p:spPr bwMode="auto">
            <a:xfrm>
              <a:off x="5719763" y="1331913"/>
              <a:ext cx="77788" cy="15875"/>
            </a:xfrm>
            <a:custGeom>
              <a:avLst/>
              <a:gdLst>
                <a:gd name="T0" fmla="*/ 11 w 21"/>
                <a:gd name="T1" fmla="*/ 4 h 4"/>
                <a:gd name="T2" fmla="*/ 21 w 21"/>
                <a:gd name="T3" fmla="*/ 0 h 4"/>
                <a:gd name="T4" fmla="*/ 0 w 21"/>
                <a:gd name="T5" fmla="*/ 0 h 4"/>
                <a:gd name="T6" fmla="*/ 11 w 21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">
                  <a:moveTo>
                    <a:pt x="11" y="4"/>
                  </a:moveTo>
                  <a:cubicBezTo>
                    <a:pt x="15" y="4"/>
                    <a:pt x="18" y="3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6" y="4"/>
                    <a:pt x="11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18"/>
            <p:cNvSpPr>
              <a:spLocks/>
            </p:cNvSpPr>
            <p:nvPr/>
          </p:nvSpPr>
          <p:spPr bwMode="auto">
            <a:xfrm>
              <a:off x="5700713" y="1219200"/>
              <a:ext cx="115888" cy="79375"/>
            </a:xfrm>
            <a:custGeom>
              <a:avLst/>
              <a:gdLst>
                <a:gd name="T0" fmla="*/ 31 w 31"/>
                <a:gd name="T1" fmla="*/ 0 h 21"/>
                <a:gd name="T2" fmla="*/ 0 w 31"/>
                <a:gd name="T3" fmla="*/ 0 h 21"/>
                <a:gd name="T4" fmla="*/ 0 w 31"/>
                <a:gd name="T5" fmla="*/ 19 h 21"/>
                <a:gd name="T6" fmla="*/ 0 w 31"/>
                <a:gd name="T7" fmla="*/ 21 h 21"/>
                <a:gd name="T8" fmla="*/ 31 w 31"/>
                <a:gd name="T9" fmla="*/ 21 h 21"/>
                <a:gd name="T10" fmla="*/ 31 w 31"/>
                <a:gd name="T11" fmla="*/ 19 h 21"/>
                <a:gd name="T12" fmla="*/ 31 w 3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1">
                  <a:moveTo>
                    <a:pt x="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19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9"/>
            <p:cNvSpPr>
              <a:spLocks noEditPoints="1"/>
            </p:cNvSpPr>
            <p:nvPr/>
          </p:nvSpPr>
          <p:spPr bwMode="auto">
            <a:xfrm>
              <a:off x="5700713" y="966788"/>
              <a:ext cx="115888" cy="238125"/>
            </a:xfrm>
            <a:custGeom>
              <a:avLst/>
              <a:gdLst>
                <a:gd name="T0" fmla="*/ 73 w 73"/>
                <a:gd name="T1" fmla="*/ 5 h 150"/>
                <a:gd name="T2" fmla="*/ 73 w 73"/>
                <a:gd name="T3" fmla="*/ 5 h 150"/>
                <a:gd name="T4" fmla="*/ 73 w 73"/>
                <a:gd name="T5" fmla="*/ 5 h 150"/>
                <a:gd name="T6" fmla="*/ 64 w 73"/>
                <a:gd name="T7" fmla="*/ 0 h 150"/>
                <a:gd name="T8" fmla="*/ 35 w 73"/>
                <a:gd name="T9" fmla="*/ 12 h 150"/>
                <a:gd name="T10" fmla="*/ 9 w 73"/>
                <a:gd name="T11" fmla="*/ 0 h 150"/>
                <a:gd name="T12" fmla="*/ 0 w 73"/>
                <a:gd name="T13" fmla="*/ 5 h 150"/>
                <a:gd name="T14" fmla="*/ 0 w 73"/>
                <a:gd name="T15" fmla="*/ 5 h 150"/>
                <a:gd name="T16" fmla="*/ 0 w 73"/>
                <a:gd name="T17" fmla="*/ 5 h 150"/>
                <a:gd name="T18" fmla="*/ 33 w 73"/>
                <a:gd name="T19" fmla="*/ 150 h 150"/>
                <a:gd name="T20" fmla="*/ 40 w 73"/>
                <a:gd name="T21" fmla="*/ 150 h 150"/>
                <a:gd name="T22" fmla="*/ 73 w 73"/>
                <a:gd name="T23" fmla="*/ 5 h 150"/>
                <a:gd name="T24" fmla="*/ 73 w 73"/>
                <a:gd name="T25" fmla="*/ 5 h 150"/>
                <a:gd name="T26" fmla="*/ 73 w 73"/>
                <a:gd name="T27" fmla="*/ 5 h 150"/>
                <a:gd name="T28" fmla="*/ 38 w 73"/>
                <a:gd name="T29" fmla="*/ 131 h 150"/>
                <a:gd name="T30" fmla="*/ 9 w 73"/>
                <a:gd name="T31" fmla="*/ 7 h 150"/>
                <a:gd name="T32" fmla="*/ 35 w 73"/>
                <a:gd name="T33" fmla="*/ 17 h 150"/>
                <a:gd name="T34" fmla="*/ 64 w 73"/>
                <a:gd name="T35" fmla="*/ 7 h 150"/>
                <a:gd name="T36" fmla="*/ 38 w 73"/>
                <a:gd name="T37" fmla="*/ 1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150">
                  <a:moveTo>
                    <a:pt x="73" y="5"/>
                  </a:moveTo>
                  <a:lnTo>
                    <a:pt x="73" y="5"/>
                  </a:lnTo>
                  <a:lnTo>
                    <a:pt x="73" y="5"/>
                  </a:lnTo>
                  <a:lnTo>
                    <a:pt x="64" y="0"/>
                  </a:lnTo>
                  <a:lnTo>
                    <a:pt x="35" y="12"/>
                  </a:lnTo>
                  <a:lnTo>
                    <a:pt x="9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3" y="150"/>
                  </a:lnTo>
                  <a:lnTo>
                    <a:pt x="40" y="150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3" y="5"/>
                  </a:lnTo>
                  <a:close/>
                  <a:moveTo>
                    <a:pt x="38" y="131"/>
                  </a:moveTo>
                  <a:lnTo>
                    <a:pt x="9" y="7"/>
                  </a:lnTo>
                  <a:lnTo>
                    <a:pt x="35" y="17"/>
                  </a:lnTo>
                  <a:lnTo>
                    <a:pt x="64" y="7"/>
                  </a:lnTo>
                  <a:lnTo>
                    <a:pt x="38" y="1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93325" y="3366548"/>
            <a:ext cx="249550" cy="371879"/>
            <a:chOff x="4908550" y="3265488"/>
            <a:chExt cx="323850" cy="482600"/>
          </a:xfrm>
          <a:solidFill>
            <a:srgbClr val="69B9CE"/>
          </a:solidFill>
        </p:grpSpPr>
        <p:sp>
          <p:nvSpPr>
            <p:cNvPr id="73" name="Freeform 16"/>
            <p:cNvSpPr>
              <a:spLocks noEditPoints="1"/>
            </p:cNvSpPr>
            <p:nvPr/>
          </p:nvSpPr>
          <p:spPr bwMode="auto">
            <a:xfrm>
              <a:off x="4908550" y="3265488"/>
              <a:ext cx="274638" cy="482600"/>
            </a:xfrm>
            <a:custGeom>
              <a:avLst/>
              <a:gdLst>
                <a:gd name="T0" fmla="*/ 66 w 73"/>
                <a:gd name="T1" fmla="*/ 104 h 128"/>
                <a:gd name="T2" fmla="*/ 7 w 73"/>
                <a:gd name="T3" fmla="*/ 104 h 128"/>
                <a:gd name="T4" fmla="*/ 7 w 73"/>
                <a:gd name="T5" fmla="*/ 16 h 128"/>
                <a:gd name="T6" fmla="*/ 66 w 73"/>
                <a:gd name="T7" fmla="*/ 16 h 128"/>
                <a:gd name="T8" fmla="*/ 66 w 73"/>
                <a:gd name="T9" fmla="*/ 35 h 128"/>
                <a:gd name="T10" fmla="*/ 73 w 73"/>
                <a:gd name="T11" fmla="*/ 35 h 128"/>
                <a:gd name="T12" fmla="*/ 73 w 73"/>
                <a:gd name="T13" fmla="*/ 9 h 128"/>
                <a:gd name="T14" fmla="*/ 63 w 73"/>
                <a:gd name="T15" fmla="*/ 0 h 128"/>
                <a:gd name="T16" fmla="*/ 9 w 73"/>
                <a:gd name="T17" fmla="*/ 0 h 128"/>
                <a:gd name="T18" fmla="*/ 0 w 73"/>
                <a:gd name="T19" fmla="*/ 9 h 128"/>
                <a:gd name="T20" fmla="*/ 0 w 73"/>
                <a:gd name="T21" fmla="*/ 119 h 128"/>
                <a:gd name="T22" fmla="*/ 9 w 73"/>
                <a:gd name="T23" fmla="*/ 128 h 128"/>
                <a:gd name="T24" fmla="*/ 63 w 73"/>
                <a:gd name="T25" fmla="*/ 128 h 128"/>
                <a:gd name="T26" fmla="*/ 73 w 73"/>
                <a:gd name="T27" fmla="*/ 119 h 128"/>
                <a:gd name="T28" fmla="*/ 73 w 73"/>
                <a:gd name="T29" fmla="*/ 78 h 128"/>
                <a:gd name="T30" fmla="*/ 66 w 73"/>
                <a:gd name="T31" fmla="*/ 78 h 128"/>
                <a:gd name="T32" fmla="*/ 66 w 73"/>
                <a:gd name="T33" fmla="*/ 104 h 128"/>
                <a:gd name="T34" fmla="*/ 57 w 73"/>
                <a:gd name="T35" fmla="*/ 6 h 128"/>
                <a:gd name="T36" fmla="*/ 59 w 73"/>
                <a:gd name="T37" fmla="*/ 8 h 128"/>
                <a:gd name="T38" fmla="*/ 57 w 73"/>
                <a:gd name="T39" fmla="*/ 10 h 128"/>
                <a:gd name="T40" fmla="*/ 55 w 73"/>
                <a:gd name="T41" fmla="*/ 8 h 128"/>
                <a:gd name="T42" fmla="*/ 57 w 73"/>
                <a:gd name="T43" fmla="*/ 6 h 128"/>
                <a:gd name="T44" fmla="*/ 24 w 73"/>
                <a:gd name="T45" fmla="*/ 6 h 128"/>
                <a:gd name="T46" fmla="*/ 49 w 73"/>
                <a:gd name="T47" fmla="*/ 6 h 128"/>
                <a:gd name="T48" fmla="*/ 49 w 73"/>
                <a:gd name="T49" fmla="*/ 9 h 128"/>
                <a:gd name="T50" fmla="*/ 24 w 73"/>
                <a:gd name="T51" fmla="*/ 9 h 128"/>
                <a:gd name="T52" fmla="*/ 24 w 73"/>
                <a:gd name="T53" fmla="*/ 6 h 128"/>
                <a:gd name="T54" fmla="*/ 48 w 73"/>
                <a:gd name="T55" fmla="*/ 118 h 128"/>
                <a:gd name="T56" fmla="*/ 25 w 73"/>
                <a:gd name="T57" fmla="*/ 118 h 128"/>
                <a:gd name="T58" fmla="*/ 25 w 73"/>
                <a:gd name="T59" fmla="*/ 111 h 128"/>
                <a:gd name="T60" fmla="*/ 48 w 73"/>
                <a:gd name="T61" fmla="*/ 111 h 128"/>
                <a:gd name="T62" fmla="*/ 48 w 73"/>
                <a:gd name="T6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8">
                  <a:moveTo>
                    <a:pt x="66" y="104"/>
                  </a:moveTo>
                  <a:cubicBezTo>
                    <a:pt x="7" y="104"/>
                    <a:pt x="7" y="104"/>
                    <a:pt x="7" y="10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4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4"/>
                    <a:pt x="4" y="128"/>
                    <a:pt x="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68" y="128"/>
                    <a:pt x="73" y="124"/>
                    <a:pt x="73" y="119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66" y="78"/>
                    <a:pt x="66" y="78"/>
                    <a:pt x="66" y="78"/>
                  </a:cubicBezTo>
                  <a:lnTo>
                    <a:pt x="66" y="104"/>
                  </a:lnTo>
                  <a:close/>
                  <a:moveTo>
                    <a:pt x="57" y="6"/>
                  </a:moveTo>
                  <a:cubicBezTo>
                    <a:pt x="58" y="6"/>
                    <a:pt x="59" y="7"/>
                    <a:pt x="59" y="8"/>
                  </a:cubicBezTo>
                  <a:cubicBezTo>
                    <a:pt x="59" y="9"/>
                    <a:pt x="58" y="10"/>
                    <a:pt x="57" y="10"/>
                  </a:cubicBezTo>
                  <a:cubicBezTo>
                    <a:pt x="56" y="10"/>
                    <a:pt x="55" y="9"/>
                    <a:pt x="55" y="8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6"/>
                  </a:moveTo>
                  <a:cubicBezTo>
                    <a:pt x="49" y="6"/>
                    <a:pt x="49" y="6"/>
                    <a:pt x="49" y="6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24" y="9"/>
                    <a:pt x="24" y="9"/>
                    <a:pt x="24" y="9"/>
                  </a:cubicBezTo>
                  <a:lnTo>
                    <a:pt x="24" y="6"/>
                  </a:lnTo>
                  <a:close/>
                  <a:moveTo>
                    <a:pt x="48" y="118"/>
                  </a:moveTo>
                  <a:cubicBezTo>
                    <a:pt x="25" y="118"/>
                    <a:pt x="25" y="118"/>
                    <a:pt x="25" y="118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48" y="111"/>
                    <a:pt x="48" y="111"/>
                    <a:pt x="48" y="111"/>
                  </a:cubicBezTo>
                  <a:lnTo>
                    <a:pt x="48" y="1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7"/>
            <p:cNvSpPr>
              <a:spLocks/>
            </p:cNvSpPr>
            <p:nvPr/>
          </p:nvSpPr>
          <p:spPr bwMode="auto">
            <a:xfrm>
              <a:off x="5026025" y="3405188"/>
              <a:ext cx="206375" cy="195262"/>
            </a:xfrm>
            <a:custGeom>
              <a:avLst/>
              <a:gdLst>
                <a:gd name="T0" fmla="*/ 0 w 130"/>
                <a:gd name="T1" fmla="*/ 88 h 123"/>
                <a:gd name="T2" fmla="*/ 16 w 130"/>
                <a:gd name="T3" fmla="*/ 88 h 123"/>
                <a:gd name="T4" fmla="*/ 0 w 130"/>
                <a:gd name="T5" fmla="*/ 123 h 123"/>
                <a:gd name="T6" fmla="*/ 45 w 130"/>
                <a:gd name="T7" fmla="*/ 88 h 123"/>
                <a:gd name="T8" fmla="*/ 130 w 130"/>
                <a:gd name="T9" fmla="*/ 88 h 123"/>
                <a:gd name="T10" fmla="*/ 130 w 130"/>
                <a:gd name="T11" fmla="*/ 0 h 123"/>
                <a:gd name="T12" fmla="*/ 0 w 130"/>
                <a:gd name="T13" fmla="*/ 0 h 123"/>
                <a:gd name="T14" fmla="*/ 0 w 130"/>
                <a:gd name="T15" fmla="*/ 8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3">
                  <a:moveTo>
                    <a:pt x="0" y="88"/>
                  </a:moveTo>
                  <a:lnTo>
                    <a:pt x="16" y="88"/>
                  </a:lnTo>
                  <a:lnTo>
                    <a:pt x="0" y="123"/>
                  </a:lnTo>
                  <a:lnTo>
                    <a:pt x="45" y="88"/>
                  </a:lnTo>
                  <a:lnTo>
                    <a:pt x="130" y="88"/>
                  </a:lnTo>
                  <a:lnTo>
                    <a:pt x="130" y="0"/>
                  </a:lnTo>
                  <a:lnTo>
                    <a:pt x="0" y="0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836044" y="3281850"/>
            <a:ext cx="233782" cy="267995"/>
            <a:chOff x="1414463" y="3111500"/>
            <a:chExt cx="260350" cy="298451"/>
          </a:xfrm>
          <a:solidFill>
            <a:srgbClr val="69B9CE"/>
          </a:solidFill>
        </p:grpSpPr>
        <p:sp>
          <p:nvSpPr>
            <p:cNvPr id="76" name="Rectangle 114"/>
            <p:cNvSpPr>
              <a:spLocks noChangeArrowheads="1"/>
            </p:cNvSpPr>
            <p:nvPr/>
          </p:nvSpPr>
          <p:spPr bwMode="auto">
            <a:xfrm>
              <a:off x="1558925" y="3165475"/>
              <a:ext cx="44450" cy="2444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115"/>
            <p:cNvSpPr>
              <a:spLocks noChangeArrowheads="1"/>
            </p:cNvSpPr>
            <p:nvPr/>
          </p:nvSpPr>
          <p:spPr bwMode="auto">
            <a:xfrm>
              <a:off x="1489075" y="3219450"/>
              <a:ext cx="44450" cy="1905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16"/>
            <p:cNvSpPr>
              <a:spLocks noChangeArrowheads="1"/>
            </p:cNvSpPr>
            <p:nvPr/>
          </p:nvSpPr>
          <p:spPr bwMode="auto">
            <a:xfrm>
              <a:off x="1414463" y="3252788"/>
              <a:ext cx="44450" cy="1571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17"/>
            <p:cNvSpPr>
              <a:spLocks noChangeArrowheads="1"/>
            </p:cNvSpPr>
            <p:nvPr/>
          </p:nvSpPr>
          <p:spPr bwMode="auto">
            <a:xfrm>
              <a:off x="1630363" y="3111500"/>
              <a:ext cx="44450" cy="298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450"/>
                            </p:stCondLst>
                            <p:childTnLst>
                              <p:par>
                                <p:cTn id="9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7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95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45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650"/>
                            </p:stCondLst>
                            <p:childTnLst>
                              <p:par>
                                <p:cTn id="1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9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150"/>
                            </p:stCondLst>
                            <p:childTnLst>
                              <p:par>
                                <p:cTn id="1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400"/>
                            </p:stCondLst>
                            <p:childTnLst>
                              <p:par>
                                <p:cTn id="1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600"/>
                            </p:stCondLst>
                            <p:childTnLst>
                              <p:par>
                                <p:cTn id="1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1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1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8" grpId="0"/>
      <p:bldP spid="54" grpId="0" animBg="1"/>
      <p:bldP spid="55" grpId="0" animBg="1"/>
      <p:bldP spid="56" grpId="0" animBg="1"/>
      <p:bldP spid="57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525480" y="3550946"/>
            <a:ext cx="279907" cy="349019"/>
            <a:chOff x="6518275" y="466725"/>
            <a:chExt cx="257175" cy="320675"/>
          </a:xfrm>
          <a:solidFill>
            <a:srgbClr val="58B8A1"/>
          </a:solidFill>
        </p:grpSpPr>
        <p:sp>
          <p:nvSpPr>
            <p:cNvPr id="70" name="Freeform 90"/>
            <p:cNvSpPr>
              <a:spLocks/>
            </p:cNvSpPr>
            <p:nvPr/>
          </p:nvSpPr>
          <p:spPr bwMode="auto">
            <a:xfrm>
              <a:off x="6518275" y="600075"/>
              <a:ext cx="257175" cy="104775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1"/>
            <p:cNvSpPr>
              <a:spLocks/>
            </p:cNvSpPr>
            <p:nvPr/>
          </p:nvSpPr>
          <p:spPr bwMode="auto">
            <a:xfrm>
              <a:off x="6518275" y="679450"/>
              <a:ext cx="257175" cy="107950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22" y="41"/>
                    <a:pt x="49" y="41"/>
                  </a:cubicBezTo>
                  <a:cubicBezTo>
                    <a:pt x="76" y="41"/>
                    <a:pt x="98" y="32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4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2"/>
            <p:cNvSpPr>
              <a:spLocks/>
            </p:cNvSpPr>
            <p:nvPr/>
          </p:nvSpPr>
          <p:spPr bwMode="auto">
            <a:xfrm>
              <a:off x="6518275" y="522288"/>
              <a:ext cx="257175" cy="104775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20 h 40"/>
                <a:gd name="T10" fmla="*/ 49 w 98"/>
                <a:gd name="T11" fmla="*/ 40 h 40"/>
                <a:gd name="T12" fmla="*/ 98 w 98"/>
                <a:gd name="T13" fmla="*/ 20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93"/>
            <p:cNvSpPr>
              <a:spLocks noChangeArrowheads="1"/>
            </p:cNvSpPr>
            <p:nvPr/>
          </p:nvSpPr>
          <p:spPr bwMode="auto">
            <a:xfrm>
              <a:off x="6524625" y="466725"/>
              <a:ext cx="247650" cy="84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200233" y="3291773"/>
            <a:ext cx="279907" cy="349019"/>
            <a:chOff x="6518275" y="466725"/>
            <a:chExt cx="257175" cy="320675"/>
          </a:xfrm>
          <a:solidFill>
            <a:srgbClr val="58B8A1"/>
          </a:solidFill>
        </p:grpSpPr>
        <p:sp>
          <p:nvSpPr>
            <p:cNvPr id="75" name="Freeform 90"/>
            <p:cNvSpPr>
              <a:spLocks/>
            </p:cNvSpPr>
            <p:nvPr/>
          </p:nvSpPr>
          <p:spPr bwMode="auto">
            <a:xfrm>
              <a:off x="6518275" y="600075"/>
              <a:ext cx="257175" cy="104775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1"/>
            <p:cNvSpPr>
              <a:spLocks/>
            </p:cNvSpPr>
            <p:nvPr/>
          </p:nvSpPr>
          <p:spPr bwMode="auto">
            <a:xfrm>
              <a:off x="6518275" y="679450"/>
              <a:ext cx="257175" cy="107950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22" y="41"/>
                    <a:pt x="49" y="41"/>
                  </a:cubicBezTo>
                  <a:cubicBezTo>
                    <a:pt x="76" y="41"/>
                    <a:pt x="98" y="32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4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2"/>
            <p:cNvSpPr>
              <a:spLocks/>
            </p:cNvSpPr>
            <p:nvPr/>
          </p:nvSpPr>
          <p:spPr bwMode="auto">
            <a:xfrm>
              <a:off x="6518275" y="522288"/>
              <a:ext cx="257175" cy="104775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20 h 40"/>
                <a:gd name="T10" fmla="*/ 49 w 98"/>
                <a:gd name="T11" fmla="*/ 40 h 40"/>
                <a:gd name="T12" fmla="*/ 98 w 98"/>
                <a:gd name="T13" fmla="*/ 20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3"/>
            <p:cNvSpPr>
              <a:spLocks noChangeArrowheads="1"/>
            </p:cNvSpPr>
            <p:nvPr/>
          </p:nvSpPr>
          <p:spPr bwMode="auto">
            <a:xfrm>
              <a:off x="6524625" y="466725"/>
              <a:ext cx="247650" cy="84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Freeform 1"/>
          <p:cNvSpPr>
            <a:spLocks noEditPoints="1"/>
          </p:cNvSpPr>
          <p:nvPr/>
        </p:nvSpPr>
        <p:spPr bwMode="auto">
          <a:xfrm>
            <a:off x="3349114" y="2819400"/>
            <a:ext cx="1981200" cy="1985404"/>
          </a:xfrm>
          <a:custGeom>
            <a:avLst/>
            <a:gdLst>
              <a:gd name="T0" fmla="*/ 1043 w 1088"/>
              <a:gd name="T1" fmla="*/ 507 h 1090"/>
              <a:gd name="T2" fmla="*/ 1036 w 1088"/>
              <a:gd name="T3" fmla="*/ 455 h 1090"/>
              <a:gd name="T4" fmla="*/ 1024 w 1088"/>
              <a:gd name="T5" fmla="*/ 404 h 1090"/>
              <a:gd name="T6" fmla="*/ 1007 w 1088"/>
              <a:gd name="T7" fmla="*/ 355 h 1090"/>
              <a:gd name="T8" fmla="*/ 984 w 1088"/>
              <a:gd name="T9" fmla="*/ 307 h 1090"/>
              <a:gd name="T10" fmla="*/ 957 w 1088"/>
              <a:gd name="T11" fmla="*/ 263 h 1090"/>
              <a:gd name="T12" fmla="*/ 925 w 1088"/>
              <a:gd name="T13" fmla="*/ 221 h 1090"/>
              <a:gd name="T14" fmla="*/ 890 w 1088"/>
              <a:gd name="T15" fmla="*/ 183 h 1090"/>
              <a:gd name="T16" fmla="*/ 850 w 1088"/>
              <a:gd name="T17" fmla="*/ 149 h 1090"/>
              <a:gd name="T18" fmla="*/ 807 w 1088"/>
              <a:gd name="T19" fmla="*/ 119 h 1090"/>
              <a:gd name="T20" fmla="*/ 761 w 1088"/>
              <a:gd name="T21" fmla="*/ 93 h 1090"/>
              <a:gd name="T22" fmla="*/ 713 w 1088"/>
              <a:gd name="T23" fmla="*/ 73 h 1090"/>
              <a:gd name="T24" fmla="*/ 663 w 1088"/>
              <a:gd name="T25" fmla="*/ 58 h 1090"/>
              <a:gd name="T26" fmla="*/ 611 w 1088"/>
              <a:gd name="T27" fmla="*/ 48 h 1090"/>
              <a:gd name="T28" fmla="*/ 559 w 1088"/>
              <a:gd name="T29" fmla="*/ 44 h 1090"/>
              <a:gd name="T30" fmla="*/ 507 w 1088"/>
              <a:gd name="T31" fmla="*/ 45 h 1090"/>
              <a:gd name="T32" fmla="*/ 455 w 1088"/>
              <a:gd name="T33" fmla="*/ 52 h 1090"/>
              <a:gd name="T34" fmla="*/ 404 w 1088"/>
              <a:gd name="T35" fmla="*/ 64 h 1090"/>
              <a:gd name="T36" fmla="*/ 354 w 1088"/>
              <a:gd name="T37" fmla="*/ 81 h 1090"/>
              <a:gd name="T38" fmla="*/ 307 w 1088"/>
              <a:gd name="T39" fmla="*/ 104 h 1090"/>
              <a:gd name="T40" fmla="*/ 262 w 1088"/>
              <a:gd name="T41" fmla="*/ 131 h 1090"/>
              <a:gd name="T42" fmla="*/ 221 w 1088"/>
              <a:gd name="T43" fmla="*/ 163 h 1090"/>
              <a:gd name="T44" fmla="*/ 182 w 1088"/>
              <a:gd name="T45" fmla="*/ 199 h 1090"/>
              <a:gd name="T46" fmla="*/ 148 w 1088"/>
              <a:gd name="T47" fmla="*/ 238 h 1090"/>
              <a:gd name="T48" fmla="*/ 118 w 1088"/>
              <a:gd name="T49" fmla="*/ 282 h 1090"/>
              <a:gd name="T50" fmla="*/ 93 w 1088"/>
              <a:gd name="T51" fmla="*/ 328 h 1090"/>
              <a:gd name="T52" fmla="*/ 73 w 1088"/>
              <a:gd name="T53" fmla="*/ 376 h 1090"/>
              <a:gd name="T54" fmla="*/ 58 w 1088"/>
              <a:gd name="T55" fmla="*/ 426 h 1090"/>
              <a:gd name="T56" fmla="*/ 48 w 1088"/>
              <a:gd name="T57" fmla="*/ 478 h 1090"/>
              <a:gd name="T58" fmla="*/ 44 w 1088"/>
              <a:gd name="T59" fmla="*/ 530 h 1090"/>
              <a:gd name="T60" fmla="*/ 45 w 1088"/>
              <a:gd name="T61" fmla="*/ 582 h 1090"/>
              <a:gd name="T62" fmla="*/ 52 w 1088"/>
              <a:gd name="T63" fmla="*/ 634 h 1090"/>
              <a:gd name="T64" fmla="*/ 64 w 1088"/>
              <a:gd name="T65" fmla="*/ 686 h 1090"/>
              <a:gd name="T66" fmla="*/ 81 w 1088"/>
              <a:gd name="T67" fmla="*/ 735 h 1090"/>
              <a:gd name="T68" fmla="*/ 104 w 1088"/>
              <a:gd name="T69" fmla="*/ 782 h 1090"/>
              <a:gd name="T70" fmla="*/ 131 w 1088"/>
              <a:gd name="T71" fmla="*/ 827 h 1090"/>
              <a:gd name="T72" fmla="*/ 163 w 1088"/>
              <a:gd name="T73" fmla="*/ 869 h 1090"/>
              <a:gd name="T74" fmla="*/ 198 w 1088"/>
              <a:gd name="T75" fmla="*/ 907 h 1090"/>
              <a:gd name="T76" fmla="*/ 238 w 1088"/>
              <a:gd name="T77" fmla="*/ 941 h 1090"/>
              <a:gd name="T78" fmla="*/ 281 w 1088"/>
              <a:gd name="T79" fmla="*/ 971 h 1090"/>
              <a:gd name="T80" fmla="*/ 327 w 1088"/>
              <a:gd name="T81" fmla="*/ 996 h 1090"/>
              <a:gd name="T82" fmla="*/ 375 w 1088"/>
              <a:gd name="T83" fmla="*/ 1017 h 1090"/>
              <a:gd name="T84" fmla="*/ 425 w 1088"/>
              <a:gd name="T85" fmla="*/ 1032 h 1090"/>
              <a:gd name="T86" fmla="*/ 477 w 1088"/>
              <a:gd name="T87" fmla="*/ 1041 h 1090"/>
              <a:gd name="T88" fmla="*/ 529 w 1088"/>
              <a:gd name="T89" fmla="*/ 1046 h 1090"/>
              <a:gd name="T90" fmla="*/ 581 w 1088"/>
              <a:gd name="T91" fmla="*/ 1045 h 1090"/>
              <a:gd name="T92" fmla="*/ 633 w 1088"/>
              <a:gd name="T93" fmla="*/ 1038 h 1090"/>
              <a:gd name="T94" fmla="*/ 684 w 1088"/>
              <a:gd name="T95" fmla="*/ 1026 h 1090"/>
              <a:gd name="T96" fmla="*/ 734 w 1088"/>
              <a:gd name="T97" fmla="*/ 1009 h 1090"/>
              <a:gd name="T98" fmla="*/ 781 w 1088"/>
              <a:gd name="T99" fmla="*/ 986 h 1090"/>
              <a:gd name="T100" fmla="*/ 826 w 1088"/>
              <a:gd name="T101" fmla="*/ 959 h 1090"/>
              <a:gd name="T102" fmla="*/ 867 w 1088"/>
              <a:gd name="T103" fmla="*/ 927 h 1090"/>
              <a:gd name="T104" fmla="*/ 905 w 1088"/>
              <a:gd name="T105" fmla="*/ 891 h 1090"/>
              <a:gd name="T106" fmla="*/ 940 w 1088"/>
              <a:gd name="T107" fmla="*/ 851 h 1090"/>
              <a:gd name="T108" fmla="*/ 969 w 1088"/>
              <a:gd name="T109" fmla="*/ 808 h 1090"/>
              <a:gd name="T110" fmla="*/ 995 w 1088"/>
              <a:gd name="T111" fmla="*/ 762 h 1090"/>
              <a:gd name="T112" fmla="*/ 1015 w 1088"/>
              <a:gd name="T113" fmla="*/ 714 h 1090"/>
              <a:gd name="T114" fmla="*/ 1030 w 1088"/>
              <a:gd name="T115" fmla="*/ 664 h 1090"/>
              <a:gd name="T116" fmla="*/ 1040 w 1088"/>
              <a:gd name="T117" fmla="*/ 612 h 1090"/>
              <a:gd name="T118" fmla="*/ 1044 w 1088"/>
              <a:gd name="T119" fmla="*/ 56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88" h="1090">
                <a:moveTo>
                  <a:pt x="1078" y="557"/>
                </a:moveTo>
                <a:cubicBezTo>
                  <a:pt x="1080" y="556"/>
                  <a:pt x="1083" y="555"/>
                  <a:pt x="1085" y="553"/>
                </a:cubicBezTo>
                <a:cubicBezTo>
                  <a:pt x="1087" y="551"/>
                  <a:pt x="1088" y="548"/>
                  <a:pt x="1088" y="545"/>
                </a:cubicBezTo>
                <a:cubicBezTo>
                  <a:pt x="1088" y="542"/>
                  <a:pt x="1087" y="539"/>
                  <a:pt x="1085" y="537"/>
                </a:cubicBezTo>
                <a:cubicBezTo>
                  <a:pt x="1083" y="535"/>
                  <a:pt x="1080" y="533"/>
                  <a:pt x="1078" y="533"/>
                </a:cubicBezTo>
                <a:cubicBezTo>
                  <a:pt x="1074" y="533"/>
                  <a:pt x="1058" y="531"/>
                  <a:pt x="1044" y="530"/>
                </a:cubicBezTo>
                <a:cubicBezTo>
                  <a:pt x="1044" y="522"/>
                  <a:pt x="1043" y="515"/>
                  <a:pt x="1043" y="507"/>
                </a:cubicBezTo>
                <a:cubicBezTo>
                  <a:pt x="1057" y="505"/>
                  <a:pt x="1073" y="501"/>
                  <a:pt x="1076" y="501"/>
                </a:cubicBezTo>
                <a:cubicBezTo>
                  <a:pt x="1079" y="500"/>
                  <a:pt x="1081" y="498"/>
                  <a:pt x="1083" y="496"/>
                </a:cubicBezTo>
                <a:cubicBezTo>
                  <a:pt x="1084" y="494"/>
                  <a:pt x="1085" y="491"/>
                  <a:pt x="1085" y="488"/>
                </a:cubicBezTo>
                <a:cubicBezTo>
                  <a:pt x="1084" y="485"/>
                  <a:pt x="1083" y="482"/>
                  <a:pt x="1081" y="481"/>
                </a:cubicBezTo>
                <a:cubicBezTo>
                  <a:pt x="1079" y="479"/>
                  <a:pt x="1076" y="477"/>
                  <a:pt x="1073" y="477"/>
                </a:cubicBezTo>
                <a:cubicBezTo>
                  <a:pt x="1070" y="477"/>
                  <a:pt x="1054" y="478"/>
                  <a:pt x="1040" y="478"/>
                </a:cubicBezTo>
                <a:cubicBezTo>
                  <a:pt x="1039" y="470"/>
                  <a:pt x="1037" y="463"/>
                  <a:pt x="1036" y="455"/>
                </a:cubicBezTo>
                <a:cubicBezTo>
                  <a:pt x="1050" y="451"/>
                  <a:pt x="1065" y="446"/>
                  <a:pt x="1068" y="445"/>
                </a:cubicBezTo>
                <a:cubicBezTo>
                  <a:pt x="1071" y="444"/>
                  <a:pt x="1073" y="442"/>
                  <a:pt x="1075" y="440"/>
                </a:cubicBezTo>
                <a:cubicBezTo>
                  <a:pt x="1076" y="437"/>
                  <a:pt x="1076" y="435"/>
                  <a:pt x="1076" y="432"/>
                </a:cubicBezTo>
                <a:cubicBezTo>
                  <a:pt x="1075" y="429"/>
                  <a:pt x="1074" y="426"/>
                  <a:pt x="1071" y="425"/>
                </a:cubicBezTo>
                <a:cubicBezTo>
                  <a:pt x="1069" y="423"/>
                  <a:pt x="1066" y="422"/>
                  <a:pt x="1063" y="422"/>
                </a:cubicBezTo>
                <a:cubicBezTo>
                  <a:pt x="1060" y="423"/>
                  <a:pt x="1044" y="425"/>
                  <a:pt x="1030" y="426"/>
                </a:cubicBezTo>
                <a:cubicBezTo>
                  <a:pt x="1028" y="419"/>
                  <a:pt x="1026" y="412"/>
                  <a:pt x="1024" y="404"/>
                </a:cubicBezTo>
                <a:cubicBezTo>
                  <a:pt x="1037" y="399"/>
                  <a:pt x="1052" y="392"/>
                  <a:pt x="1055" y="391"/>
                </a:cubicBezTo>
                <a:cubicBezTo>
                  <a:pt x="1058" y="390"/>
                  <a:pt x="1060" y="388"/>
                  <a:pt x="1061" y="385"/>
                </a:cubicBezTo>
                <a:cubicBezTo>
                  <a:pt x="1062" y="382"/>
                  <a:pt x="1062" y="379"/>
                  <a:pt x="1061" y="377"/>
                </a:cubicBezTo>
                <a:cubicBezTo>
                  <a:pt x="1060" y="374"/>
                  <a:pt x="1058" y="372"/>
                  <a:pt x="1056" y="370"/>
                </a:cubicBezTo>
                <a:cubicBezTo>
                  <a:pt x="1054" y="369"/>
                  <a:pt x="1051" y="368"/>
                  <a:pt x="1048" y="369"/>
                </a:cubicBezTo>
                <a:cubicBezTo>
                  <a:pt x="1045" y="369"/>
                  <a:pt x="1029" y="373"/>
                  <a:pt x="1015" y="376"/>
                </a:cubicBezTo>
                <a:cubicBezTo>
                  <a:pt x="1012" y="369"/>
                  <a:pt x="1010" y="362"/>
                  <a:pt x="1007" y="355"/>
                </a:cubicBezTo>
                <a:cubicBezTo>
                  <a:pt x="1020" y="348"/>
                  <a:pt x="1033" y="340"/>
                  <a:pt x="1036" y="338"/>
                </a:cubicBezTo>
                <a:cubicBezTo>
                  <a:pt x="1039" y="337"/>
                  <a:pt x="1040" y="334"/>
                  <a:pt x="1041" y="332"/>
                </a:cubicBezTo>
                <a:cubicBezTo>
                  <a:pt x="1042" y="329"/>
                  <a:pt x="1042" y="326"/>
                  <a:pt x="1041" y="323"/>
                </a:cubicBezTo>
                <a:cubicBezTo>
                  <a:pt x="1039" y="321"/>
                  <a:pt x="1037" y="319"/>
                  <a:pt x="1035" y="317"/>
                </a:cubicBezTo>
                <a:cubicBezTo>
                  <a:pt x="1032" y="316"/>
                  <a:pt x="1029" y="316"/>
                  <a:pt x="1027" y="317"/>
                </a:cubicBezTo>
                <a:cubicBezTo>
                  <a:pt x="1024" y="318"/>
                  <a:pt x="1009" y="323"/>
                  <a:pt x="995" y="328"/>
                </a:cubicBezTo>
                <a:cubicBezTo>
                  <a:pt x="991" y="321"/>
                  <a:pt x="988" y="314"/>
                  <a:pt x="984" y="307"/>
                </a:cubicBezTo>
                <a:cubicBezTo>
                  <a:pt x="996" y="299"/>
                  <a:pt x="1009" y="290"/>
                  <a:pt x="1012" y="288"/>
                </a:cubicBezTo>
                <a:cubicBezTo>
                  <a:pt x="1014" y="286"/>
                  <a:pt x="1016" y="284"/>
                  <a:pt x="1016" y="281"/>
                </a:cubicBezTo>
                <a:cubicBezTo>
                  <a:pt x="1017" y="278"/>
                  <a:pt x="1016" y="275"/>
                  <a:pt x="1015" y="273"/>
                </a:cubicBezTo>
                <a:cubicBezTo>
                  <a:pt x="1013" y="270"/>
                  <a:pt x="1011" y="268"/>
                  <a:pt x="1008" y="267"/>
                </a:cubicBezTo>
                <a:cubicBezTo>
                  <a:pt x="1006" y="266"/>
                  <a:pt x="1003" y="266"/>
                  <a:pt x="1000" y="268"/>
                </a:cubicBezTo>
                <a:cubicBezTo>
                  <a:pt x="997" y="269"/>
                  <a:pt x="983" y="276"/>
                  <a:pt x="969" y="282"/>
                </a:cubicBezTo>
                <a:cubicBezTo>
                  <a:pt x="966" y="275"/>
                  <a:pt x="961" y="269"/>
                  <a:pt x="957" y="263"/>
                </a:cubicBezTo>
                <a:cubicBezTo>
                  <a:pt x="968" y="253"/>
                  <a:pt x="980" y="242"/>
                  <a:pt x="983" y="240"/>
                </a:cubicBezTo>
                <a:cubicBezTo>
                  <a:pt x="985" y="238"/>
                  <a:pt x="986" y="236"/>
                  <a:pt x="986" y="233"/>
                </a:cubicBezTo>
                <a:cubicBezTo>
                  <a:pt x="986" y="230"/>
                  <a:pt x="986" y="227"/>
                  <a:pt x="984" y="225"/>
                </a:cubicBezTo>
                <a:cubicBezTo>
                  <a:pt x="982" y="222"/>
                  <a:pt x="980" y="221"/>
                  <a:pt x="977" y="220"/>
                </a:cubicBezTo>
                <a:cubicBezTo>
                  <a:pt x="974" y="220"/>
                  <a:pt x="971" y="220"/>
                  <a:pt x="969" y="221"/>
                </a:cubicBezTo>
                <a:cubicBezTo>
                  <a:pt x="966" y="223"/>
                  <a:pt x="952" y="231"/>
                  <a:pt x="940" y="238"/>
                </a:cubicBezTo>
                <a:cubicBezTo>
                  <a:pt x="935" y="233"/>
                  <a:pt x="930" y="227"/>
                  <a:pt x="925" y="221"/>
                </a:cubicBezTo>
                <a:cubicBezTo>
                  <a:pt x="935" y="210"/>
                  <a:pt x="946" y="198"/>
                  <a:pt x="948" y="196"/>
                </a:cubicBezTo>
                <a:cubicBezTo>
                  <a:pt x="950" y="194"/>
                  <a:pt x="951" y="191"/>
                  <a:pt x="951" y="188"/>
                </a:cubicBezTo>
                <a:cubicBezTo>
                  <a:pt x="951" y="185"/>
                  <a:pt x="950" y="183"/>
                  <a:pt x="948" y="180"/>
                </a:cubicBezTo>
                <a:cubicBezTo>
                  <a:pt x="946" y="178"/>
                  <a:pt x="943" y="177"/>
                  <a:pt x="941" y="177"/>
                </a:cubicBezTo>
                <a:cubicBezTo>
                  <a:pt x="938" y="176"/>
                  <a:pt x="935" y="177"/>
                  <a:pt x="933" y="179"/>
                </a:cubicBezTo>
                <a:cubicBezTo>
                  <a:pt x="930" y="181"/>
                  <a:pt x="917" y="190"/>
                  <a:pt x="905" y="199"/>
                </a:cubicBezTo>
                <a:cubicBezTo>
                  <a:pt x="900" y="193"/>
                  <a:pt x="895" y="188"/>
                  <a:pt x="890" y="183"/>
                </a:cubicBezTo>
                <a:cubicBezTo>
                  <a:pt x="898" y="171"/>
                  <a:pt x="908" y="158"/>
                  <a:pt x="910" y="156"/>
                </a:cubicBezTo>
                <a:cubicBezTo>
                  <a:pt x="911" y="153"/>
                  <a:pt x="912" y="150"/>
                  <a:pt x="912" y="148"/>
                </a:cubicBezTo>
                <a:cubicBezTo>
                  <a:pt x="911" y="145"/>
                  <a:pt x="910" y="142"/>
                  <a:pt x="908" y="140"/>
                </a:cubicBezTo>
                <a:cubicBezTo>
                  <a:pt x="906" y="138"/>
                  <a:pt x="903" y="137"/>
                  <a:pt x="900" y="137"/>
                </a:cubicBezTo>
                <a:cubicBezTo>
                  <a:pt x="897" y="137"/>
                  <a:pt x="894" y="138"/>
                  <a:pt x="892" y="140"/>
                </a:cubicBezTo>
                <a:cubicBezTo>
                  <a:pt x="890" y="142"/>
                  <a:pt x="878" y="153"/>
                  <a:pt x="867" y="163"/>
                </a:cubicBezTo>
                <a:cubicBezTo>
                  <a:pt x="862" y="158"/>
                  <a:pt x="856" y="153"/>
                  <a:pt x="850" y="149"/>
                </a:cubicBezTo>
                <a:cubicBezTo>
                  <a:pt x="857" y="136"/>
                  <a:pt x="865" y="122"/>
                  <a:pt x="867" y="119"/>
                </a:cubicBezTo>
                <a:cubicBezTo>
                  <a:pt x="869" y="117"/>
                  <a:pt x="869" y="114"/>
                  <a:pt x="868" y="111"/>
                </a:cubicBezTo>
                <a:cubicBezTo>
                  <a:pt x="868" y="109"/>
                  <a:pt x="866" y="106"/>
                  <a:pt x="864" y="104"/>
                </a:cubicBezTo>
                <a:cubicBezTo>
                  <a:pt x="861" y="103"/>
                  <a:pt x="858" y="102"/>
                  <a:pt x="856" y="102"/>
                </a:cubicBezTo>
                <a:cubicBezTo>
                  <a:pt x="853" y="102"/>
                  <a:pt x="850" y="103"/>
                  <a:pt x="848" y="106"/>
                </a:cubicBezTo>
                <a:cubicBezTo>
                  <a:pt x="846" y="108"/>
                  <a:pt x="835" y="120"/>
                  <a:pt x="826" y="131"/>
                </a:cubicBezTo>
                <a:cubicBezTo>
                  <a:pt x="820" y="127"/>
                  <a:pt x="813" y="123"/>
                  <a:pt x="807" y="119"/>
                </a:cubicBezTo>
                <a:cubicBezTo>
                  <a:pt x="813" y="105"/>
                  <a:pt x="820" y="91"/>
                  <a:pt x="821" y="88"/>
                </a:cubicBezTo>
                <a:cubicBezTo>
                  <a:pt x="822" y="85"/>
                  <a:pt x="822" y="82"/>
                  <a:pt x="821" y="80"/>
                </a:cubicBezTo>
                <a:cubicBezTo>
                  <a:pt x="820" y="77"/>
                  <a:pt x="818" y="75"/>
                  <a:pt x="816" y="73"/>
                </a:cubicBezTo>
                <a:cubicBezTo>
                  <a:pt x="813" y="72"/>
                  <a:pt x="810" y="71"/>
                  <a:pt x="808" y="72"/>
                </a:cubicBezTo>
                <a:cubicBezTo>
                  <a:pt x="805" y="72"/>
                  <a:pt x="802" y="74"/>
                  <a:pt x="801" y="76"/>
                </a:cubicBezTo>
                <a:cubicBezTo>
                  <a:pt x="799" y="79"/>
                  <a:pt x="790" y="92"/>
                  <a:pt x="781" y="104"/>
                </a:cubicBezTo>
                <a:cubicBezTo>
                  <a:pt x="774" y="100"/>
                  <a:pt x="768" y="97"/>
                  <a:pt x="761" y="93"/>
                </a:cubicBezTo>
                <a:cubicBezTo>
                  <a:pt x="766" y="80"/>
                  <a:pt x="771" y="65"/>
                  <a:pt x="772" y="61"/>
                </a:cubicBezTo>
                <a:cubicBezTo>
                  <a:pt x="773" y="59"/>
                  <a:pt x="772" y="56"/>
                  <a:pt x="771" y="53"/>
                </a:cubicBezTo>
                <a:cubicBezTo>
                  <a:pt x="770" y="51"/>
                  <a:pt x="768" y="49"/>
                  <a:pt x="765" y="47"/>
                </a:cubicBezTo>
                <a:cubicBezTo>
                  <a:pt x="762" y="46"/>
                  <a:pt x="760" y="46"/>
                  <a:pt x="757" y="47"/>
                </a:cubicBezTo>
                <a:cubicBezTo>
                  <a:pt x="754" y="48"/>
                  <a:pt x="752" y="49"/>
                  <a:pt x="750" y="52"/>
                </a:cubicBezTo>
                <a:cubicBezTo>
                  <a:pt x="749" y="55"/>
                  <a:pt x="741" y="69"/>
                  <a:pt x="734" y="81"/>
                </a:cubicBezTo>
                <a:cubicBezTo>
                  <a:pt x="727" y="78"/>
                  <a:pt x="720" y="76"/>
                  <a:pt x="713" y="73"/>
                </a:cubicBezTo>
                <a:cubicBezTo>
                  <a:pt x="716" y="59"/>
                  <a:pt x="719" y="43"/>
                  <a:pt x="720" y="40"/>
                </a:cubicBezTo>
                <a:cubicBezTo>
                  <a:pt x="721" y="37"/>
                  <a:pt x="720" y="34"/>
                  <a:pt x="719" y="32"/>
                </a:cubicBezTo>
                <a:cubicBezTo>
                  <a:pt x="717" y="30"/>
                  <a:pt x="715" y="28"/>
                  <a:pt x="712" y="27"/>
                </a:cubicBezTo>
                <a:cubicBezTo>
                  <a:pt x="709" y="26"/>
                  <a:pt x="706" y="26"/>
                  <a:pt x="704" y="27"/>
                </a:cubicBezTo>
                <a:cubicBezTo>
                  <a:pt x="701" y="28"/>
                  <a:pt x="699" y="30"/>
                  <a:pt x="698" y="33"/>
                </a:cubicBezTo>
                <a:cubicBezTo>
                  <a:pt x="696" y="36"/>
                  <a:pt x="690" y="51"/>
                  <a:pt x="684" y="64"/>
                </a:cubicBezTo>
                <a:cubicBezTo>
                  <a:pt x="677" y="62"/>
                  <a:pt x="670" y="60"/>
                  <a:pt x="663" y="58"/>
                </a:cubicBezTo>
                <a:cubicBezTo>
                  <a:pt x="664" y="44"/>
                  <a:pt x="666" y="28"/>
                  <a:pt x="666" y="25"/>
                </a:cubicBezTo>
                <a:cubicBezTo>
                  <a:pt x="667" y="22"/>
                  <a:pt x="666" y="19"/>
                  <a:pt x="664" y="17"/>
                </a:cubicBezTo>
                <a:cubicBezTo>
                  <a:pt x="662" y="14"/>
                  <a:pt x="660" y="13"/>
                  <a:pt x="657" y="12"/>
                </a:cubicBezTo>
                <a:cubicBezTo>
                  <a:pt x="654" y="12"/>
                  <a:pt x="651" y="12"/>
                  <a:pt x="649" y="13"/>
                </a:cubicBezTo>
                <a:cubicBezTo>
                  <a:pt x="646" y="15"/>
                  <a:pt x="644" y="17"/>
                  <a:pt x="643" y="20"/>
                </a:cubicBezTo>
                <a:cubicBezTo>
                  <a:pt x="642" y="23"/>
                  <a:pt x="638" y="38"/>
                  <a:pt x="633" y="52"/>
                </a:cubicBezTo>
                <a:cubicBezTo>
                  <a:pt x="626" y="51"/>
                  <a:pt x="619" y="49"/>
                  <a:pt x="611" y="48"/>
                </a:cubicBezTo>
                <a:cubicBezTo>
                  <a:pt x="611" y="34"/>
                  <a:pt x="611" y="18"/>
                  <a:pt x="611" y="15"/>
                </a:cubicBezTo>
                <a:cubicBezTo>
                  <a:pt x="611" y="12"/>
                  <a:pt x="610" y="9"/>
                  <a:pt x="608" y="7"/>
                </a:cubicBezTo>
                <a:cubicBezTo>
                  <a:pt x="606" y="5"/>
                  <a:pt x="604" y="4"/>
                  <a:pt x="601" y="3"/>
                </a:cubicBezTo>
                <a:cubicBezTo>
                  <a:pt x="598" y="3"/>
                  <a:pt x="595" y="4"/>
                  <a:pt x="593" y="5"/>
                </a:cubicBezTo>
                <a:cubicBezTo>
                  <a:pt x="590" y="7"/>
                  <a:pt x="589" y="9"/>
                  <a:pt x="588" y="12"/>
                </a:cubicBezTo>
                <a:cubicBezTo>
                  <a:pt x="587" y="15"/>
                  <a:pt x="584" y="31"/>
                  <a:pt x="581" y="45"/>
                </a:cubicBezTo>
                <a:cubicBezTo>
                  <a:pt x="574" y="45"/>
                  <a:pt x="566" y="44"/>
                  <a:pt x="559" y="44"/>
                </a:cubicBezTo>
                <a:cubicBezTo>
                  <a:pt x="558" y="30"/>
                  <a:pt x="556" y="14"/>
                  <a:pt x="556" y="10"/>
                </a:cubicBezTo>
                <a:cubicBezTo>
                  <a:pt x="555" y="8"/>
                  <a:pt x="554" y="5"/>
                  <a:pt x="552" y="3"/>
                </a:cubicBezTo>
                <a:cubicBezTo>
                  <a:pt x="550" y="1"/>
                  <a:pt x="547" y="0"/>
                  <a:pt x="544" y="0"/>
                </a:cubicBezTo>
                <a:cubicBezTo>
                  <a:pt x="541" y="0"/>
                  <a:pt x="538" y="1"/>
                  <a:pt x="536" y="3"/>
                </a:cubicBezTo>
                <a:cubicBezTo>
                  <a:pt x="534" y="5"/>
                  <a:pt x="533" y="8"/>
                  <a:pt x="532" y="10"/>
                </a:cubicBezTo>
                <a:cubicBezTo>
                  <a:pt x="532" y="14"/>
                  <a:pt x="530" y="30"/>
                  <a:pt x="529" y="44"/>
                </a:cubicBezTo>
                <a:cubicBezTo>
                  <a:pt x="522" y="44"/>
                  <a:pt x="514" y="45"/>
                  <a:pt x="507" y="45"/>
                </a:cubicBezTo>
                <a:cubicBezTo>
                  <a:pt x="504" y="31"/>
                  <a:pt x="501" y="15"/>
                  <a:pt x="500" y="12"/>
                </a:cubicBezTo>
                <a:cubicBezTo>
                  <a:pt x="499" y="9"/>
                  <a:pt x="497" y="7"/>
                  <a:pt x="495" y="5"/>
                </a:cubicBezTo>
                <a:cubicBezTo>
                  <a:pt x="493" y="4"/>
                  <a:pt x="490" y="3"/>
                  <a:pt x="487" y="3"/>
                </a:cubicBezTo>
                <a:cubicBezTo>
                  <a:pt x="484" y="4"/>
                  <a:pt x="482" y="5"/>
                  <a:pt x="480" y="7"/>
                </a:cubicBezTo>
                <a:cubicBezTo>
                  <a:pt x="478" y="9"/>
                  <a:pt x="477" y="12"/>
                  <a:pt x="477" y="15"/>
                </a:cubicBezTo>
                <a:cubicBezTo>
                  <a:pt x="477" y="18"/>
                  <a:pt x="477" y="34"/>
                  <a:pt x="477" y="48"/>
                </a:cubicBezTo>
                <a:cubicBezTo>
                  <a:pt x="469" y="49"/>
                  <a:pt x="462" y="51"/>
                  <a:pt x="455" y="52"/>
                </a:cubicBezTo>
                <a:cubicBezTo>
                  <a:pt x="450" y="38"/>
                  <a:pt x="446" y="23"/>
                  <a:pt x="445" y="20"/>
                </a:cubicBezTo>
                <a:cubicBezTo>
                  <a:pt x="444" y="17"/>
                  <a:pt x="442" y="15"/>
                  <a:pt x="439" y="13"/>
                </a:cubicBezTo>
                <a:cubicBezTo>
                  <a:pt x="437" y="12"/>
                  <a:pt x="434" y="12"/>
                  <a:pt x="431" y="12"/>
                </a:cubicBezTo>
                <a:cubicBezTo>
                  <a:pt x="428" y="13"/>
                  <a:pt x="426" y="14"/>
                  <a:pt x="424" y="17"/>
                </a:cubicBezTo>
                <a:cubicBezTo>
                  <a:pt x="422" y="19"/>
                  <a:pt x="421" y="22"/>
                  <a:pt x="422" y="25"/>
                </a:cubicBezTo>
                <a:cubicBezTo>
                  <a:pt x="422" y="28"/>
                  <a:pt x="424" y="44"/>
                  <a:pt x="425" y="58"/>
                </a:cubicBezTo>
                <a:cubicBezTo>
                  <a:pt x="418" y="60"/>
                  <a:pt x="411" y="62"/>
                  <a:pt x="404" y="64"/>
                </a:cubicBezTo>
                <a:cubicBezTo>
                  <a:pt x="398" y="51"/>
                  <a:pt x="392" y="36"/>
                  <a:pt x="390" y="33"/>
                </a:cubicBezTo>
                <a:cubicBezTo>
                  <a:pt x="389" y="30"/>
                  <a:pt x="387" y="28"/>
                  <a:pt x="384" y="27"/>
                </a:cubicBezTo>
                <a:cubicBezTo>
                  <a:pt x="382" y="26"/>
                  <a:pt x="379" y="26"/>
                  <a:pt x="376" y="27"/>
                </a:cubicBezTo>
                <a:cubicBezTo>
                  <a:pt x="373" y="28"/>
                  <a:pt x="371" y="30"/>
                  <a:pt x="369" y="32"/>
                </a:cubicBezTo>
                <a:cubicBezTo>
                  <a:pt x="368" y="34"/>
                  <a:pt x="367" y="37"/>
                  <a:pt x="368" y="40"/>
                </a:cubicBezTo>
                <a:cubicBezTo>
                  <a:pt x="369" y="43"/>
                  <a:pt x="372" y="59"/>
                  <a:pt x="375" y="73"/>
                </a:cubicBezTo>
                <a:cubicBezTo>
                  <a:pt x="368" y="76"/>
                  <a:pt x="361" y="78"/>
                  <a:pt x="354" y="81"/>
                </a:cubicBezTo>
                <a:cubicBezTo>
                  <a:pt x="347" y="69"/>
                  <a:pt x="339" y="55"/>
                  <a:pt x="338" y="52"/>
                </a:cubicBezTo>
                <a:cubicBezTo>
                  <a:pt x="336" y="49"/>
                  <a:pt x="334" y="48"/>
                  <a:pt x="331" y="47"/>
                </a:cubicBezTo>
                <a:cubicBezTo>
                  <a:pt x="328" y="46"/>
                  <a:pt x="326" y="46"/>
                  <a:pt x="323" y="47"/>
                </a:cubicBezTo>
                <a:cubicBezTo>
                  <a:pt x="320" y="49"/>
                  <a:pt x="318" y="51"/>
                  <a:pt x="317" y="53"/>
                </a:cubicBezTo>
                <a:cubicBezTo>
                  <a:pt x="316" y="56"/>
                  <a:pt x="315" y="59"/>
                  <a:pt x="316" y="61"/>
                </a:cubicBezTo>
                <a:cubicBezTo>
                  <a:pt x="317" y="65"/>
                  <a:pt x="322" y="80"/>
                  <a:pt x="327" y="93"/>
                </a:cubicBezTo>
                <a:cubicBezTo>
                  <a:pt x="320" y="97"/>
                  <a:pt x="314" y="100"/>
                  <a:pt x="307" y="104"/>
                </a:cubicBezTo>
                <a:cubicBezTo>
                  <a:pt x="298" y="92"/>
                  <a:pt x="289" y="79"/>
                  <a:pt x="287" y="76"/>
                </a:cubicBezTo>
                <a:cubicBezTo>
                  <a:pt x="286" y="74"/>
                  <a:pt x="283" y="72"/>
                  <a:pt x="280" y="72"/>
                </a:cubicBezTo>
                <a:cubicBezTo>
                  <a:pt x="278" y="71"/>
                  <a:pt x="275" y="72"/>
                  <a:pt x="272" y="73"/>
                </a:cubicBezTo>
                <a:cubicBezTo>
                  <a:pt x="270" y="75"/>
                  <a:pt x="268" y="77"/>
                  <a:pt x="267" y="80"/>
                </a:cubicBezTo>
                <a:cubicBezTo>
                  <a:pt x="266" y="82"/>
                  <a:pt x="266" y="85"/>
                  <a:pt x="267" y="88"/>
                </a:cubicBezTo>
                <a:cubicBezTo>
                  <a:pt x="268" y="91"/>
                  <a:pt x="275" y="105"/>
                  <a:pt x="281" y="119"/>
                </a:cubicBezTo>
                <a:cubicBezTo>
                  <a:pt x="275" y="123"/>
                  <a:pt x="268" y="127"/>
                  <a:pt x="262" y="131"/>
                </a:cubicBezTo>
                <a:cubicBezTo>
                  <a:pt x="253" y="120"/>
                  <a:pt x="242" y="108"/>
                  <a:pt x="240" y="106"/>
                </a:cubicBezTo>
                <a:cubicBezTo>
                  <a:pt x="238" y="103"/>
                  <a:pt x="235" y="102"/>
                  <a:pt x="232" y="102"/>
                </a:cubicBezTo>
                <a:cubicBezTo>
                  <a:pt x="230" y="102"/>
                  <a:pt x="227" y="103"/>
                  <a:pt x="224" y="104"/>
                </a:cubicBezTo>
                <a:cubicBezTo>
                  <a:pt x="222" y="106"/>
                  <a:pt x="220" y="109"/>
                  <a:pt x="220" y="111"/>
                </a:cubicBezTo>
                <a:cubicBezTo>
                  <a:pt x="219" y="114"/>
                  <a:pt x="219" y="117"/>
                  <a:pt x="221" y="119"/>
                </a:cubicBezTo>
                <a:cubicBezTo>
                  <a:pt x="223" y="122"/>
                  <a:pt x="231" y="136"/>
                  <a:pt x="238" y="149"/>
                </a:cubicBezTo>
                <a:cubicBezTo>
                  <a:pt x="232" y="153"/>
                  <a:pt x="226" y="158"/>
                  <a:pt x="221" y="163"/>
                </a:cubicBezTo>
                <a:cubicBezTo>
                  <a:pt x="210" y="153"/>
                  <a:pt x="198" y="142"/>
                  <a:pt x="196" y="140"/>
                </a:cubicBezTo>
                <a:cubicBezTo>
                  <a:pt x="194" y="138"/>
                  <a:pt x="191" y="137"/>
                  <a:pt x="188" y="137"/>
                </a:cubicBezTo>
                <a:cubicBezTo>
                  <a:pt x="185" y="137"/>
                  <a:pt x="182" y="138"/>
                  <a:pt x="180" y="140"/>
                </a:cubicBezTo>
                <a:cubicBezTo>
                  <a:pt x="178" y="142"/>
                  <a:pt x="177" y="145"/>
                  <a:pt x="176" y="148"/>
                </a:cubicBezTo>
                <a:cubicBezTo>
                  <a:pt x="176" y="150"/>
                  <a:pt x="176" y="153"/>
                  <a:pt x="178" y="156"/>
                </a:cubicBezTo>
                <a:cubicBezTo>
                  <a:pt x="180" y="158"/>
                  <a:pt x="190" y="171"/>
                  <a:pt x="198" y="183"/>
                </a:cubicBezTo>
                <a:cubicBezTo>
                  <a:pt x="193" y="188"/>
                  <a:pt x="188" y="193"/>
                  <a:pt x="182" y="199"/>
                </a:cubicBezTo>
                <a:cubicBezTo>
                  <a:pt x="171" y="190"/>
                  <a:pt x="158" y="181"/>
                  <a:pt x="155" y="179"/>
                </a:cubicBezTo>
                <a:cubicBezTo>
                  <a:pt x="153" y="177"/>
                  <a:pt x="150" y="176"/>
                  <a:pt x="147" y="177"/>
                </a:cubicBezTo>
                <a:cubicBezTo>
                  <a:pt x="145" y="177"/>
                  <a:pt x="142" y="178"/>
                  <a:pt x="140" y="180"/>
                </a:cubicBezTo>
                <a:cubicBezTo>
                  <a:pt x="138" y="183"/>
                  <a:pt x="137" y="185"/>
                  <a:pt x="137" y="188"/>
                </a:cubicBezTo>
                <a:cubicBezTo>
                  <a:pt x="137" y="191"/>
                  <a:pt x="138" y="194"/>
                  <a:pt x="140" y="196"/>
                </a:cubicBezTo>
                <a:cubicBezTo>
                  <a:pt x="142" y="198"/>
                  <a:pt x="153" y="210"/>
                  <a:pt x="163" y="221"/>
                </a:cubicBezTo>
                <a:cubicBezTo>
                  <a:pt x="158" y="227"/>
                  <a:pt x="153" y="233"/>
                  <a:pt x="148" y="238"/>
                </a:cubicBezTo>
                <a:cubicBezTo>
                  <a:pt x="136" y="231"/>
                  <a:pt x="122" y="223"/>
                  <a:pt x="119" y="221"/>
                </a:cubicBezTo>
                <a:cubicBezTo>
                  <a:pt x="117" y="220"/>
                  <a:pt x="114" y="220"/>
                  <a:pt x="111" y="220"/>
                </a:cubicBezTo>
                <a:cubicBezTo>
                  <a:pt x="108" y="221"/>
                  <a:pt x="106" y="222"/>
                  <a:pt x="104" y="225"/>
                </a:cubicBezTo>
                <a:cubicBezTo>
                  <a:pt x="102" y="227"/>
                  <a:pt x="102" y="230"/>
                  <a:pt x="102" y="233"/>
                </a:cubicBezTo>
                <a:cubicBezTo>
                  <a:pt x="102" y="236"/>
                  <a:pt x="103" y="238"/>
                  <a:pt x="105" y="240"/>
                </a:cubicBezTo>
                <a:cubicBezTo>
                  <a:pt x="108" y="242"/>
                  <a:pt x="120" y="253"/>
                  <a:pt x="131" y="263"/>
                </a:cubicBezTo>
                <a:cubicBezTo>
                  <a:pt x="127" y="269"/>
                  <a:pt x="122" y="275"/>
                  <a:pt x="118" y="282"/>
                </a:cubicBezTo>
                <a:cubicBezTo>
                  <a:pt x="105" y="276"/>
                  <a:pt x="91" y="269"/>
                  <a:pt x="88" y="268"/>
                </a:cubicBezTo>
                <a:cubicBezTo>
                  <a:pt x="85" y="266"/>
                  <a:pt x="82" y="266"/>
                  <a:pt x="80" y="267"/>
                </a:cubicBezTo>
                <a:cubicBezTo>
                  <a:pt x="77" y="268"/>
                  <a:pt x="75" y="270"/>
                  <a:pt x="73" y="273"/>
                </a:cubicBezTo>
                <a:cubicBezTo>
                  <a:pt x="72" y="275"/>
                  <a:pt x="71" y="278"/>
                  <a:pt x="72" y="281"/>
                </a:cubicBezTo>
                <a:cubicBezTo>
                  <a:pt x="72" y="284"/>
                  <a:pt x="74" y="286"/>
                  <a:pt x="76" y="288"/>
                </a:cubicBezTo>
                <a:cubicBezTo>
                  <a:pt x="79" y="290"/>
                  <a:pt x="92" y="299"/>
                  <a:pt x="104" y="307"/>
                </a:cubicBezTo>
                <a:cubicBezTo>
                  <a:pt x="100" y="314"/>
                  <a:pt x="97" y="321"/>
                  <a:pt x="93" y="328"/>
                </a:cubicBezTo>
                <a:cubicBezTo>
                  <a:pt x="79" y="323"/>
                  <a:pt x="64" y="318"/>
                  <a:pt x="61" y="317"/>
                </a:cubicBezTo>
                <a:cubicBezTo>
                  <a:pt x="59" y="316"/>
                  <a:pt x="56" y="316"/>
                  <a:pt x="53" y="317"/>
                </a:cubicBezTo>
                <a:cubicBezTo>
                  <a:pt x="51" y="319"/>
                  <a:pt x="48" y="321"/>
                  <a:pt x="47" y="323"/>
                </a:cubicBezTo>
                <a:cubicBezTo>
                  <a:pt x="46" y="326"/>
                  <a:pt x="46" y="329"/>
                  <a:pt x="47" y="332"/>
                </a:cubicBezTo>
                <a:cubicBezTo>
                  <a:pt x="48" y="334"/>
                  <a:pt x="49" y="337"/>
                  <a:pt x="52" y="338"/>
                </a:cubicBezTo>
                <a:cubicBezTo>
                  <a:pt x="55" y="340"/>
                  <a:pt x="68" y="348"/>
                  <a:pt x="81" y="355"/>
                </a:cubicBezTo>
                <a:cubicBezTo>
                  <a:pt x="78" y="362"/>
                  <a:pt x="76" y="369"/>
                  <a:pt x="73" y="376"/>
                </a:cubicBezTo>
                <a:cubicBezTo>
                  <a:pt x="59" y="373"/>
                  <a:pt x="43" y="369"/>
                  <a:pt x="40" y="369"/>
                </a:cubicBezTo>
                <a:cubicBezTo>
                  <a:pt x="37" y="368"/>
                  <a:pt x="34" y="369"/>
                  <a:pt x="32" y="370"/>
                </a:cubicBezTo>
                <a:cubicBezTo>
                  <a:pt x="30" y="372"/>
                  <a:pt x="28" y="374"/>
                  <a:pt x="27" y="377"/>
                </a:cubicBezTo>
                <a:cubicBezTo>
                  <a:pt x="26" y="379"/>
                  <a:pt x="26" y="382"/>
                  <a:pt x="27" y="385"/>
                </a:cubicBezTo>
                <a:cubicBezTo>
                  <a:pt x="28" y="388"/>
                  <a:pt x="30" y="390"/>
                  <a:pt x="33" y="391"/>
                </a:cubicBezTo>
                <a:cubicBezTo>
                  <a:pt x="36" y="392"/>
                  <a:pt x="50" y="399"/>
                  <a:pt x="64" y="404"/>
                </a:cubicBezTo>
                <a:cubicBezTo>
                  <a:pt x="62" y="412"/>
                  <a:pt x="60" y="419"/>
                  <a:pt x="58" y="426"/>
                </a:cubicBezTo>
                <a:cubicBezTo>
                  <a:pt x="44" y="425"/>
                  <a:pt x="28" y="423"/>
                  <a:pt x="25" y="422"/>
                </a:cubicBezTo>
                <a:cubicBezTo>
                  <a:pt x="22" y="422"/>
                  <a:pt x="19" y="423"/>
                  <a:pt x="17" y="425"/>
                </a:cubicBezTo>
                <a:cubicBezTo>
                  <a:pt x="14" y="426"/>
                  <a:pt x="13" y="429"/>
                  <a:pt x="12" y="432"/>
                </a:cubicBezTo>
                <a:cubicBezTo>
                  <a:pt x="12" y="435"/>
                  <a:pt x="12" y="437"/>
                  <a:pt x="13" y="440"/>
                </a:cubicBezTo>
                <a:cubicBezTo>
                  <a:pt x="15" y="442"/>
                  <a:pt x="17" y="444"/>
                  <a:pt x="20" y="445"/>
                </a:cubicBezTo>
                <a:cubicBezTo>
                  <a:pt x="23" y="446"/>
                  <a:pt x="38" y="451"/>
                  <a:pt x="52" y="455"/>
                </a:cubicBezTo>
                <a:cubicBezTo>
                  <a:pt x="50" y="463"/>
                  <a:pt x="49" y="470"/>
                  <a:pt x="48" y="478"/>
                </a:cubicBezTo>
                <a:cubicBezTo>
                  <a:pt x="34" y="478"/>
                  <a:pt x="18" y="477"/>
                  <a:pt x="15" y="477"/>
                </a:cubicBezTo>
                <a:cubicBezTo>
                  <a:pt x="12" y="477"/>
                  <a:pt x="9" y="479"/>
                  <a:pt x="7" y="481"/>
                </a:cubicBezTo>
                <a:cubicBezTo>
                  <a:pt x="5" y="482"/>
                  <a:pt x="4" y="485"/>
                  <a:pt x="3" y="488"/>
                </a:cubicBezTo>
                <a:cubicBezTo>
                  <a:pt x="3" y="491"/>
                  <a:pt x="4" y="494"/>
                  <a:pt x="5" y="496"/>
                </a:cubicBezTo>
                <a:cubicBezTo>
                  <a:pt x="7" y="498"/>
                  <a:pt x="9" y="500"/>
                  <a:pt x="12" y="501"/>
                </a:cubicBezTo>
                <a:cubicBezTo>
                  <a:pt x="15" y="501"/>
                  <a:pt x="31" y="505"/>
                  <a:pt x="45" y="507"/>
                </a:cubicBezTo>
                <a:cubicBezTo>
                  <a:pt x="45" y="515"/>
                  <a:pt x="44" y="522"/>
                  <a:pt x="44" y="530"/>
                </a:cubicBezTo>
                <a:cubicBezTo>
                  <a:pt x="30" y="531"/>
                  <a:pt x="14" y="533"/>
                  <a:pt x="10" y="533"/>
                </a:cubicBezTo>
                <a:cubicBezTo>
                  <a:pt x="7" y="533"/>
                  <a:pt x="5" y="535"/>
                  <a:pt x="3" y="537"/>
                </a:cubicBezTo>
                <a:cubicBezTo>
                  <a:pt x="1" y="539"/>
                  <a:pt x="0" y="542"/>
                  <a:pt x="0" y="545"/>
                </a:cubicBezTo>
                <a:cubicBezTo>
                  <a:pt x="0" y="548"/>
                  <a:pt x="1" y="551"/>
                  <a:pt x="3" y="553"/>
                </a:cubicBezTo>
                <a:cubicBezTo>
                  <a:pt x="5" y="555"/>
                  <a:pt x="7" y="556"/>
                  <a:pt x="10" y="557"/>
                </a:cubicBezTo>
                <a:cubicBezTo>
                  <a:pt x="14" y="557"/>
                  <a:pt x="30" y="558"/>
                  <a:pt x="44" y="560"/>
                </a:cubicBezTo>
                <a:cubicBezTo>
                  <a:pt x="44" y="567"/>
                  <a:pt x="45" y="575"/>
                  <a:pt x="45" y="582"/>
                </a:cubicBezTo>
                <a:cubicBezTo>
                  <a:pt x="31" y="585"/>
                  <a:pt x="15" y="588"/>
                  <a:pt x="12" y="589"/>
                </a:cubicBezTo>
                <a:cubicBezTo>
                  <a:pt x="9" y="590"/>
                  <a:pt x="7" y="591"/>
                  <a:pt x="5" y="594"/>
                </a:cubicBezTo>
                <a:cubicBezTo>
                  <a:pt x="4" y="596"/>
                  <a:pt x="3" y="599"/>
                  <a:pt x="3" y="602"/>
                </a:cubicBezTo>
                <a:cubicBezTo>
                  <a:pt x="4" y="605"/>
                  <a:pt x="5" y="607"/>
                  <a:pt x="7" y="609"/>
                </a:cubicBezTo>
                <a:cubicBezTo>
                  <a:pt x="9" y="611"/>
                  <a:pt x="12" y="613"/>
                  <a:pt x="15" y="612"/>
                </a:cubicBezTo>
                <a:cubicBezTo>
                  <a:pt x="18" y="612"/>
                  <a:pt x="34" y="612"/>
                  <a:pt x="48" y="612"/>
                </a:cubicBezTo>
                <a:cubicBezTo>
                  <a:pt x="49" y="620"/>
                  <a:pt x="50" y="627"/>
                  <a:pt x="52" y="634"/>
                </a:cubicBezTo>
                <a:cubicBezTo>
                  <a:pt x="38" y="639"/>
                  <a:pt x="23" y="644"/>
                  <a:pt x="20" y="645"/>
                </a:cubicBezTo>
                <a:cubicBezTo>
                  <a:pt x="17" y="645"/>
                  <a:pt x="15" y="647"/>
                  <a:pt x="13" y="650"/>
                </a:cubicBezTo>
                <a:cubicBezTo>
                  <a:pt x="12" y="652"/>
                  <a:pt x="12" y="655"/>
                  <a:pt x="12" y="658"/>
                </a:cubicBezTo>
                <a:cubicBezTo>
                  <a:pt x="13" y="661"/>
                  <a:pt x="14" y="664"/>
                  <a:pt x="17" y="665"/>
                </a:cubicBezTo>
                <a:cubicBezTo>
                  <a:pt x="19" y="667"/>
                  <a:pt x="22" y="668"/>
                  <a:pt x="25" y="668"/>
                </a:cubicBezTo>
                <a:cubicBezTo>
                  <a:pt x="28" y="667"/>
                  <a:pt x="44" y="665"/>
                  <a:pt x="58" y="664"/>
                </a:cubicBezTo>
                <a:cubicBezTo>
                  <a:pt x="60" y="671"/>
                  <a:pt x="62" y="678"/>
                  <a:pt x="64" y="686"/>
                </a:cubicBezTo>
                <a:cubicBezTo>
                  <a:pt x="50" y="691"/>
                  <a:pt x="36" y="698"/>
                  <a:pt x="33" y="699"/>
                </a:cubicBezTo>
                <a:cubicBezTo>
                  <a:pt x="30" y="700"/>
                  <a:pt x="28" y="702"/>
                  <a:pt x="27" y="705"/>
                </a:cubicBezTo>
                <a:cubicBezTo>
                  <a:pt x="26" y="708"/>
                  <a:pt x="26" y="710"/>
                  <a:pt x="27" y="713"/>
                </a:cubicBezTo>
                <a:cubicBezTo>
                  <a:pt x="28" y="716"/>
                  <a:pt x="30" y="718"/>
                  <a:pt x="32" y="720"/>
                </a:cubicBezTo>
                <a:cubicBezTo>
                  <a:pt x="34" y="721"/>
                  <a:pt x="37" y="722"/>
                  <a:pt x="40" y="721"/>
                </a:cubicBezTo>
                <a:cubicBezTo>
                  <a:pt x="43" y="721"/>
                  <a:pt x="59" y="717"/>
                  <a:pt x="73" y="714"/>
                </a:cubicBezTo>
                <a:cubicBezTo>
                  <a:pt x="76" y="721"/>
                  <a:pt x="78" y="728"/>
                  <a:pt x="81" y="735"/>
                </a:cubicBezTo>
                <a:cubicBezTo>
                  <a:pt x="68" y="742"/>
                  <a:pt x="55" y="750"/>
                  <a:pt x="52" y="752"/>
                </a:cubicBezTo>
                <a:cubicBezTo>
                  <a:pt x="49" y="753"/>
                  <a:pt x="48" y="755"/>
                  <a:pt x="47" y="758"/>
                </a:cubicBezTo>
                <a:cubicBezTo>
                  <a:pt x="46" y="761"/>
                  <a:pt x="46" y="764"/>
                  <a:pt x="47" y="766"/>
                </a:cubicBezTo>
                <a:cubicBezTo>
                  <a:pt x="48" y="769"/>
                  <a:pt x="51" y="771"/>
                  <a:pt x="53" y="772"/>
                </a:cubicBezTo>
                <a:cubicBezTo>
                  <a:pt x="56" y="774"/>
                  <a:pt x="59" y="774"/>
                  <a:pt x="61" y="773"/>
                </a:cubicBezTo>
                <a:cubicBezTo>
                  <a:pt x="64" y="772"/>
                  <a:pt x="79" y="767"/>
                  <a:pt x="93" y="762"/>
                </a:cubicBezTo>
                <a:cubicBezTo>
                  <a:pt x="97" y="769"/>
                  <a:pt x="100" y="776"/>
                  <a:pt x="104" y="782"/>
                </a:cubicBezTo>
                <a:cubicBezTo>
                  <a:pt x="92" y="791"/>
                  <a:pt x="79" y="800"/>
                  <a:pt x="76" y="802"/>
                </a:cubicBezTo>
                <a:cubicBezTo>
                  <a:pt x="74" y="804"/>
                  <a:pt x="72" y="806"/>
                  <a:pt x="72" y="809"/>
                </a:cubicBezTo>
                <a:cubicBezTo>
                  <a:pt x="71" y="812"/>
                  <a:pt x="72" y="815"/>
                  <a:pt x="73" y="817"/>
                </a:cubicBezTo>
                <a:cubicBezTo>
                  <a:pt x="75" y="820"/>
                  <a:pt x="77" y="822"/>
                  <a:pt x="80" y="823"/>
                </a:cubicBezTo>
                <a:cubicBezTo>
                  <a:pt x="82" y="824"/>
                  <a:pt x="85" y="824"/>
                  <a:pt x="88" y="822"/>
                </a:cubicBezTo>
                <a:cubicBezTo>
                  <a:pt x="91" y="821"/>
                  <a:pt x="105" y="814"/>
                  <a:pt x="118" y="808"/>
                </a:cubicBezTo>
                <a:cubicBezTo>
                  <a:pt x="122" y="815"/>
                  <a:pt x="127" y="821"/>
                  <a:pt x="131" y="827"/>
                </a:cubicBezTo>
                <a:cubicBezTo>
                  <a:pt x="120" y="837"/>
                  <a:pt x="108" y="847"/>
                  <a:pt x="105" y="850"/>
                </a:cubicBezTo>
                <a:cubicBezTo>
                  <a:pt x="103" y="852"/>
                  <a:pt x="102" y="854"/>
                  <a:pt x="102" y="857"/>
                </a:cubicBezTo>
                <a:cubicBezTo>
                  <a:pt x="102" y="860"/>
                  <a:pt x="102" y="863"/>
                  <a:pt x="104" y="865"/>
                </a:cubicBezTo>
                <a:cubicBezTo>
                  <a:pt x="106" y="867"/>
                  <a:pt x="108" y="869"/>
                  <a:pt x="111" y="870"/>
                </a:cubicBezTo>
                <a:cubicBezTo>
                  <a:pt x="114" y="870"/>
                  <a:pt x="117" y="870"/>
                  <a:pt x="119" y="869"/>
                </a:cubicBezTo>
                <a:cubicBezTo>
                  <a:pt x="122" y="867"/>
                  <a:pt x="136" y="859"/>
                  <a:pt x="148" y="851"/>
                </a:cubicBezTo>
                <a:cubicBezTo>
                  <a:pt x="153" y="857"/>
                  <a:pt x="158" y="863"/>
                  <a:pt x="163" y="869"/>
                </a:cubicBezTo>
                <a:cubicBezTo>
                  <a:pt x="153" y="880"/>
                  <a:pt x="142" y="891"/>
                  <a:pt x="140" y="894"/>
                </a:cubicBezTo>
                <a:cubicBezTo>
                  <a:pt x="138" y="896"/>
                  <a:pt x="137" y="899"/>
                  <a:pt x="137" y="902"/>
                </a:cubicBezTo>
                <a:cubicBezTo>
                  <a:pt x="137" y="904"/>
                  <a:pt x="138" y="907"/>
                  <a:pt x="140" y="909"/>
                </a:cubicBezTo>
                <a:cubicBezTo>
                  <a:pt x="142" y="912"/>
                  <a:pt x="145" y="913"/>
                  <a:pt x="147" y="913"/>
                </a:cubicBezTo>
                <a:cubicBezTo>
                  <a:pt x="150" y="914"/>
                  <a:pt x="153" y="913"/>
                  <a:pt x="155" y="911"/>
                </a:cubicBezTo>
                <a:cubicBezTo>
                  <a:pt x="158" y="909"/>
                  <a:pt x="171" y="900"/>
                  <a:pt x="182" y="891"/>
                </a:cubicBezTo>
                <a:cubicBezTo>
                  <a:pt x="188" y="897"/>
                  <a:pt x="193" y="902"/>
                  <a:pt x="198" y="907"/>
                </a:cubicBezTo>
                <a:cubicBezTo>
                  <a:pt x="190" y="919"/>
                  <a:pt x="180" y="932"/>
                  <a:pt x="178" y="934"/>
                </a:cubicBezTo>
                <a:cubicBezTo>
                  <a:pt x="176" y="937"/>
                  <a:pt x="176" y="940"/>
                  <a:pt x="176" y="942"/>
                </a:cubicBezTo>
                <a:cubicBezTo>
                  <a:pt x="177" y="945"/>
                  <a:pt x="178" y="948"/>
                  <a:pt x="180" y="950"/>
                </a:cubicBezTo>
                <a:cubicBezTo>
                  <a:pt x="182" y="952"/>
                  <a:pt x="185" y="953"/>
                  <a:pt x="188" y="953"/>
                </a:cubicBezTo>
                <a:cubicBezTo>
                  <a:pt x="191" y="953"/>
                  <a:pt x="194" y="952"/>
                  <a:pt x="196" y="950"/>
                </a:cubicBezTo>
                <a:cubicBezTo>
                  <a:pt x="198" y="948"/>
                  <a:pt x="210" y="937"/>
                  <a:pt x="221" y="927"/>
                </a:cubicBezTo>
                <a:cubicBezTo>
                  <a:pt x="226" y="932"/>
                  <a:pt x="232" y="937"/>
                  <a:pt x="238" y="941"/>
                </a:cubicBezTo>
                <a:cubicBezTo>
                  <a:pt x="231" y="954"/>
                  <a:pt x="223" y="968"/>
                  <a:pt x="221" y="970"/>
                </a:cubicBezTo>
                <a:cubicBezTo>
                  <a:pt x="219" y="973"/>
                  <a:pt x="219" y="976"/>
                  <a:pt x="220" y="979"/>
                </a:cubicBezTo>
                <a:cubicBezTo>
                  <a:pt x="220" y="981"/>
                  <a:pt x="222" y="984"/>
                  <a:pt x="224" y="986"/>
                </a:cubicBezTo>
                <a:cubicBezTo>
                  <a:pt x="227" y="987"/>
                  <a:pt x="230" y="988"/>
                  <a:pt x="232" y="988"/>
                </a:cubicBezTo>
                <a:cubicBezTo>
                  <a:pt x="235" y="988"/>
                  <a:pt x="238" y="986"/>
                  <a:pt x="240" y="984"/>
                </a:cubicBezTo>
                <a:cubicBezTo>
                  <a:pt x="242" y="982"/>
                  <a:pt x="253" y="970"/>
                  <a:pt x="262" y="959"/>
                </a:cubicBezTo>
                <a:cubicBezTo>
                  <a:pt x="268" y="963"/>
                  <a:pt x="275" y="967"/>
                  <a:pt x="281" y="971"/>
                </a:cubicBezTo>
                <a:cubicBezTo>
                  <a:pt x="275" y="984"/>
                  <a:pt x="268" y="999"/>
                  <a:pt x="267" y="1002"/>
                </a:cubicBezTo>
                <a:cubicBezTo>
                  <a:pt x="266" y="1005"/>
                  <a:pt x="266" y="1008"/>
                  <a:pt x="267" y="1010"/>
                </a:cubicBezTo>
                <a:cubicBezTo>
                  <a:pt x="268" y="1013"/>
                  <a:pt x="270" y="1015"/>
                  <a:pt x="272" y="1017"/>
                </a:cubicBezTo>
                <a:cubicBezTo>
                  <a:pt x="275" y="1018"/>
                  <a:pt x="278" y="1019"/>
                  <a:pt x="280" y="1018"/>
                </a:cubicBezTo>
                <a:cubicBezTo>
                  <a:pt x="283" y="1018"/>
                  <a:pt x="286" y="1016"/>
                  <a:pt x="287" y="1014"/>
                </a:cubicBezTo>
                <a:cubicBezTo>
                  <a:pt x="289" y="1011"/>
                  <a:pt x="298" y="998"/>
                  <a:pt x="307" y="986"/>
                </a:cubicBezTo>
                <a:cubicBezTo>
                  <a:pt x="314" y="990"/>
                  <a:pt x="320" y="993"/>
                  <a:pt x="327" y="996"/>
                </a:cubicBezTo>
                <a:cubicBezTo>
                  <a:pt x="322" y="1010"/>
                  <a:pt x="317" y="1025"/>
                  <a:pt x="316" y="1028"/>
                </a:cubicBezTo>
                <a:cubicBezTo>
                  <a:pt x="315" y="1031"/>
                  <a:pt x="316" y="1034"/>
                  <a:pt x="317" y="1037"/>
                </a:cubicBezTo>
                <a:cubicBezTo>
                  <a:pt x="318" y="1039"/>
                  <a:pt x="320" y="1041"/>
                  <a:pt x="323" y="1042"/>
                </a:cubicBezTo>
                <a:cubicBezTo>
                  <a:pt x="326" y="1044"/>
                  <a:pt x="328" y="1044"/>
                  <a:pt x="331" y="1043"/>
                </a:cubicBezTo>
                <a:cubicBezTo>
                  <a:pt x="334" y="1042"/>
                  <a:pt x="336" y="1041"/>
                  <a:pt x="338" y="1038"/>
                </a:cubicBezTo>
                <a:cubicBezTo>
                  <a:pt x="339" y="1035"/>
                  <a:pt x="347" y="1021"/>
                  <a:pt x="354" y="1009"/>
                </a:cubicBezTo>
                <a:cubicBezTo>
                  <a:pt x="361" y="1011"/>
                  <a:pt x="368" y="1014"/>
                  <a:pt x="375" y="1017"/>
                </a:cubicBezTo>
                <a:cubicBezTo>
                  <a:pt x="372" y="1031"/>
                  <a:pt x="369" y="1046"/>
                  <a:pt x="368" y="1050"/>
                </a:cubicBezTo>
                <a:cubicBezTo>
                  <a:pt x="367" y="1052"/>
                  <a:pt x="368" y="1055"/>
                  <a:pt x="369" y="1058"/>
                </a:cubicBezTo>
                <a:cubicBezTo>
                  <a:pt x="371" y="1060"/>
                  <a:pt x="373" y="1062"/>
                  <a:pt x="376" y="1063"/>
                </a:cubicBezTo>
                <a:cubicBezTo>
                  <a:pt x="379" y="1064"/>
                  <a:pt x="382" y="1064"/>
                  <a:pt x="384" y="1063"/>
                </a:cubicBezTo>
                <a:cubicBezTo>
                  <a:pt x="387" y="1062"/>
                  <a:pt x="389" y="1060"/>
                  <a:pt x="390" y="1057"/>
                </a:cubicBezTo>
                <a:cubicBezTo>
                  <a:pt x="392" y="1054"/>
                  <a:pt x="398" y="1039"/>
                  <a:pt x="404" y="1026"/>
                </a:cubicBezTo>
                <a:cubicBezTo>
                  <a:pt x="411" y="1028"/>
                  <a:pt x="418" y="1030"/>
                  <a:pt x="425" y="1032"/>
                </a:cubicBezTo>
                <a:cubicBezTo>
                  <a:pt x="424" y="1046"/>
                  <a:pt x="422" y="1062"/>
                  <a:pt x="422" y="1065"/>
                </a:cubicBezTo>
                <a:cubicBezTo>
                  <a:pt x="421" y="1068"/>
                  <a:pt x="422" y="1071"/>
                  <a:pt x="424" y="1073"/>
                </a:cubicBezTo>
                <a:cubicBezTo>
                  <a:pt x="426" y="1075"/>
                  <a:pt x="428" y="1077"/>
                  <a:pt x="431" y="1078"/>
                </a:cubicBezTo>
                <a:cubicBezTo>
                  <a:pt x="434" y="1078"/>
                  <a:pt x="437" y="1078"/>
                  <a:pt x="439" y="1076"/>
                </a:cubicBezTo>
                <a:cubicBezTo>
                  <a:pt x="442" y="1075"/>
                  <a:pt x="444" y="1073"/>
                  <a:pt x="445" y="1070"/>
                </a:cubicBezTo>
                <a:cubicBezTo>
                  <a:pt x="446" y="1067"/>
                  <a:pt x="450" y="1052"/>
                  <a:pt x="455" y="1038"/>
                </a:cubicBezTo>
                <a:cubicBezTo>
                  <a:pt x="462" y="1039"/>
                  <a:pt x="469" y="1040"/>
                  <a:pt x="477" y="1041"/>
                </a:cubicBezTo>
                <a:cubicBezTo>
                  <a:pt x="477" y="1056"/>
                  <a:pt x="477" y="1072"/>
                  <a:pt x="477" y="1075"/>
                </a:cubicBezTo>
                <a:cubicBezTo>
                  <a:pt x="477" y="1078"/>
                  <a:pt x="478" y="1081"/>
                  <a:pt x="480" y="1083"/>
                </a:cubicBezTo>
                <a:cubicBezTo>
                  <a:pt x="482" y="1085"/>
                  <a:pt x="484" y="1086"/>
                  <a:pt x="487" y="1087"/>
                </a:cubicBezTo>
                <a:cubicBezTo>
                  <a:pt x="490" y="1087"/>
                  <a:pt x="493" y="1086"/>
                  <a:pt x="495" y="1085"/>
                </a:cubicBezTo>
                <a:cubicBezTo>
                  <a:pt x="497" y="1083"/>
                  <a:pt x="499" y="1081"/>
                  <a:pt x="500" y="1078"/>
                </a:cubicBezTo>
                <a:cubicBezTo>
                  <a:pt x="501" y="1074"/>
                  <a:pt x="504" y="1059"/>
                  <a:pt x="507" y="1045"/>
                </a:cubicBezTo>
                <a:cubicBezTo>
                  <a:pt x="514" y="1045"/>
                  <a:pt x="522" y="1045"/>
                  <a:pt x="529" y="1046"/>
                </a:cubicBezTo>
                <a:cubicBezTo>
                  <a:pt x="530" y="1060"/>
                  <a:pt x="532" y="1076"/>
                  <a:pt x="532" y="1079"/>
                </a:cubicBezTo>
                <a:cubicBezTo>
                  <a:pt x="533" y="1082"/>
                  <a:pt x="534" y="1085"/>
                  <a:pt x="536" y="1087"/>
                </a:cubicBezTo>
                <a:cubicBezTo>
                  <a:pt x="538" y="1089"/>
                  <a:pt x="541" y="1090"/>
                  <a:pt x="544" y="1090"/>
                </a:cubicBezTo>
                <a:cubicBezTo>
                  <a:pt x="547" y="1090"/>
                  <a:pt x="550" y="1088"/>
                  <a:pt x="552" y="1087"/>
                </a:cubicBezTo>
                <a:cubicBezTo>
                  <a:pt x="554" y="1085"/>
                  <a:pt x="555" y="1082"/>
                  <a:pt x="556" y="1079"/>
                </a:cubicBezTo>
                <a:cubicBezTo>
                  <a:pt x="556" y="1076"/>
                  <a:pt x="558" y="1060"/>
                  <a:pt x="559" y="1046"/>
                </a:cubicBezTo>
                <a:cubicBezTo>
                  <a:pt x="566" y="1045"/>
                  <a:pt x="574" y="1045"/>
                  <a:pt x="581" y="1045"/>
                </a:cubicBezTo>
                <a:cubicBezTo>
                  <a:pt x="584" y="1059"/>
                  <a:pt x="587" y="1074"/>
                  <a:pt x="588" y="1078"/>
                </a:cubicBezTo>
                <a:cubicBezTo>
                  <a:pt x="589" y="1081"/>
                  <a:pt x="590" y="1083"/>
                  <a:pt x="593" y="1085"/>
                </a:cubicBezTo>
                <a:cubicBezTo>
                  <a:pt x="595" y="1086"/>
                  <a:pt x="598" y="1087"/>
                  <a:pt x="601" y="1087"/>
                </a:cubicBezTo>
                <a:cubicBezTo>
                  <a:pt x="604" y="1086"/>
                  <a:pt x="606" y="1085"/>
                  <a:pt x="608" y="1083"/>
                </a:cubicBezTo>
                <a:cubicBezTo>
                  <a:pt x="610" y="1081"/>
                  <a:pt x="611" y="1078"/>
                  <a:pt x="611" y="1075"/>
                </a:cubicBezTo>
                <a:cubicBezTo>
                  <a:pt x="611" y="1072"/>
                  <a:pt x="611" y="1056"/>
                  <a:pt x="611" y="1041"/>
                </a:cubicBezTo>
                <a:cubicBezTo>
                  <a:pt x="619" y="1040"/>
                  <a:pt x="626" y="1039"/>
                  <a:pt x="633" y="1038"/>
                </a:cubicBezTo>
                <a:cubicBezTo>
                  <a:pt x="638" y="1052"/>
                  <a:pt x="642" y="1067"/>
                  <a:pt x="643" y="1070"/>
                </a:cubicBezTo>
                <a:cubicBezTo>
                  <a:pt x="644" y="1073"/>
                  <a:pt x="646" y="1075"/>
                  <a:pt x="649" y="1076"/>
                </a:cubicBezTo>
                <a:cubicBezTo>
                  <a:pt x="651" y="1078"/>
                  <a:pt x="654" y="1078"/>
                  <a:pt x="657" y="1078"/>
                </a:cubicBezTo>
                <a:cubicBezTo>
                  <a:pt x="660" y="1077"/>
                  <a:pt x="662" y="1075"/>
                  <a:pt x="664" y="1073"/>
                </a:cubicBezTo>
                <a:cubicBezTo>
                  <a:pt x="666" y="1071"/>
                  <a:pt x="667" y="1068"/>
                  <a:pt x="666" y="1065"/>
                </a:cubicBezTo>
                <a:cubicBezTo>
                  <a:pt x="666" y="1062"/>
                  <a:pt x="664" y="1046"/>
                  <a:pt x="663" y="1032"/>
                </a:cubicBezTo>
                <a:cubicBezTo>
                  <a:pt x="670" y="1030"/>
                  <a:pt x="677" y="1028"/>
                  <a:pt x="684" y="1026"/>
                </a:cubicBezTo>
                <a:cubicBezTo>
                  <a:pt x="690" y="1039"/>
                  <a:pt x="696" y="1054"/>
                  <a:pt x="698" y="1057"/>
                </a:cubicBezTo>
                <a:cubicBezTo>
                  <a:pt x="699" y="1060"/>
                  <a:pt x="701" y="1062"/>
                  <a:pt x="704" y="1063"/>
                </a:cubicBezTo>
                <a:cubicBezTo>
                  <a:pt x="706" y="1064"/>
                  <a:pt x="709" y="1064"/>
                  <a:pt x="712" y="1063"/>
                </a:cubicBezTo>
                <a:cubicBezTo>
                  <a:pt x="715" y="1062"/>
                  <a:pt x="717" y="1060"/>
                  <a:pt x="719" y="1058"/>
                </a:cubicBezTo>
                <a:cubicBezTo>
                  <a:pt x="720" y="1055"/>
                  <a:pt x="721" y="1052"/>
                  <a:pt x="720" y="1050"/>
                </a:cubicBezTo>
                <a:cubicBezTo>
                  <a:pt x="719" y="1046"/>
                  <a:pt x="716" y="1031"/>
                  <a:pt x="713" y="1017"/>
                </a:cubicBezTo>
                <a:cubicBezTo>
                  <a:pt x="720" y="1014"/>
                  <a:pt x="727" y="1011"/>
                  <a:pt x="734" y="1009"/>
                </a:cubicBezTo>
                <a:cubicBezTo>
                  <a:pt x="741" y="1021"/>
                  <a:pt x="749" y="1035"/>
                  <a:pt x="750" y="1038"/>
                </a:cubicBezTo>
                <a:cubicBezTo>
                  <a:pt x="752" y="1041"/>
                  <a:pt x="754" y="1042"/>
                  <a:pt x="757" y="1043"/>
                </a:cubicBezTo>
                <a:cubicBezTo>
                  <a:pt x="760" y="1044"/>
                  <a:pt x="762" y="1044"/>
                  <a:pt x="765" y="1042"/>
                </a:cubicBezTo>
                <a:cubicBezTo>
                  <a:pt x="768" y="1041"/>
                  <a:pt x="770" y="1039"/>
                  <a:pt x="771" y="1037"/>
                </a:cubicBezTo>
                <a:cubicBezTo>
                  <a:pt x="772" y="1034"/>
                  <a:pt x="773" y="1031"/>
                  <a:pt x="772" y="1028"/>
                </a:cubicBezTo>
                <a:cubicBezTo>
                  <a:pt x="771" y="1025"/>
                  <a:pt x="766" y="1010"/>
                  <a:pt x="761" y="996"/>
                </a:cubicBezTo>
                <a:cubicBezTo>
                  <a:pt x="768" y="993"/>
                  <a:pt x="774" y="990"/>
                  <a:pt x="781" y="986"/>
                </a:cubicBezTo>
                <a:cubicBezTo>
                  <a:pt x="790" y="998"/>
                  <a:pt x="799" y="1011"/>
                  <a:pt x="801" y="1014"/>
                </a:cubicBezTo>
                <a:cubicBezTo>
                  <a:pt x="802" y="1016"/>
                  <a:pt x="805" y="1018"/>
                  <a:pt x="808" y="1018"/>
                </a:cubicBezTo>
                <a:cubicBezTo>
                  <a:pt x="810" y="1019"/>
                  <a:pt x="813" y="1018"/>
                  <a:pt x="816" y="1017"/>
                </a:cubicBezTo>
                <a:cubicBezTo>
                  <a:pt x="818" y="1015"/>
                  <a:pt x="820" y="1013"/>
                  <a:pt x="821" y="1010"/>
                </a:cubicBezTo>
                <a:cubicBezTo>
                  <a:pt x="822" y="1008"/>
                  <a:pt x="822" y="1005"/>
                  <a:pt x="821" y="1002"/>
                </a:cubicBezTo>
                <a:cubicBezTo>
                  <a:pt x="820" y="999"/>
                  <a:pt x="813" y="984"/>
                  <a:pt x="807" y="971"/>
                </a:cubicBezTo>
                <a:cubicBezTo>
                  <a:pt x="813" y="967"/>
                  <a:pt x="820" y="963"/>
                  <a:pt x="826" y="959"/>
                </a:cubicBezTo>
                <a:cubicBezTo>
                  <a:pt x="835" y="970"/>
                  <a:pt x="846" y="982"/>
                  <a:pt x="848" y="984"/>
                </a:cubicBezTo>
                <a:cubicBezTo>
                  <a:pt x="850" y="986"/>
                  <a:pt x="853" y="988"/>
                  <a:pt x="856" y="988"/>
                </a:cubicBezTo>
                <a:cubicBezTo>
                  <a:pt x="858" y="988"/>
                  <a:pt x="861" y="987"/>
                  <a:pt x="864" y="986"/>
                </a:cubicBezTo>
                <a:cubicBezTo>
                  <a:pt x="866" y="984"/>
                  <a:pt x="868" y="981"/>
                  <a:pt x="868" y="979"/>
                </a:cubicBezTo>
                <a:cubicBezTo>
                  <a:pt x="869" y="976"/>
                  <a:pt x="869" y="973"/>
                  <a:pt x="867" y="970"/>
                </a:cubicBezTo>
                <a:cubicBezTo>
                  <a:pt x="865" y="968"/>
                  <a:pt x="857" y="954"/>
                  <a:pt x="850" y="941"/>
                </a:cubicBezTo>
                <a:cubicBezTo>
                  <a:pt x="856" y="937"/>
                  <a:pt x="862" y="932"/>
                  <a:pt x="867" y="927"/>
                </a:cubicBezTo>
                <a:cubicBezTo>
                  <a:pt x="878" y="937"/>
                  <a:pt x="890" y="948"/>
                  <a:pt x="892" y="950"/>
                </a:cubicBezTo>
                <a:cubicBezTo>
                  <a:pt x="894" y="952"/>
                  <a:pt x="897" y="953"/>
                  <a:pt x="900" y="953"/>
                </a:cubicBezTo>
                <a:cubicBezTo>
                  <a:pt x="903" y="953"/>
                  <a:pt x="906" y="952"/>
                  <a:pt x="908" y="950"/>
                </a:cubicBezTo>
                <a:cubicBezTo>
                  <a:pt x="910" y="948"/>
                  <a:pt x="911" y="945"/>
                  <a:pt x="912" y="942"/>
                </a:cubicBezTo>
                <a:cubicBezTo>
                  <a:pt x="912" y="940"/>
                  <a:pt x="911" y="937"/>
                  <a:pt x="910" y="934"/>
                </a:cubicBezTo>
                <a:cubicBezTo>
                  <a:pt x="908" y="932"/>
                  <a:pt x="898" y="919"/>
                  <a:pt x="890" y="907"/>
                </a:cubicBezTo>
                <a:cubicBezTo>
                  <a:pt x="895" y="902"/>
                  <a:pt x="900" y="897"/>
                  <a:pt x="905" y="891"/>
                </a:cubicBezTo>
                <a:cubicBezTo>
                  <a:pt x="917" y="900"/>
                  <a:pt x="930" y="909"/>
                  <a:pt x="933" y="911"/>
                </a:cubicBezTo>
                <a:cubicBezTo>
                  <a:pt x="935" y="913"/>
                  <a:pt x="938" y="914"/>
                  <a:pt x="941" y="913"/>
                </a:cubicBezTo>
                <a:cubicBezTo>
                  <a:pt x="943" y="913"/>
                  <a:pt x="946" y="912"/>
                  <a:pt x="948" y="909"/>
                </a:cubicBezTo>
                <a:cubicBezTo>
                  <a:pt x="950" y="907"/>
                  <a:pt x="951" y="904"/>
                  <a:pt x="951" y="902"/>
                </a:cubicBezTo>
                <a:cubicBezTo>
                  <a:pt x="951" y="899"/>
                  <a:pt x="950" y="896"/>
                  <a:pt x="948" y="894"/>
                </a:cubicBezTo>
                <a:cubicBezTo>
                  <a:pt x="946" y="891"/>
                  <a:pt x="935" y="880"/>
                  <a:pt x="925" y="869"/>
                </a:cubicBezTo>
                <a:cubicBezTo>
                  <a:pt x="930" y="863"/>
                  <a:pt x="935" y="857"/>
                  <a:pt x="940" y="851"/>
                </a:cubicBezTo>
                <a:cubicBezTo>
                  <a:pt x="952" y="859"/>
                  <a:pt x="966" y="867"/>
                  <a:pt x="969" y="869"/>
                </a:cubicBezTo>
                <a:cubicBezTo>
                  <a:pt x="971" y="870"/>
                  <a:pt x="974" y="870"/>
                  <a:pt x="977" y="870"/>
                </a:cubicBezTo>
                <a:cubicBezTo>
                  <a:pt x="980" y="869"/>
                  <a:pt x="982" y="867"/>
                  <a:pt x="984" y="865"/>
                </a:cubicBezTo>
                <a:cubicBezTo>
                  <a:pt x="986" y="863"/>
                  <a:pt x="986" y="860"/>
                  <a:pt x="986" y="857"/>
                </a:cubicBezTo>
                <a:cubicBezTo>
                  <a:pt x="986" y="854"/>
                  <a:pt x="985" y="852"/>
                  <a:pt x="983" y="850"/>
                </a:cubicBezTo>
                <a:cubicBezTo>
                  <a:pt x="980" y="847"/>
                  <a:pt x="968" y="837"/>
                  <a:pt x="957" y="827"/>
                </a:cubicBezTo>
                <a:cubicBezTo>
                  <a:pt x="961" y="821"/>
                  <a:pt x="966" y="815"/>
                  <a:pt x="969" y="808"/>
                </a:cubicBezTo>
                <a:cubicBezTo>
                  <a:pt x="983" y="814"/>
                  <a:pt x="997" y="821"/>
                  <a:pt x="1000" y="822"/>
                </a:cubicBezTo>
                <a:cubicBezTo>
                  <a:pt x="1003" y="824"/>
                  <a:pt x="1006" y="824"/>
                  <a:pt x="1008" y="823"/>
                </a:cubicBezTo>
                <a:cubicBezTo>
                  <a:pt x="1011" y="822"/>
                  <a:pt x="1013" y="820"/>
                  <a:pt x="1015" y="817"/>
                </a:cubicBezTo>
                <a:cubicBezTo>
                  <a:pt x="1016" y="815"/>
                  <a:pt x="1017" y="812"/>
                  <a:pt x="1016" y="809"/>
                </a:cubicBezTo>
                <a:cubicBezTo>
                  <a:pt x="1016" y="806"/>
                  <a:pt x="1014" y="804"/>
                  <a:pt x="1012" y="802"/>
                </a:cubicBezTo>
                <a:cubicBezTo>
                  <a:pt x="1009" y="800"/>
                  <a:pt x="996" y="791"/>
                  <a:pt x="984" y="782"/>
                </a:cubicBezTo>
                <a:cubicBezTo>
                  <a:pt x="988" y="776"/>
                  <a:pt x="991" y="769"/>
                  <a:pt x="995" y="762"/>
                </a:cubicBezTo>
                <a:cubicBezTo>
                  <a:pt x="1009" y="767"/>
                  <a:pt x="1024" y="772"/>
                  <a:pt x="1027" y="773"/>
                </a:cubicBezTo>
                <a:cubicBezTo>
                  <a:pt x="1029" y="774"/>
                  <a:pt x="1032" y="774"/>
                  <a:pt x="1035" y="772"/>
                </a:cubicBezTo>
                <a:cubicBezTo>
                  <a:pt x="1037" y="771"/>
                  <a:pt x="1039" y="769"/>
                  <a:pt x="1041" y="766"/>
                </a:cubicBezTo>
                <a:cubicBezTo>
                  <a:pt x="1042" y="764"/>
                  <a:pt x="1042" y="761"/>
                  <a:pt x="1041" y="758"/>
                </a:cubicBezTo>
                <a:cubicBezTo>
                  <a:pt x="1040" y="755"/>
                  <a:pt x="1039" y="753"/>
                  <a:pt x="1036" y="752"/>
                </a:cubicBezTo>
                <a:cubicBezTo>
                  <a:pt x="1033" y="750"/>
                  <a:pt x="1020" y="742"/>
                  <a:pt x="1007" y="735"/>
                </a:cubicBezTo>
                <a:cubicBezTo>
                  <a:pt x="1010" y="728"/>
                  <a:pt x="1012" y="721"/>
                  <a:pt x="1015" y="714"/>
                </a:cubicBezTo>
                <a:cubicBezTo>
                  <a:pt x="1029" y="717"/>
                  <a:pt x="1045" y="721"/>
                  <a:pt x="1048" y="721"/>
                </a:cubicBezTo>
                <a:cubicBezTo>
                  <a:pt x="1051" y="722"/>
                  <a:pt x="1054" y="721"/>
                  <a:pt x="1056" y="720"/>
                </a:cubicBezTo>
                <a:cubicBezTo>
                  <a:pt x="1058" y="718"/>
                  <a:pt x="1060" y="716"/>
                  <a:pt x="1061" y="713"/>
                </a:cubicBezTo>
                <a:cubicBezTo>
                  <a:pt x="1062" y="710"/>
                  <a:pt x="1062" y="707"/>
                  <a:pt x="1061" y="705"/>
                </a:cubicBezTo>
                <a:cubicBezTo>
                  <a:pt x="1060" y="702"/>
                  <a:pt x="1058" y="700"/>
                  <a:pt x="1055" y="699"/>
                </a:cubicBezTo>
                <a:cubicBezTo>
                  <a:pt x="1052" y="698"/>
                  <a:pt x="1037" y="691"/>
                  <a:pt x="1024" y="686"/>
                </a:cubicBezTo>
                <a:cubicBezTo>
                  <a:pt x="1026" y="678"/>
                  <a:pt x="1028" y="671"/>
                  <a:pt x="1030" y="664"/>
                </a:cubicBezTo>
                <a:cubicBezTo>
                  <a:pt x="1044" y="665"/>
                  <a:pt x="1060" y="667"/>
                  <a:pt x="1063" y="668"/>
                </a:cubicBezTo>
                <a:cubicBezTo>
                  <a:pt x="1066" y="668"/>
                  <a:pt x="1069" y="667"/>
                  <a:pt x="1071" y="665"/>
                </a:cubicBezTo>
                <a:cubicBezTo>
                  <a:pt x="1074" y="664"/>
                  <a:pt x="1075" y="661"/>
                  <a:pt x="1076" y="658"/>
                </a:cubicBezTo>
                <a:cubicBezTo>
                  <a:pt x="1076" y="655"/>
                  <a:pt x="1076" y="652"/>
                  <a:pt x="1075" y="650"/>
                </a:cubicBezTo>
                <a:cubicBezTo>
                  <a:pt x="1073" y="647"/>
                  <a:pt x="1071" y="645"/>
                  <a:pt x="1068" y="645"/>
                </a:cubicBezTo>
                <a:cubicBezTo>
                  <a:pt x="1065" y="644"/>
                  <a:pt x="1050" y="639"/>
                  <a:pt x="1036" y="634"/>
                </a:cubicBezTo>
                <a:cubicBezTo>
                  <a:pt x="1037" y="627"/>
                  <a:pt x="1039" y="620"/>
                  <a:pt x="1040" y="612"/>
                </a:cubicBezTo>
                <a:cubicBezTo>
                  <a:pt x="1054" y="612"/>
                  <a:pt x="1070" y="612"/>
                  <a:pt x="1073" y="612"/>
                </a:cubicBezTo>
                <a:cubicBezTo>
                  <a:pt x="1076" y="613"/>
                  <a:pt x="1079" y="611"/>
                  <a:pt x="1081" y="609"/>
                </a:cubicBezTo>
                <a:cubicBezTo>
                  <a:pt x="1083" y="607"/>
                  <a:pt x="1084" y="605"/>
                  <a:pt x="1085" y="602"/>
                </a:cubicBezTo>
                <a:cubicBezTo>
                  <a:pt x="1085" y="599"/>
                  <a:pt x="1084" y="596"/>
                  <a:pt x="1083" y="594"/>
                </a:cubicBezTo>
                <a:cubicBezTo>
                  <a:pt x="1081" y="591"/>
                  <a:pt x="1079" y="590"/>
                  <a:pt x="1076" y="589"/>
                </a:cubicBezTo>
                <a:cubicBezTo>
                  <a:pt x="1073" y="588"/>
                  <a:pt x="1057" y="585"/>
                  <a:pt x="1043" y="582"/>
                </a:cubicBezTo>
                <a:cubicBezTo>
                  <a:pt x="1043" y="575"/>
                  <a:pt x="1044" y="567"/>
                  <a:pt x="1044" y="560"/>
                </a:cubicBezTo>
                <a:cubicBezTo>
                  <a:pt x="1058" y="558"/>
                  <a:pt x="1074" y="557"/>
                  <a:pt x="1078" y="557"/>
                </a:cubicBezTo>
                <a:close/>
                <a:moveTo>
                  <a:pt x="544" y="979"/>
                </a:moveTo>
                <a:cubicBezTo>
                  <a:pt x="305" y="979"/>
                  <a:pt x="111" y="785"/>
                  <a:pt x="111" y="545"/>
                </a:cubicBezTo>
                <a:cubicBezTo>
                  <a:pt x="111" y="305"/>
                  <a:pt x="305" y="111"/>
                  <a:pt x="544" y="111"/>
                </a:cubicBezTo>
                <a:cubicBezTo>
                  <a:pt x="783" y="111"/>
                  <a:pt x="977" y="305"/>
                  <a:pt x="977" y="545"/>
                </a:cubicBezTo>
                <a:cubicBezTo>
                  <a:pt x="977" y="785"/>
                  <a:pt x="783" y="979"/>
                  <a:pt x="544" y="979"/>
                </a:cubicBezTo>
                <a:close/>
              </a:path>
            </a:pathLst>
          </a:custGeom>
          <a:solidFill>
            <a:srgbClr val="45C1A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664" y="1642357"/>
            <a:ext cx="2180968" cy="1564227"/>
          </a:xfrm>
          <a:prstGeom prst="roundRect">
            <a:avLst>
              <a:gd name="adj" fmla="val 9718"/>
            </a:avLst>
          </a:prstGeom>
          <a:noFill/>
          <a:ln>
            <a:solidFill>
              <a:srgbClr val="69B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3664" y="3582744"/>
            <a:ext cx="2185416" cy="1442164"/>
          </a:xfrm>
          <a:prstGeom prst="roundRect">
            <a:avLst>
              <a:gd name="adj" fmla="val 9718"/>
            </a:avLst>
          </a:prstGeom>
          <a:noFill/>
          <a:ln>
            <a:solidFill>
              <a:srgbClr val="69B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4" idx="3"/>
          </p:cNvCxnSpPr>
          <p:nvPr/>
        </p:nvCxnSpPr>
        <p:spPr>
          <a:xfrm flipH="1" flipV="1">
            <a:off x="2538322" y="2367752"/>
            <a:ext cx="993348" cy="6924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35631" y="4184573"/>
            <a:ext cx="514461" cy="1937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2480807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Sources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874986" y="3571362"/>
            <a:ext cx="279907" cy="349019"/>
            <a:chOff x="6518275" y="466725"/>
            <a:chExt cx="257175" cy="320675"/>
          </a:xfrm>
          <a:solidFill>
            <a:srgbClr val="58B8A1"/>
          </a:solidFill>
        </p:grpSpPr>
        <p:sp>
          <p:nvSpPr>
            <p:cNvPr id="60" name="Freeform 90"/>
            <p:cNvSpPr>
              <a:spLocks/>
            </p:cNvSpPr>
            <p:nvPr/>
          </p:nvSpPr>
          <p:spPr bwMode="auto">
            <a:xfrm>
              <a:off x="6518275" y="600075"/>
              <a:ext cx="257175" cy="104775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/>
            <p:cNvSpPr>
              <a:spLocks/>
            </p:cNvSpPr>
            <p:nvPr/>
          </p:nvSpPr>
          <p:spPr bwMode="auto">
            <a:xfrm>
              <a:off x="6518275" y="679450"/>
              <a:ext cx="257175" cy="107950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22" y="41"/>
                    <a:pt x="49" y="41"/>
                  </a:cubicBezTo>
                  <a:cubicBezTo>
                    <a:pt x="76" y="41"/>
                    <a:pt x="98" y="32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4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92"/>
            <p:cNvSpPr>
              <a:spLocks/>
            </p:cNvSpPr>
            <p:nvPr/>
          </p:nvSpPr>
          <p:spPr bwMode="auto">
            <a:xfrm>
              <a:off x="6518275" y="522288"/>
              <a:ext cx="257175" cy="104775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20 h 40"/>
                <a:gd name="T10" fmla="*/ 49 w 98"/>
                <a:gd name="T11" fmla="*/ 40 h 40"/>
                <a:gd name="T12" fmla="*/ 98 w 98"/>
                <a:gd name="T13" fmla="*/ 20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93"/>
            <p:cNvSpPr>
              <a:spLocks noChangeArrowheads="1"/>
            </p:cNvSpPr>
            <p:nvPr/>
          </p:nvSpPr>
          <p:spPr bwMode="auto">
            <a:xfrm>
              <a:off x="6524625" y="466725"/>
              <a:ext cx="247650" cy="84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205385" y="3894300"/>
            <a:ext cx="279907" cy="349019"/>
            <a:chOff x="6518275" y="466725"/>
            <a:chExt cx="257175" cy="320675"/>
          </a:xfrm>
          <a:solidFill>
            <a:srgbClr val="58B8A1"/>
          </a:solidFill>
        </p:grpSpPr>
        <p:sp>
          <p:nvSpPr>
            <p:cNvPr id="65" name="Freeform 90"/>
            <p:cNvSpPr>
              <a:spLocks/>
            </p:cNvSpPr>
            <p:nvPr/>
          </p:nvSpPr>
          <p:spPr bwMode="auto">
            <a:xfrm>
              <a:off x="6518275" y="600075"/>
              <a:ext cx="257175" cy="104775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1"/>
            <p:cNvSpPr>
              <a:spLocks/>
            </p:cNvSpPr>
            <p:nvPr/>
          </p:nvSpPr>
          <p:spPr bwMode="auto">
            <a:xfrm>
              <a:off x="6518275" y="679450"/>
              <a:ext cx="257175" cy="107950"/>
            </a:xfrm>
            <a:custGeom>
              <a:avLst/>
              <a:gdLst>
                <a:gd name="T0" fmla="*/ 49 w 98"/>
                <a:gd name="T1" fmla="*/ 16 h 41"/>
                <a:gd name="T2" fmla="*/ 2 w 98"/>
                <a:gd name="T3" fmla="*/ 0 h 41"/>
                <a:gd name="T4" fmla="*/ 0 w 98"/>
                <a:gd name="T5" fmla="*/ 5 h 41"/>
                <a:gd name="T6" fmla="*/ 0 w 98"/>
                <a:gd name="T7" fmla="*/ 20 h 41"/>
                <a:gd name="T8" fmla="*/ 49 w 98"/>
                <a:gd name="T9" fmla="*/ 41 h 41"/>
                <a:gd name="T10" fmla="*/ 98 w 98"/>
                <a:gd name="T11" fmla="*/ 20 h 41"/>
                <a:gd name="T12" fmla="*/ 98 w 98"/>
                <a:gd name="T13" fmla="*/ 5 h 41"/>
                <a:gd name="T14" fmla="*/ 96 w 98"/>
                <a:gd name="T15" fmla="*/ 0 h 41"/>
                <a:gd name="T16" fmla="*/ 49 w 98"/>
                <a:gd name="T17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22" y="41"/>
                    <a:pt x="49" y="41"/>
                  </a:cubicBezTo>
                  <a:cubicBezTo>
                    <a:pt x="76" y="41"/>
                    <a:pt x="98" y="32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4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2"/>
            <p:cNvSpPr>
              <a:spLocks/>
            </p:cNvSpPr>
            <p:nvPr/>
          </p:nvSpPr>
          <p:spPr bwMode="auto">
            <a:xfrm>
              <a:off x="6518275" y="522288"/>
              <a:ext cx="257175" cy="104775"/>
            </a:xfrm>
            <a:custGeom>
              <a:avLst/>
              <a:gdLst>
                <a:gd name="T0" fmla="*/ 96 w 98"/>
                <a:gd name="T1" fmla="*/ 0 h 40"/>
                <a:gd name="T2" fmla="*/ 49 w 98"/>
                <a:gd name="T3" fmla="*/ 15 h 40"/>
                <a:gd name="T4" fmla="*/ 2 w 98"/>
                <a:gd name="T5" fmla="*/ 0 h 40"/>
                <a:gd name="T6" fmla="*/ 0 w 98"/>
                <a:gd name="T7" fmla="*/ 5 h 40"/>
                <a:gd name="T8" fmla="*/ 0 w 98"/>
                <a:gd name="T9" fmla="*/ 20 h 40"/>
                <a:gd name="T10" fmla="*/ 49 w 98"/>
                <a:gd name="T11" fmla="*/ 40 h 40"/>
                <a:gd name="T12" fmla="*/ 98 w 98"/>
                <a:gd name="T13" fmla="*/ 20 h 40"/>
                <a:gd name="T14" fmla="*/ 98 w 98"/>
                <a:gd name="T15" fmla="*/ 5 h 40"/>
                <a:gd name="T16" fmla="*/ 96 w 98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93"/>
            <p:cNvSpPr>
              <a:spLocks noChangeArrowheads="1"/>
            </p:cNvSpPr>
            <p:nvPr/>
          </p:nvSpPr>
          <p:spPr bwMode="auto">
            <a:xfrm>
              <a:off x="6524625" y="466725"/>
              <a:ext cx="247650" cy="841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3978825" y="4331411"/>
            <a:ext cx="762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100" b="1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DDB</a:t>
            </a:r>
            <a:endParaRPr lang="en-US" sz="800" dirty="0">
              <a:solidFill>
                <a:srgbClr val="45C1A4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3" name="Text Box 10"/>
          <p:cNvSpPr txBox="1">
            <a:spLocks noChangeArrowheads="1"/>
          </p:cNvSpPr>
          <p:nvPr/>
        </p:nvSpPr>
        <p:spPr bwMode="auto">
          <a:xfrm>
            <a:off x="173664" y="3353008"/>
            <a:ext cx="21809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100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Proprietary Data Sources</a:t>
            </a:r>
            <a:endParaRPr lang="en-US" sz="800" dirty="0">
              <a:solidFill>
                <a:srgbClr val="4BACC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5" name="Text Box 10"/>
          <p:cNvSpPr txBox="1">
            <a:spLocks noChangeArrowheads="1"/>
          </p:cNvSpPr>
          <p:nvPr/>
        </p:nvSpPr>
        <p:spPr bwMode="auto">
          <a:xfrm>
            <a:off x="173663" y="1384756"/>
            <a:ext cx="218096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100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Free Data Sources</a:t>
            </a:r>
            <a:endParaRPr lang="en-US" sz="800" dirty="0">
              <a:solidFill>
                <a:srgbClr val="4BACC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16863" y="5588533"/>
            <a:ext cx="2209800" cy="712731"/>
          </a:xfrm>
          <a:prstGeom prst="roundRect">
            <a:avLst>
              <a:gd name="adj" fmla="val 9718"/>
            </a:avLst>
          </a:prstGeom>
          <a:noFill/>
          <a:ln>
            <a:solidFill>
              <a:srgbClr val="69B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 Box 10"/>
          <p:cNvSpPr txBox="1">
            <a:spLocks noChangeArrowheads="1"/>
          </p:cNvSpPr>
          <p:nvPr/>
        </p:nvSpPr>
        <p:spPr bwMode="auto">
          <a:xfrm>
            <a:off x="216863" y="5375731"/>
            <a:ext cx="2209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100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End-User Mobile Software</a:t>
            </a:r>
            <a:endParaRPr lang="en-US" sz="800" dirty="0">
              <a:solidFill>
                <a:srgbClr val="4BACC6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2538322" y="4778598"/>
            <a:ext cx="1160635" cy="109190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54344" y="1675254"/>
            <a:ext cx="22839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Million Song dataset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Free Music Archive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Engines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Musician’s public Sites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3663" y="3611328"/>
            <a:ext cx="22839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Pandora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Spotify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iTunes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Amazon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6863" y="5575987"/>
            <a:ext cx="21854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Suggesting songs based on some criteria, including other songs similarities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9336" y="2333179"/>
            <a:ext cx="3522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Songs will be stored as Document database;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Song metadata stored regular key-value format;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Usage data stored in columnar format, to handle lots of small, fast transactions;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Mentioned sources are used to collect referred data;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87530" y="1949637"/>
            <a:ext cx="1139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Specs</a:t>
            </a:r>
          </a:p>
        </p:txBody>
      </p:sp>
    </p:spTree>
    <p:extLst>
      <p:ext uri="{BB962C8B-B14F-4D97-AF65-F5344CB8AC3E}">
        <p14:creationId xmlns:p14="http://schemas.microsoft.com/office/powerpoint/2010/main" val="146932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95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9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45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70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51" grpId="0"/>
      <p:bldP spid="80" grpId="0"/>
      <p:bldP spid="83" grpId="0"/>
      <p:bldP spid="95" grpId="0"/>
      <p:bldP spid="116" grpId="0" animBg="1"/>
      <p:bldP spid="1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22401" y="2209800"/>
            <a:ext cx="2449399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en-US" sz="2000" dirty="0">
                <a:solidFill>
                  <a:schemeClr val="accent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Public Data</a:t>
            </a:r>
          </a:p>
          <a:p>
            <a:pPr defTabSz="1088232"/>
            <a:endParaRPr lang="en-US" sz="11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 defTabSz="1088232"/>
            <a:r>
              <a:rPr lang="en-US" sz="1100" b="1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Public data include Creative Commons (or free) songs and song metadata.</a:t>
            </a:r>
          </a:p>
          <a:p>
            <a:pPr defTabSz="1088232"/>
            <a:endParaRPr lang="en-US" sz="11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71450" indent="-171450" defTabSz="1088232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Public data can be captured through either scripts that download data from web sites (like web crawlers) and insert it directly into HDFS through Hadoop interface.</a:t>
            </a:r>
          </a:p>
          <a:p>
            <a:pPr marL="171450" indent="-171450" defTabSz="1088232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71450" indent="-171450" defTabSz="1088232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Some databases (especially for metadata) are already available in structured format. These should be simple to include in Hadoop using any of SQL-like languages.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276601" y="2209800"/>
            <a:ext cx="2457448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en-US" sz="2000" dirty="0">
                <a:solidFill>
                  <a:schemeClr val="accent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Private Data</a:t>
            </a:r>
          </a:p>
          <a:p>
            <a:pPr defTabSz="1088232"/>
            <a:endParaRPr lang="en-US" sz="11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 defTabSz="1088232"/>
            <a:r>
              <a:rPr lang="en-US" sz="1100" b="1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Private data include copyrighted songs and user usage and preferences.</a:t>
            </a:r>
          </a:p>
          <a:p>
            <a:pPr defTabSz="1088232"/>
            <a:endParaRPr lang="en-US" sz="11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71450" indent="-171450" defTabSz="108823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Private data will require negotiations with companies but will most likely be consolidated. </a:t>
            </a:r>
          </a:p>
          <a:p>
            <a:pPr marL="171450" indent="-171450" defTabSz="1088232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71450" indent="-171450" defTabSz="108823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Private companies most valuable information would be user usage and preferences. Given the huge amount of fast and frequent transaction, columnar databases are preferred.</a:t>
            </a:r>
          </a:p>
          <a:p>
            <a:pPr marL="171450" indent="-171450" defTabSz="1088232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71450" indent="-171450" defTabSz="108823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Private companies also hold a lot recorded songs they use to stream to users. Document database types should be used to save this information there.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085001" y="2209800"/>
            <a:ext cx="2449399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en-US" sz="2000" dirty="0">
                <a:solidFill>
                  <a:schemeClr val="accent5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 Data</a:t>
            </a:r>
          </a:p>
          <a:p>
            <a:pPr defTabSz="1088232"/>
            <a:endParaRPr lang="en-US" sz="11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 defTabSz="1088232"/>
            <a:r>
              <a:rPr lang="en-US" sz="1050" b="1" dirty="0">
                <a:solidFill>
                  <a:srgbClr val="45C1A4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Mobile App will capture user preferences, provide inputs for machine learning algorithms.</a:t>
            </a:r>
          </a:p>
          <a:p>
            <a:pPr defTabSz="1088232"/>
            <a:endParaRPr lang="en-US" sz="105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71450" indent="-171450" defTabSz="1088232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Mobile app offered freely to users. It’s capabilities will be to provide recommendations for users based on their behavior and music similarity.</a:t>
            </a:r>
          </a:p>
          <a:p>
            <a:pPr marL="171450" indent="-171450" defTabSz="1088232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171450" indent="-171450" defTabSz="1088232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Also stored in columnar format.</a:t>
            </a:r>
          </a:p>
          <a:p>
            <a:pPr defTabSz="1088232"/>
            <a:endParaRPr lang="en-US" sz="105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10898" y="665946"/>
            <a:ext cx="273889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Collecting data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57200" y="1277035"/>
            <a:ext cx="7467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defTabSz="1088232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So far, collecting data process can’t be completely know without deeper investigation. What can be known is:</a:t>
            </a:r>
          </a:p>
        </p:txBody>
      </p:sp>
    </p:spTree>
    <p:extLst>
      <p:ext uri="{BB962C8B-B14F-4D97-AF65-F5344CB8AC3E}">
        <p14:creationId xmlns:p14="http://schemas.microsoft.com/office/powerpoint/2010/main" val="30175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10898" y="667804"/>
            <a:ext cx="3366434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Data Warehousing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10898" y="1524000"/>
            <a:ext cx="8047302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Hadoop </a:t>
            </a:r>
            <a:r>
              <a:rPr lang="en-US" b="1" dirty="0" err="1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HortonWorks</a:t>
            </a:r>
            <a:r>
              <a:rPr lang="en-US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distribution selected for Data Warehousing</a:t>
            </a:r>
          </a:p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Accumulo selected for columnar storage</a:t>
            </a:r>
          </a:p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MongoDB selected for document storage</a:t>
            </a:r>
          </a:p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Solr select for the distributed search platform</a:t>
            </a:r>
          </a:p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Main reason for selection above is the open source nature of the platforms, allowing development and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03904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10898" y="667804"/>
            <a:ext cx="389786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l" defTabSz="1088232"/>
            <a:r>
              <a:rPr lang="en-CA" sz="3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Analytics &amp; Research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10898" y="1524000"/>
            <a:ext cx="8047302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Machine Learning algorithms applied to song data;</a:t>
            </a:r>
          </a:p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R-Studio as selected platform for development;</a:t>
            </a:r>
          </a:p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MapReduce as selected platform for programming model (interfaced with R-Studio);</a:t>
            </a:r>
          </a:p>
          <a:p>
            <a:pPr marL="285750" indent="-285750" defTabSz="1088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BACC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Goal is to use all available data to create song similarity criteria for end-users;</a:t>
            </a:r>
          </a:p>
        </p:txBody>
      </p:sp>
    </p:spTree>
    <p:extLst>
      <p:ext uri="{BB962C8B-B14F-4D97-AF65-F5344CB8AC3E}">
        <p14:creationId xmlns:p14="http://schemas.microsoft.com/office/powerpoint/2010/main" val="22880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436</Words>
  <Application>Microsoft Office PowerPoint</Application>
  <PresentationFormat>On-screen Show (4:3)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Light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Nelson Corrocher</cp:lastModifiedBy>
  <cp:revision>76</cp:revision>
  <dcterms:created xsi:type="dcterms:W3CDTF">2014-01-30T06:18:00Z</dcterms:created>
  <dcterms:modified xsi:type="dcterms:W3CDTF">2016-08-27T02:03:39Z</dcterms:modified>
</cp:coreProperties>
</file>