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4"/>
  </p:notesMasterIdLst>
  <p:handoutMasterIdLst>
    <p:handoutMasterId r:id="rId15"/>
  </p:handoutMasterIdLst>
  <p:sldIdLst>
    <p:sldId id="1087" r:id="rId2"/>
    <p:sldId id="1133" r:id="rId3"/>
    <p:sldId id="1140" r:id="rId4"/>
    <p:sldId id="1089" r:id="rId5"/>
    <p:sldId id="1141" r:id="rId6"/>
    <p:sldId id="1142" r:id="rId7"/>
    <p:sldId id="1143" r:id="rId8"/>
    <p:sldId id="1144" r:id="rId9"/>
    <p:sldId id="1145" r:id="rId10"/>
    <p:sldId id="1146" r:id="rId11"/>
    <p:sldId id="1147" r:id="rId12"/>
    <p:sldId id="1103" r:id="rId13"/>
  </p:sldIdLst>
  <p:sldSz cx="12192000" cy="6858000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008" userDrawn="1">
          <p15:clr>
            <a:srgbClr val="9FCC3B"/>
          </p15:clr>
        </p15:guide>
        <p15:guide id="4" orient="horz" pos="2160" userDrawn="1">
          <p15:clr>
            <a:srgbClr val="A4A3A4"/>
          </p15:clr>
        </p15:guide>
        <p15:guide id="5" pos="512" userDrawn="1">
          <p15:clr>
            <a:srgbClr val="9FCC3B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7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, Christopher" initials="LC" lastIdx="2" clrIdx="0">
    <p:extLst>
      <p:ext uri="{19B8F6BF-5375-455C-9EA6-DF929625EA0E}">
        <p15:presenceInfo xmlns:p15="http://schemas.microsoft.com/office/powerpoint/2012/main" userId="S-1-5-21-424224527-328161685-9522986-37459" providerId="AD"/>
      </p:ext>
    </p:extLst>
  </p:cmAuthor>
  <p:cmAuthor id="2" name="Brady, Leslie" initials="BL" lastIdx="1" clrIdx="1">
    <p:extLst>
      <p:ext uri="{19B8F6BF-5375-455C-9EA6-DF929625EA0E}">
        <p15:presenceInfo xmlns:p15="http://schemas.microsoft.com/office/powerpoint/2012/main" userId="S-1-5-21-424224527-328161685-9522986-409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FFFF"/>
    <a:srgbClr val="EDF4FB"/>
    <a:srgbClr val="729FDC"/>
    <a:srgbClr val="009DD9"/>
    <a:srgbClr val="0F6FC6"/>
    <a:srgbClr val="CADAA9"/>
    <a:srgbClr val="927AAD"/>
    <a:srgbClr val="B9DBF9"/>
    <a:srgbClr val="E8BE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5441" autoAdjust="0"/>
  </p:normalViewPr>
  <p:slideViewPr>
    <p:cSldViewPr snapToGrid="0">
      <p:cViewPr varScale="1">
        <p:scale>
          <a:sx n="112" d="100"/>
          <a:sy n="112" d="100"/>
        </p:scale>
        <p:origin x="232" y="416"/>
      </p:cViewPr>
      <p:guideLst>
        <p:guide pos="7008"/>
        <p:guide orient="horz" pos="2160"/>
        <p:guide pos="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62" y="78"/>
      </p:cViewPr>
      <p:guideLst>
        <p:guide orient="horz" pos="2947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037"/>
            <a:ext cx="2972320" cy="465774"/>
          </a:xfrm>
          <a:prstGeom prst="rect">
            <a:avLst/>
          </a:prstGeom>
        </p:spPr>
        <p:txBody>
          <a:bodyPr vert="horz" lIns="91608" tIns="45805" rIns="91608" bIns="45805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122" y="8829037"/>
            <a:ext cx="2972320" cy="465774"/>
          </a:xfrm>
          <a:prstGeom prst="rect">
            <a:avLst/>
          </a:prstGeom>
        </p:spPr>
        <p:txBody>
          <a:bodyPr vert="horz" wrap="square" lIns="91608" tIns="45805" rIns="91608" bIns="4580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28C78C8C-B6BA-4DC6-8D31-50ADA00411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05708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1788" y="695325"/>
            <a:ext cx="61960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08" tIns="45805" rIns="91608" bIns="45805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4523"/>
            <a:ext cx="5487959" cy="4185605"/>
          </a:xfrm>
          <a:prstGeom prst="rect">
            <a:avLst/>
          </a:prstGeom>
        </p:spPr>
        <p:txBody>
          <a:bodyPr vert="horz" lIns="91608" tIns="45805" rIns="91608" bIns="45805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037"/>
            <a:ext cx="2972320" cy="465774"/>
          </a:xfrm>
          <a:prstGeom prst="rect">
            <a:avLst/>
          </a:prstGeom>
        </p:spPr>
        <p:txBody>
          <a:bodyPr vert="horz" lIns="91608" tIns="45805" rIns="91608" bIns="45805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122" y="8829037"/>
            <a:ext cx="2972320" cy="465774"/>
          </a:xfrm>
          <a:prstGeom prst="rect">
            <a:avLst/>
          </a:prstGeom>
        </p:spPr>
        <p:txBody>
          <a:bodyPr vert="horz" wrap="square" lIns="91608" tIns="45805" rIns="91608" bIns="4580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78F91ABB-7FC2-4059-9BA4-DCC80B86CB4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8694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  <a:prstGeom prst="rect">
            <a:avLst/>
          </a:prstGeo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54D29DF-CDEE-4C20-88A9-DB150FD08753}" type="datetime1">
              <a:rPr lang="en-US"/>
              <a:pPr>
                <a:defRPr/>
              </a:pPr>
              <a:t>3/14/18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46F842-77E6-44C3-9122-79EB40949F7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784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033" y="1600201"/>
            <a:ext cx="108712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54EC0-5308-46E7-999B-7276DAE26550}" type="datetime1">
              <a:rPr lang="en-US"/>
              <a:pPr>
                <a:defRPr/>
              </a:pPr>
              <a:t>3/14/18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6524556-A604-4E26-9DA7-9208DB360A0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381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530545E-0BEE-4586-9773-401CA2FF530A}" type="datetime1">
              <a:rPr lang="en-US"/>
              <a:pPr>
                <a:defRPr/>
              </a:pPr>
              <a:t>3/14/18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401"/>
            <a:ext cx="743161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071111B-7D2E-4B84-A771-4A31F35EF0C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140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C7B91-10B8-4795-A78B-E50251CABF76}" type="datetime1">
              <a:rPr lang="en-US"/>
              <a:pPr>
                <a:defRPr/>
              </a:pPr>
              <a:t>3/14/18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9C2766-2748-4908-B5E9-F9F9B4A0F9E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766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  <a:prstGeom prst="rect">
            <a:avLst/>
          </a:prstGeo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EB4C42-76AC-4A10-B84D-7FEA678FB6B6}" type="datetime1">
              <a:rPr lang="en-US"/>
              <a:pPr>
                <a:defRPr/>
              </a:pPr>
              <a:t>3/14/18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DCB39505-A2CF-48B3-AAB1-7BA9429DBB2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5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E86553-20D5-4AA5-9436-8D9FFE8DA1E6}" type="datetime1">
              <a:rPr lang="en-US"/>
              <a:pPr>
                <a:defRPr/>
              </a:pPr>
              <a:t>3/14/18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268AF87-1CBA-441A-9FCA-D2593E2D0A78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7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prstGeom prst="rect">
            <a:avLst/>
          </a:prstGeo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prstGeom prst="rect">
            <a:avLst/>
          </a:prstGeo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77E82FA-57F8-4ADF-8503-C92628F6EAB9}" type="datetime1">
              <a:rPr lang="en-US"/>
              <a:pPr>
                <a:defRPr/>
              </a:pPr>
              <a:t>3/14/18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33FCBC-9C78-4909-A8B1-91C2138B031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3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3F62A-1D31-4D25-8C70-9F19E6181D82}" type="datetime1">
              <a:rPr lang="en-US"/>
              <a:pPr>
                <a:defRPr/>
              </a:pPr>
              <a:t>3/14/18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FD48AEF-87DE-4F6D-A339-7B6ABD64AFD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825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275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  <a:prstGeom prst="rect">
            <a:avLst/>
          </a:prstGeo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prstGeom prst="rect">
            <a:avLst/>
          </a:prstGeo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2C8F6-6001-4D3F-8174-ADC482960877}" type="datetime1">
              <a:rPr lang="en-US"/>
              <a:pPr>
                <a:defRPr/>
              </a:pPr>
              <a:t>3/14/18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1289305"/>
            <a:ext cx="711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DF88932-4F02-4740-AC6A-EF1FFB2F187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758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prstGeom prst="rect">
            <a:avLst/>
          </a:prstGeo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4BFD8D-0C35-401B-861A-20F3B766192F}" type="datetime1">
              <a:rPr lang="en-US"/>
              <a:pPr>
                <a:defRPr/>
              </a:pPr>
              <a:t>3/14/18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CB7FECD8-AC7C-437F-9724-25AE1710BE02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1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6558" r:id="rId1"/>
    <p:sldLayoutId id="2147486554" r:id="rId2"/>
    <p:sldLayoutId id="2147486559" r:id="rId3"/>
    <p:sldLayoutId id="2147486560" r:id="rId4"/>
    <p:sldLayoutId id="2147486561" r:id="rId5"/>
    <p:sldLayoutId id="2147486555" r:id="rId6"/>
    <p:sldLayoutId id="2147486562" r:id="rId7"/>
    <p:sldLayoutId id="2147486556" r:id="rId8"/>
    <p:sldLayoutId id="2147486563" r:id="rId9"/>
    <p:sldLayoutId id="2147486557" r:id="rId10"/>
    <p:sldLayoutId id="214748656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0BD0D9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10CF9B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cxnSp>
        <p:nvCxnSpPr>
          <p:cNvPr id="12" name="Straight Connector 11"/>
          <p:cNvCxnSpPr>
            <a:cxnSpLocks/>
          </p:cNvCxnSpPr>
          <p:nvPr/>
        </p:nvCxnSpPr>
        <p:spPr>
          <a:xfrm>
            <a:off x="1090158" y="6139543"/>
            <a:ext cx="87739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1090158" y="685799"/>
            <a:ext cx="0" cy="5477256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01675" y="644449"/>
            <a:ext cx="9420507" cy="179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algn="r">
              <a:lnSpc>
                <a:spcPts val="5900"/>
              </a:lnSpc>
              <a:spcAft>
                <a:spcPts val="1800"/>
              </a:spcAft>
              <a:defRPr/>
            </a:pPr>
            <a:r>
              <a:rPr lang="en-US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Data Mining to Improve</a:t>
            </a:r>
          </a:p>
          <a:p>
            <a:pPr marL="11113" algn="r">
              <a:lnSpc>
                <a:spcPts val="5900"/>
              </a:lnSpc>
              <a:spcAft>
                <a:spcPts val="1800"/>
              </a:spcAft>
              <a:defRPr/>
            </a:pPr>
            <a:r>
              <a:rPr lang="en-US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Student Outcomes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52E3F1-4486-0E4F-B7A7-6E7AE4BFAEB8}"/>
              </a:ext>
            </a:extLst>
          </p:cNvPr>
          <p:cNvSpPr txBox="1"/>
          <p:nvPr/>
        </p:nvSpPr>
        <p:spPr>
          <a:xfrm>
            <a:off x="1801675" y="3084562"/>
            <a:ext cx="323895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Team Six:</a:t>
            </a:r>
          </a:p>
          <a:p>
            <a:pPr marL="407988" lvl="1" indent="-396875" eaLnBrk="1" hangingPunct="1">
              <a:lnSpc>
                <a:spcPts val="28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Nish Garg</a:t>
            </a:r>
          </a:p>
          <a:p>
            <a:pPr marL="407988" lvl="1" indent="-396875" eaLnBrk="1" hangingPunct="1">
              <a:lnSpc>
                <a:spcPts val="28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Christopher Lucas</a:t>
            </a:r>
          </a:p>
          <a:p>
            <a:pPr marL="407988" lvl="1" indent="-396875">
              <a:lnSpc>
                <a:spcPts val="28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Aditi Sharma</a:t>
            </a:r>
          </a:p>
          <a:p>
            <a:pPr marL="407988" lvl="1" indent="-396875">
              <a:lnSpc>
                <a:spcPts val="28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Nelson Wang</a:t>
            </a:r>
          </a:p>
          <a:p>
            <a:pPr marL="407988" lvl="1" indent="-396875">
              <a:lnSpc>
                <a:spcPts val="2800"/>
              </a:lnSpc>
              <a:spcBef>
                <a:spcPts val="300"/>
              </a:spcBef>
              <a:spcAft>
                <a:spcPts val="120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Bill Wilson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06FDC9-C631-EA47-85F0-A6CB13D9A07A}"/>
              </a:ext>
            </a:extLst>
          </p:cNvPr>
          <p:cNvGrpSpPr/>
          <p:nvPr/>
        </p:nvGrpSpPr>
        <p:grpSpPr>
          <a:xfrm>
            <a:off x="9631897" y="5734007"/>
            <a:ext cx="1756691" cy="829028"/>
            <a:chOff x="9631897" y="5734007"/>
            <a:chExt cx="1756691" cy="82902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B693A9-1F18-5D41-993E-58B213E796D2}"/>
                </a:ext>
              </a:extLst>
            </p:cNvPr>
            <p:cNvSpPr/>
            <p:nvPr/>
          </p:nvSpPr>
          <p:spPr>
            <a:xfrm>
              <a:off x="9631897" y="5734007"/>
              <a:ext cx="1756691" cy="8290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13D8228-AB5A-F842-BE78-AFF65645D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211" y="5849304"/>
              <a:ext cx="1141250" cy="598433"/>
            </a:xfrm>
            <a:prstGeom prst="rect">
              <a:avLst/>
            </a:prstGeom>
          </p:spPr>
        </p:pic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7B5F0243-D0C7-E948-9F3A-61C1EBBDA054}"/>
              </a:ext>
            </a:extLst>
          </p:cNvPr>
          <p:cNvSpPr/>
          <p:nvPr/>
        </p:nvSpPr>
        <p:spPr>
          <a:xfrm>
            <a:off x="1001798" y="678168"/>
            <a:ext cx="183622" cy="1836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44B25-14DF-BC4E-A206-E887637E46F1}"/>
              </a:ext>
            </a:extLst>
          </p:cNvPr>
          <p:cNvSpPr txBox="1"/>
          <p:nvPr/>
        </p:nvSpPr>
        <p:spPr>
          <a:xfrm>
            <a:off x="990602" y="6248122"/>
            <a:ext cx="768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ill Sans MT" panose="020B0502020104020203" pitchFamily="34" charset="0"/>
              </a:rPr>
              <a:t>Data Analysis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720817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AF6F88C-F871-4F4E-BC10-4CF147C45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205740" y="1260429"/>
            <a:ext cx="711200" cy="754188"/>
          </a:xfrm>
        </p:spPr>
        <p:txBody>
          <a:bodyPr/>
          <a:lstStyle/>
          <a:p>
            <a:fld id="{2F9C2766-2748-4908-B5E9-F9F9B4A0F9E7}" type="slidenum">
              <a:rPr lang="en-US" altLang="en-US" sz="2800" smtClean="0">
                <a:solidFill>
                  <a:srgbClr val="FFFFFF"/>
                </a:solidFill>
                <a:latin typeface="Segoe Print" panose="02000600000000000000" pitchFamily="2" charset="0"/>
              </a:rPr>
              <a:pPr/>
              <a:t>10</a:t>
            </a:fld>
            <a:endParaRPr lang="en-US" altLang="en-US" dirty="0">
              <a:solidFill>
                <a:srgbClr val="FFFFFF"/>
              </a:solidFill>
              <a:latin typeface="Segoe Print" panose="02000600000000000000" pitchFamily="2" charset="0"/>
            </a:endParaRP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853938" y="1490300"/>
            <a:ext cx="2362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4620" y="1914700"/>
            <a:ext cx="3391484" cy="2272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Highest passing rate and count of schools</a:t>
            </a:r>
          </a:p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Lowest passing rate and count of schools</a:t>
            </a:r>
          </a:p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Average % Passing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26378" y="549976"/>
            <a:ext cx="9798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" eaLnBrk="1" hangingPunct="1"/>
            <a:r>
              <a:rPr lang="en-US" altLang="en-US" sz="3000" b="1" dirty="0">
                <a:solidFill>
                  <a:schemeClr val="bg1"/>
                </a:solidFill>
                <a:latin typeface="Gill Sans MT" panose="020B0502020104020203" pitchFamily="34" charset="0"/>
              </a:rPr>
              <a:t>Relationship between top schools and student outcomes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116DC-FA30-4844-B66F-870D8D86D132}"/>
              </a:ext>
            </a:extLst>
          </p:cNvPr>
          <p:cNvSpPr txBox="1"/>
          <p:nvPr/>
        </p:nvSpPr>
        <p:spPr>
          <a:xfrm>
            <a:off x="990602" y="6248122"/>
            <a:ext cx="768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ill Sans MT" panose="020B0502020104020203" pitchFamily="34" charset="0"/>
              </a:rPr>
              <a:t>Data Analysis and Visualization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C20254-42FE-E445-B95D-0CDD2A5B5805}"/>
              </a:ext>
            </a:extLst>
          </p:cNvPr>
          <p:cNvCxnSpPr>
            <a:cxnSpLocks/>
          </p:cNvCxnSpPr>
          <p:nvPr/>
        </p:nvCxnSpPr>
        <p:spPr>
          <a:xfrm>
            <a:off x="1090158" y="6139543"/>
            <a:ext cx="87739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6EBDE2-77C0-AE42-A175-5F0E75AB85B2}"/>
              </a:ext>
            </a:extLst>
          </p:cNvPr>
          <p:cNvCxnSpPr>
            <a:cxnSpLocks/>
          </p:cNvCxnSpPr>
          <p:nvPr/>
        </p:nvCxnSpPr>
        <p:spPr>
          <a:xfrm>
            <a:off x="1090158" y="685799"/>
            <a:ext cx="0" cy="5477256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0FF7DC-7FB2-B747-B076-5730EAA3D40F}"/>
              </a:ext>
            </a:extLst>
          </p:cNvPr>
          <p:cNvGrpSpPr/>
          <p:nvPr/>
        </p:nvGrpSpPr>
        <p:grpSpPr>
          <a:xfrm>
            <a:off x="9631897" y="5734007"/>
            <a:ext cx="1756691" cy="829028"/>
            <a:chOff x="9631897" y="5734007"/>
            <a:chExt cx="1756691" cy="82902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847EE9-E162-6E4E-B77E-E5F320504A71}"/>
                </a:ext>
              </a:extLst>
            </p:cNvPr>
            <p:cNvSpPr/>
            <p:nvPr/>
          </p:nvSpPr>
          <p:spPr>
            <a:xfrm>
              <a:off x="9631897" y="5734007"/>
              <a:ext cx="1756691" cy="8290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32E73F1-4CEC-8749-ADCE-E0E1D2425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211" y="5849304"/>
              <a:ext cx="1141250" cy="598433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7C9EAC8-4DDF-B049-8127-EF2FA478C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915" y="1260429"/>
            <a:ext cx="6179382" cy="443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58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9D01407-28EA-2540-B2E8-017371B87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cxnSp>
        <p:nvCxnSpPr>
          <p:cNvPr id="26" name="Straight Connector 25"/>
          <p:cNvCxnSpPr>
            <a:cxnSpLocks/>
          </p:cNvCxnSpPr>
          <p:nvPr/>
        </p:nvCxnSpPr>
        <p:spPr>
          <a:xfrm>
            <a:off x="853938" y="1490300"/>
            <a:ext cx="2362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86510" y="1853327"/>
            <a:ext cx="3391484" cy="2305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Student performance is not dependent on teacher’s average salary.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Further analysis can be done on the outliers</a:t>
            </a:r>
            <a:r>
              <a:rPr lang="en-US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26378" y="549976"/>
            <a:ext cx="9798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" eaLnBrk="1" hangingPunct="1"/>
            <a:r>
              <a:rPr lang="en-US" altLang="en-US" sz="3000" b="1" dirty="0">
                <a:solidFill>
                  <a:schemeClr val="bg1"/>
                </a:solidFill>
                <a:latin typeface="Gill Sans MT" panose="020B0502020104020203" pitchFamily="34" charset="0"/>
              </a:rPr>
              <a:t>Relationship between teachers’ salaries and students’ performance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116DC-FA30-4844-B66F-870D8D86D132}"/>
              </a:ext>
            </a:extLst>
          </p:cNvPr>
          <p:cNvSpPr txBox="1"/>
          <p:nvPr/>
        </p:nvSpPr>
        <p:spPr>
          <a:xfrm>
            <a:off x="990602" y="6248122"/>
            <a:ext cx="768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ill Sans MT" panose="020B0502020104020203" pitchFamily="34" charset="0"/>
              </a:rPr>
              <a:t>Data Analysis and Visualization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C20254-42FE-E445-B95D-0CDD2A5B5805}"/>
              </a:ext>
            </a:extLst>
          </p:cNvPr>
          <p:cNvCxnSpPr>
            <a:cxnSpLocks/>
          </p:cNvCxnSpPr>
          <p:nvPr/>
        </p:nvCxnSpPr>
        <p:spPr>
          <a:xfrm>
            <a:off x="1090158" y="6139543"/>
            <a:ext cx="87739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6EBDE2-77C0-AE42-A175-5F0E75AB85B2}"/>
              </a:ext>
            </a:extLst>
          </p:cNvPr>
          <p:cNvCxnSpPr>
            <a:cxnSpLocks/>
          </p:cNvCxnSpPr>
          <p:nvPr/>
        </p:nvCxnSpPr>
        <p:spPr>
          <a:xfrm>
            <a:off x="1090158" y="685799"/>
            <a:ext cx="0" cy="5477256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0FF7DC-7FB2-B747-B076-5730EAA3D40F}"/>
              </a:ext>
            </a:extLst>
          </p:cNvPr>
          <p:cNvGrpSpPr/>
          <p:nvPr/>
        </p:nvGrpSpPr>
        <p:grpSpPr>
          <a:xfrm>
            <a:off x="9631897" y="5734007"/>
            <a:ext cx="1756691" cy="829028"/>
            <a:chOff x="9631897" y="5734007"/>
            <a:chExt cx="1756691" cy="82902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847EE9-E162-6E4E-B77E-E5F320504A71}"/>
                </a:ext>
              </a:extLst>
            </p:cNvPr>
            <p:cNvSpPr/>
            <p:nvPr/>
          </p:nvSpPr>
          <p:spPr>
            <a:xfrm>
              <a:off x="9631897" y="5734007"/>
              <a:ext cx="1756691" cy="8290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32E73F1-4CEC-8749-ADCE-E0E1D2425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211" y="5849304"/>
              <a:ext cx="1141250" cy="598433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5720729-60FD-DF45-81EE-6A7B44312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441" y="1392949"/>
            <a:ext cx="6286765" cy="4191177"/>
          </a:xfrm>
          <a:prstGeom prst="rect">
            <a:avLst/>
          </a:prstGeom>
        </p:spPr>
      </p:pic>
      <p:sp>
        <p:nvSpPr>
          <p:cNvPr id="19" name="Slide Number Placeholder 23">
            <a:extLst>
              <a:ext uri="{FF2B5EF4-FFF2-40B4-BE49-F238E27FC236}">
                <a16:creationId xmlns:a16="http://schemas.microsoft.com/office/drawing/2014/main" id="{4579D9E4-36C9-EC46-BA3A-E6876750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5740" y="1260429"/>
            <a:ext cx="711200" cy="754188"/>
          </a:xfrm>
        </p:spPr>
        <p:txBody>
          <a:bodyPr/>
          <a:lstStyle/>
          <a:p>
            <a:fld id="{2F9C2766-2748-4908-B5E9-F9F9B4A0F9E7}" type="slidenum">
              <a:rPr lang="en-US" altLang="en-US" sz="2800" smtClean="0">
                <a:solidFill>
                  <a:srgbClr val="FFFFFF"/>
                </a:solidFill>
                <a:latin typeface="Segoe Print" panose="02000600000000000000" pitchFamily="2" charset="0"/>
              </a:rPr>
              <a:pPr/>
              <a:t>11</a:t>
            </a:fld>
            <a:endParaRPr lang="en-US" altLang="en-US" dirty="0">
              <a:solidFill>
                <a:srgbClr val="FFFFFF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211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8061C411-F932-494B-973E-49EC5E6B3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26379" y="548640"/>
            <a:ext cx="93216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" eaLnBrk="1" hangingPunct="1"/>
            <a:r>
              <a:rPr lang="en-US" altLang="en-US" sz="3000" b="1" dirty="0">
                <a:solidFill>
                  <a:schemeClr val="bg1"/>
                </a:solidFill>
                <a:latin typeface="Gill Sans MT" panose="020B0502020104020203" pitchFamily="34" charset="0"/>
              </a:rPr>
              <a:t>Questions</a:t>
            </a:r>
          </a:p>
        </p:txBody>
      </p:sp>
      <p:sp>
        <p:nvSpPr>
          <p:cNvPr id="3" name="TextBox 2"/>
          <p:cNvSpPr txBox="1"/>
          <p:nvPr/>
        </p:nvSpPr>
        <p:spPr>
          <a:xfrm rot="20737271">
            <a:off x="1565138" y="1384183"/>
            <a:ext cx="956006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00" b="1" dirty="0">
                <a:solidFill>
                  <a:srgbClr val="FFFFFF"/>
                </a:solidFill>
                <a:latin typeface="Segoe Print" panose="02000600000000000000" pitchFamily="2" charset="0"/>
              </a:rPr>
              <a:t>?</a:t>
            </a:r>
            <a:endParaRPr lang="en-US" b="1" dirty="0">
              <a:solidFill>
                <a:srgbClr val="FFFFFF"/>
              </a:solidFill>
              <a:latin typeface="Segoe Print" panose="020006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E4339F-3EEE-D444-91F3-91B00E3B39A4}"/>
              </a:ext>
            </a:extLst>
          </p:cNvPr>
          <p:cNvSpPr txBox="1"/>
          <p:nvPr/>
        </p:nvSpPr>
        <p:spPr>
          <a:xfrm>
            <a:off x="990602" y="6248122"/>
            <a:ext cx="768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ill Sans MT" panose="020B0502020104020203" pitchFamily="34" charset="0"/>
              </a:rPr>
              <a:t>Data Analysis and Visualization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5F39AA-B591-514C-BA19-1C2DCADEA5A1}"/>
              </a:ext>
            </a:extLst>
          </p:cNvPr>
          <p:cNvCxnSpPr>
            <a:cxnSpLocks/>
          </p:cNvCxnSpPr>
          <p:nvPr/>
        </p:nvCxnSpPr>
        <p:spPr>
          <a:xfrm>
            <a:off x="1090158" y="6139543"/>
            <a:ext cx="87739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249934-0732-654A-9A62-71534B7B50A9}"/>
              </a:ext>
            </a:extLst>
          </p:cNvPr>
          <p:cNvCxnSpPr>
            <a:cxnSpLocks/>
          </p:cNvCxnSpPr>
          <p:nvPr/>
        </p:nvCxnSpPr>
        <p:spPr>
          <a:xfrm>
            <a:off x="1090158" y="685799"/>
            <a:ext cx="0" cy="5477256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667540-7897-7343-9A7A-AF9D4542556F}"/>
              </a:ext>
            </a:extLst>
          </p:cNvPr>
          <p:cNvGrpSpPr/>
          <p:nvPr/>
        </p:nvGrpSpPr>
        <p:grpSpPr>
          <a:xfrm>
            <a:off x="9631897" y="5734007"/>
            <a:ext cx="1756691" cy="829028"/>
            <a:chOff x="9631897" y="5734007"/>
            <a:chExt cx="1756691" cy="82902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5EE3A60-FAA5-E743-9F4C-04C93A753BDD}"/>
                </a:ext>
              </a:extLst>
            </p:cNvPr>
            <p:cNvSpPr/>
            <p:nvPr/>
          </p:nvSpPr>
          <p:spPr>
            <a:xfrm>
              <a:off x="9631897" y="5734007"/>
              <a:ext cx="1756691" cy="8290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C441E1-9284-0841-B7AE-54FB6D9D9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211" y="5849304"/>
              <a:ext cx="1141250" cy="598433"/>
            </a:xfrm>
            <a:prstGeom prst="rect">
              <a:avLst/>
            </a:prstGeom>
          </p:spPr>
        </p:pic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128A1A42-EB7B-7646-B500-57129E9161CC}"/>
              </a:ext>
            </a:extLst>
          </p:cNvPr>
          <p:cNvSpPr/>
          <p:nvPr/>
        </p:nvSpPr>
        <p:spPr>
          <a:xfrm>
            <a:off x="1001798" y="678168"/>
            <a:ext cx="183622" cy="1836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3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CDBF0086-56ED-9540-8AA3-7EC10DA81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26379" y="549976"/>
            <a:ext cx="93216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" eaLnBrk="1" hangingPunct="1"/>
            <a:r>
              <a:rPr lang="en-US" altLang="en-US" sz="3000" b="1" dirty="0">
                <a:solidFill>
                  <a:schemeClr val="bg1"/>
                </a:solidFill>
                <a:latin typeface="Gill Sans MT" panose="020B0502020104020203" pitchFamily="34" charset="0"/>
              </a:rPr>
              <a:t>Four Questions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57200" y="1260429"/>
            <a:ext cx="711200" cy="754188"/>
          </a:xfrm>
        </p:spPr>
        <p:txBody>
          <a:bodyPr/>
          <a:lstStyle/>
          <a:p>
            <a:fld id="{2F9C2766-2748-4908-B5E9-F9F9B4A0F9E7}" type="slidenum">
              <a:rPr lang="en-US" altLang="en-US" sz="2800" smtClean="0">
                <a:solidFill>
                  <a:srgbClr val="FFFFFF"/>
                </a:solidFill>
                <a:latin typeface="Segoe Print" panose="02000600000000000000" pitchFamily="2" charset="0"/>
              </a:rPr>
              <a:pPr/>
              <a:t>2</a:t>
            </a:fld>
            <a:endParaRPr lang="en-US" altLang="en-US" dirty="0">
              <a:solidFill>
                <a:srgbClr val="FFFFFF"/>
              </a:solidFill>
              <a:latin typeface="Segoe Print" panose="02000600000000000000" pitchFamily="2" charset="0"/>
            </a:endParaRP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853938" y="1490300"/>
            <a:ext cx="2362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4620" y="1234440"/>
            <a:ext cx="9720580" cy="4546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eaLnBrk="1" hangingPunct="1">
              <a:lnSpc>
                <a:spcPts val="3400"/>
              </a:lnSpc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What is the relationship between average teacher salary and student achievement?</a:t>
            </a:r>
          </a:p>
          <a:p>
            <a:pPr marL="285750" lvl="1" indent="-285750" eaLnBrk="1" hangingPunct="1">
              <a:lnSpc>
                <a:spcPts val="3400"/>
              </a:lnSpc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What is the relationship between community type and student achievement?</a:t>
            </a:r>
          </a:p>
          <a:p>
            <a:pPr marL="285750" lvl="1" indent="-285750" eaLnBrk="1" hangingPunct="1">
              <a:lnSpc>
                <a:spcPts val="3400"/>
              </a:lnSpc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What is the relationship between poverty and student achievement?</a:t>
            </a:r>
          </a:p>
          <a:p>
            <a:pPr marL="285750" lvl="1" indent="-285750" eaLnBrk="1" hangingPunct="1">
              <a:lnSpc>
                <a:spcPts val="3400"/>
              </a:lnSpc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What conclusions can we draw from these relationships to improve student outcomes?</a:t>
            </a:r>
            <a:endParaRPr lang="en-US" altLang="en-US" i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marL="228600" lvl="1" indent="-228600" eaLnBrk="1" hangingPunct="1">
              <a:lnSpc>
                <a:spcPts val="2800"/>
              </a:lnSpc>
              <a:buClr>
                <a:schemeClr val="bg1"/>
              </a:buClr>
              <a:buSzPct val="125000"/>
              <a:buFont typeface="Wingdings" panose="05000000000000000000" pitchFamily="2" charset="2"/>
              <a:buChar char="§"/>
            </a:pPr>
            <a:endParaRPr lang="en-US" altLang="en-US" sz="1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80E2D7-3768-9B4F-B8EF-041D5FAD8E22}"/>
              </a:ext>
            </a:extLst>
          </p:cNvPr>
          <p:cNvSpPr txBox="1"/>
          <p:nvPr/>
        </p:nvSpPr>
        <p:spPr>
          <a:xfrm>
            <a:off x="990602" y="6248122"/>
            <a:ext cx="768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ill Sans MT" panose="020B0502020104020203" pitchFamily="34" charset="0"/>
              </a:rPr>
              <a:t>Data Analysis and Visualization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3B272C3-F63B-D247-8409-1DC23016BEFC}"/>
              </a:ext>
            </a:extLst>
          </p:cNvPr>
          <p:cNvCxnSpPr>
            <a:cxnSpLocks/>
          </p:cNvCxnSpPr>
          <p:nvPr/>
        </p:nvCxnSpPr>
        <p:spPr>
          <a:xfrm>
            <a:off x="1090158" y="6139543"/>
            <a:ext cx="87739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80F909-174D-B74E-94B6-A3E7002AE730}"/>
              </a:ext>
            </a:extLst>
          </p:cNvPr>
          <p:cNvCxnSpPr>
            <a:cxnSpLocks/>
          </p:cNvCxnSpPr>
          <p:nvPr/>
        </p:nvCxnSpPr>
        <p:spPr>
          <a:xfrm>
            <a:off x="1090158" y="685799"/>
            <a:ext cx="0" cy="5477256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DFA037C-11E3-4649-A213-ACAB3E11AC85}"/>
              </a:ext>
            </a:extLst>
          </p:cNvPr>
          <p:cNvGrpSpPr/>
          <p:nvPr/>
        </p:nvGrpSpPr>
        <p:grpSpPr>
          <a:xfrm>
            <a:off x="9631897" y="5734007"/>
            <a:ext cx="1756691" cy="829028"/>
            <a:chOff x="9631897" y="5734007"/>
            <a:chExt cx="1756691" cy="82902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95E2741-8C31-BE4A-ADE8-27CA1060F693}"/>
                </a:ext>
              </a:extLst>
            </p:cNvPr>
            <p:cNvSpPr/>
            <p:nvPr/>
          </p:nvSpPr>
          <p:spPr>
            <a:xfrm>
              <a:off x="9631897" y="5734007"/>
              <a:ext cx="1756691" cy="8290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F807917-7AA7-8F4D-98AB-602B78D17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211" y="5849304"/>
              <a:ext cx="1141250" cy="598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748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4782C16-A99F-234E-940B-3EAAC65D4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26379" y="549976"/>
            <a:ext cx="93216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" eaLnBrk="1" hangingPunct="1"/>
            <a:r>
              <a:rPr lang="en-US" altLang="en-US" sz="3000" b="1" dirty="0">
                <a:solidFill>
                  <a:schemeClr val="bg1"/>
                </a:solidFill>
                <a:latin typeface="Gill Sans MT" panose="020B0502020104020203" pitchFamily="34" charset="0"/>
              </a:rPr>
              <a:t>Data Source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57200" y="1260429"/>
            <a:ext cx="711200" cy="754188"/>
          </a:xfrm>
        </p:spPr>
        <p:txBody>
          <a:bodyPr/>
          <a:lstStyle/>
          <a:p>
            <a:fld id="{2F9C2766-2748-4908-B5E9-F9F9B4A0F9E7}" type="slidenum">
              <a:rPr lang="en-US" altLang="en-US" sz="2800" smtClean="0">
                <a:solidFill>
                  <a:srgbClr val="FFFFFF"/>
                </a:solidFill>
                <a:latin typeface="Segoe Print" panose="02000600000000000000" pitchFamily="2" charset="0"/>
              </a:rPr>
              <a:pPr/>
              <a:t>3</a:t>
            </a:fld>
            <a:endParaRPr lang="en-US" altLang="en-US" dirty="0">
              <a:solidFill>
                <a:srgbClr val="FFFFFF"/>
              </a:solidFill>
              <a:latin typeface="Segoe Print" panose="02000600000000000000" pitchFamily="2" charset="0"/>
            </a:endParaRP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853938" y="1490300"/>
            <a:ext cx="2362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4620" y="1234440"/>
            <a:ext cx="9720580" cy="476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Texas Education Agency</a:t>
            </a:r>
          </a:p>
          <a:p>
            <a:pPr marL="854075" lvl="1" indent="-396875">
              <a:lnSpc>
                <a:spcPts val="28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Texas Academic Performance Report</a:t>
            </a:r>
          </a:p>
          <a:p>
            <a:pPr marL="854075" lvl="1" indent="-396875">
              <a:lnSpc>
                <a:spcPts val="28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Snapshot: School District Profiles</a:t>
            </a:r>
          </a:p>
          <a:p>
            <a:pPr marL="285750" lvl="1" indent="-285750" eaLnBrk="1" hangingPunct="1">
              <a:lnSpc>
                <a:spcPts val="3400"/>
              </a:lnSpc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Download of .</a:t>
            </a:r>
            <a:r>
              <a:rPr lang="en-US" altLang="en-US" dirty="0" err="1">
                <a:solidFill>
                  <a:schemeClr val="bg1"/>
                </a:solidFill>
                <a:latin typeface="Gill Sans MT" panose="020B0502020104020203" pitchFamily="34" charset="0"/>
              </a:rPr>
              <a:t>dat</a:t>
            </a: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files and imported as .csv files</a:t>
            </a:r>
          </a:p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School years</a:t>
            </a:r>
          </a:p>
          <a:p>
            <a:pPr marL="854075" lvl="1" indent="-396875" eaLnBrk="1" hangingPunct="1">
              <a:lnSpc>
                <a:spcPts val="28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2012</a:t>
            </a: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–2013</a:t>
            </a:r>
            <a:endParaRPr lang="en-US" altLang="en-US" dirty="0">
              <a:solidFill>
                <a:schemeClr val="bg1"/>
              </a:solidFill>
              <a:latin typeface="Gill Sans MT" panose="020B0502020104020203" pitchFamily="34" charset="0"/>
              <a:ea typeface="ＭＳ Ｐゴシック" charset="-128"/>
              <a:cs typeface="Arial" charset="0"/>
            </a:endParaRPr>
          </a:p>
          <a:p>
            <a:pPr marL="854075" lvl="1" indent="-396875" eaLnBrk="1" hangingPunct="1">
              <a:lnSpc>
                <a:spcPts val="28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2013</a:t>
            </a: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–2014</a:t>
            </a:r>
            <a:endParaRPr lang="en-US" altLang="en-US" dirty="0">
              <a:solidFill>
                <a:schemeClr val="bg1"/>
              </a:solidFill>
              <a:latin typeface="Gill Sans MT" panose="020B0502020104020203" pitchFamily="34" charset="0"/>
              <a:ea typeface="ＭＳ Ｐゴシック" charset="-128"/>
              <a:cs typeface="Arial" charset="0"/>
            </a:endParaRPr>
          </a:p>
          <a:p>
            <a:pPr marL="854075" lvl="1" indent="-396875" eaLnBrk="1" hangingPunct="1">
              <a:lnSpc>
                <a:spcPts val="28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2014</a:t>
            </a: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–2015</a:t>
            </a:r>
            <a:endParaRPr lang="en-US" altLang="en-US" dirty="0">
              <a:solidFill>
                <a:schemeClr val="bg1"/>
              </a:solidFill>
              <a:latin typeface="Gill Sans MT" panose="020B0502020104020203" pitchFamily="34" charset="0"/>
              <a:ea typeface="ＭＳ Ｐゴシック" charset="-128"/>
              <a:cs typeface="Arial" charset="0"/>
            </a:endParaRPr>
          </a:p>
          <a:p>
            <a:pPr marL="854075" lvl="1" indent="-396875">
              <a:lnSpc>
                <a:spcPts val="28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2015</a:t>
            </a: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–2016</a:t>
            </a:r>
            <a:endParaRPr lang="en-US" altLang="en-US" dirty="0">
              <a:solidFill>
                <a:schemeClr val="bg1"/>
              </a:solidFill>
              <a:latin typeface="Gill Sans MT" panose="020B0502020104020203" pitchFamily="34" charset="0"/>
              <a:ea typeface="ＭＳ Ｐゴシック" charset="-128"/>
              <a:cs typeface="Arial" charset="0"/>
            </a:endParaRPr>
          </a:p>
          <a:p>
            <a:pPr marL="228600" lvl="1" indent="-228600" eaLnBrk="1" hangingPunct="1">
              <a:lnSpc>
                <a:spcPts val="2800"/>
              </a:lnSpc>
              <a:buClr>
                <a:schemeClr val="bg1"/>
              </a:buClr>
              <a:buSzPct val="125000"/>
              <a:buFont typeface="Wingdings" panose="05000000000000000000" pitchFamily="2" charset="2"/>
              <a:buChar char="§"/>
            </a:pPr>
            <a:endParaRPr lang="en-US" altLang="en-US" sz="1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16F042-03E8-5148-B6BB-28427E15CAC7}"/>
              </a:ext>
            </a:extLst>
          </p:cNvPr>
          <p:cNvSpPr txBox="1"/>
          <p:nvPr/>
        </p:nvSpPr>
        <p:spPr>
          <a:xfrm>
            <a:off x="990602" y="6248122"/>
            <a:ext cx="768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ill Sans MT" panose="020B0502020104020203" pitchFamily="34" charset="0"/>
              </a:rPr>
              <a:t>Data Analysis and Visualization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0CF8EE-5187-7C4D-AA6D-0B7F23E99925}"/>
              </a:ext>
            </a:extLst>
          </p:cNvPr>
          <p:cNvCxnSpPr>
            <a:cxnSpLocks/>
          </p:cNvCxnSpPr>
          <p:nvPr/>
        </p:nvCxnSpPr>
        <p:spPr>
          <a:xfrm>
            <a:off x="1090158" y="6139543"/>
            <a:ext cx="87739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27BB57-6C82-4249-B1F7-ACE7D7A4853D}"/>
              </a:ext>
            </a:extLst>
          </p:cNvPr>
          <p:cNvCxnSpPr>
            <a:cxnSpLocks/>
          </p:cNvCxnSpPr>
          <p:nvPr/>
        </p:nvCxnSpPr>
        <p:spPr>
          <a:xfrm>
            <a:off x="1090158" y="685799"/>
            <a:ext cx="0" cy="5477256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7C52B2-7A48-CD47-81D9-3C843F4E782F}"/>
              </a:ext>
            </a:extLst>
          </p:cNvPr>
          <p:cNvGrpSpPr/>
          <p:nvPr/>
        </p:nvGrpSpPr>
        <p:grpSpPr>
          <a:xfrm>
            <a:off x="9631897" y="5734007"/>
            <a:ext cx="1756691" cy="829028"/>
            <a:chOff x="9631897" y="5734007"/>
            <a:chExt cx="1756691" cy="82902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83230FF-D352-6148-91AF-4984C367638B}"/>
                </a:ext>
              </a:extLst>
            </p:cNvPr>
            <p:cNvSpPr/>
            <p:nvPr/>
          </p:nvSpPr>
          <p:spPr>
            <a:xfrm>
              <a:off x="9631897" y="5734007"/>
              <a:ext cx="1756691" cy="8290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D536CC3-CAFB-3248-96B1-6D73C2295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211" y="5849304"/>
              <a:ext cx="1141250" cy="598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123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85288036-A350-CF48-8205-45CC09213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57200" y="1260429"/>
            <a:ext cx="711200" cy="754188"/>
          </a:xfrm>
        </p:spPr>
        <p:txBody>
          <a:bodyPr/>
          <a:lstStyle/>
          <a:p>
            <a:fld id="{2F9C2766-2748-4908-B5E9-F9F9B4A0F9E7}" type="slidenum">
              <a:rPr lang="en-US" altLang="en-US" sz="2800" smtClean="0">
                <a:solidFill>
                  <a:srgbClr val="FFFFFF"/>
                </a:solidFill>
                <a:latin typeface="Segoe Print" panose="02000600000000000000" pitchFamily="2" charset="0"/>
              </a:rPr>
              <a:pPr/>
              <a:t>4</a:t>
            </a:fld>
            <a:endParaRPr lang="en-US" altLang="en-US" dirty="0">
              <a:solidFill>
                <a:srgbClr val="FFFFFF"/>
              </a:solidFill>
              <a:latin typeface="Segoe Print" panose="02000600000000000000" pitchFamily="2" charset="0"/>
            </a:endParaRP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853938" y="1490300"/>
            <a:ext cx="2362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4620" y="1234440"/>
            <a:ext cx="3549462" cy="2272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Student population by quartile</a:t>
            </a:r>
          </a:p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Negative relationship</a:t>
            </a:r>
          </a:p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Varied dispersion by campus size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26378" y="549976"/>
            <a:ext cx="97988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" eaLnBrk="1" hangingPunct="1"/>
            <a:r>
              <a:rPr lang="en-US" altLang="en-US" sz="3000" b="1" dirty="0">
                <a:solidFill>
                  <a:schemeClr val="bg1"/>
                </a:solidFill>
                <a:latin typeface="Gill Sans MT" panose="020B0502020104020203" pitchFamily="34" charset="0"/>
              </a:rPr>
              <a:t>Relationship between poverty and student outcomes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116DC-FA30-4844-B66F-870D8D86D132}"/>
              </a:ext>
            </a:extLst>
          </p:cNvPr>
          <p:cNvSpPr txBox="1"/>
          <p:nvPr/>
        </p:nvSpPr>
        <p:spPr>
          <a:xfrm>
            <a:off x="990602" y="6248122"/>
            <a:ext cx="768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ill Sans MT" panose="020B0502020104020203" pitchFamily="34" charset="0"/>
              </a:rPr>
              <a:t>Data Analysis and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62E7A4-655D-4D44-B1A6-6011C3DCB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24" y="1364494"/>
            <a:ext cx="6092875" cy="406191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4F5DFA-4C91-294E-8340-E6F79AD0E57B}"/>
              </a:ext>
            </a:extLst>
          </p:cNvPr>
          <p:cNvCxnSpPr>
            <a:cxnSpLocks/>
          </p:cNvCxnSpPr>
          <p:nvPr/>
        </p:nvCxnSpPr>
        <p:spPr>
          <a:xfrm>
            <a:off x="1090158" y="6139543"/>
            <a:ext cx="87739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E823CD-07B2-394D-A199-323E4C43F81F}"/>
              </a:ext>
            </a:extLst>
          </p:cNvPr>
          <p:cNvCxnSpPr>
            <a:cxnSpLocks/>
          </p:cNvCxnSpPr>
          <p:nvPr/>
        </p:nvCxnSpPr>
        <p:spPr>
          <a:xfrm>
            <a:off x="1090158" y="685799"/>
            <a:ext cx="0" cy="5477256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8D7966-603B-9B45-BDF3-3D3B036B2C30}"/>
              </a:ext>
            </a:extLst>
          </p:cNvPr>
          <p:cNvGrpSpPr/>
          <p:nvPr/>
        </p:nvGrpSpPr>
        <p:grpSpPr>
          <a:xfrm>
            <a:off x="9631897" y="5734007"/>
            <a:ext cx="1756691" cy="829028"/>
            <a:chOff x="9631897" y="5734007"/>
            <a:chExt cx="1756691" cy="82902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D0A6E43-C9B6-3746-8DE3-39C5C781BC34}"/>
                </a:ext>
              </a:extLst>
            </p:cNvPr>
            <p:cNvSpPr/>
            <p:nvPr/>
          </p:nvSpPr>
          <p:spPr>
            <a:xfrm>
              <a:off x="9631897" y="5734007"/>
              <a:ext cx="1756691" cy="8290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DA9653A-ADB3-AD49-BA07-8434E3C80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211" y="5849304"/>
              <a:ext cx="1141250" cy="598433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4ED9688-2C3E-4B4C-87B4-AA63244D8ADC}"/>
              </a:ext>
            </a:extLst>
          </p:cNvPr>
          <p:cNvSpPr/>
          <p:nvPr/>
        </p:nvSpPr>
        <p:spPr>
          <a:xfrm>
            <a:off x="10732770" y="1714500"/>
            <a:ext cx="392429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4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EBBF9100-FC35-2841-817B-70EC6BD62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57200" y="1260429"/>
            <a:ext cx="711200" cy="754188"/>
          </a:xfrm>
        </p:spPr>
        <p:txBody>
          <a:bodyPr/>
          <a:lstStyle/>
          <a:p>
            <a:fld id="{2F9C2766-2748-4908-B5E9-F9F9B4A0F9E7}" type="slidenum">
              <a:rPr lang="en-US" altLang="en-US" sz="2800" smtClean="0">
                <a:solidFill>
                  <a:srgbClr val="FFFFFF"/>
                </a:solidFill>
                <a:latin typeface="Segoe Print" panose="02000600000000000000" pitchFamily="2" charset="0"/>
              </a:rPr>
              <a:pPr/>
              <a:t>5</a:t>
            </a:fld>
            <a:endParaRPr lang="en-US" altLang="en-US" dirty="0">
              <a:solidFill>
                <a:srgbClr val="FFFFFF"/>
              </a:solidFill>
              <a:latin typeface="Segoe Print" panose="02000600000000000000" pitchFamily="2" charset="0"/>
            </a:endParaRP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853938" y="1490300"/>
            <a:ext cx="2362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4620" y="1234440"/>
            <a:ext cx="3549462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First quartile of student population</a:t>
            </a:r>
          </a:p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Least variance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26378" y="549976"/>
            <a:ext cx="97988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" eaLnBrk="1" hangingPunct="1"/>
            <a:r>
              <a:rPr lang="en-US" altLang="en-US" sz="3000" b="1" dirty="0">
                <a:solidFill>
                  <a:schemeClr val="bg1"/>
                </a:solidFill>
                <a:latin typeface="Gill Sans MT" panose="020B0502020104020203" pitchFamily="34" charset="0"/>
              </a:rPr>
              <a:t>Relationship between poverty and student outcomes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116DC-FA30-4844-B66F-870D8D86D132}"/>
              </a:ext>
            </a:extLst>
          </p:cNvPr>
          <p:cNvSpPr txBox="1"/>
          <p:nvPr/>
        </p:nvSpPr>
        <p:spPr>
          <a:xfrm>
            <a:off x="990602" y="6248122"/>
            <a:ext cx="768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ill Sans MT" panose="020B0502020104020203" pitchFamily="34" charset="0"/>
              </a:rPr>
              <a:t>Data Analysis and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62E7A4-655D-4D44-B1A6-6011C3DCB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24" y="1364494"/>
            <a:ext cx="6092875" cy="406191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04434E-9F3A-FC43-8F7F-69B0A6B2F433}"/>
              </a:ext>
            </a:extLst>
          </p:cNvPr>
          <p:cNvCxnSpPr>
            <a:cxnSpLocks/>
          </p:cNvCxnSpPr>
          <p:nvPr/>
        </p:nvCxnSpPr>
        <p:spPr>
          <a:xfrm>
            <a:off x="1090158" y="685799"/>
            <a:ext cx="0" cy="5477256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A17A3F-6FCF-5F49-B8DA-09B454A37A53}"/>
              </a:ext>
            </a:extLst>
          </p:cNvPr>
          <p:cNvCxnSpPr>
            <a:cxnSpLocks/>
          </p:cNvCxnSpPr>
          <p:nvPr/>
        </p:nvCxnSpPr>
        <p:spPr>
          <a:xfrm>
            <a:off x="1090158" y="6139543"/>
            <a:ext cx="87739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EBAB95-BA32-064B-A229-29024E3AC2E5}"/>
              </a:ext>
            </a:extLst>
          </p:cNvPr>
          <p:cNvGrpSpPr/>
          <p:nvPr/>
        </p:nvGrpSpPr>
        <p:grpSpPr>
          <a:xfrm>
            <a:off x="9631897" y="5734007"/>
            <a:ext cx="1756691" cy="829028"/>
            <a:chOff x="9631897" y="5734007"/>
            <a:chExt cx="1756691" cy="82902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FB0D86E-EA09-0249-9263-3CD9BB64DD12}"/>
                </a:ext>
              </a:extLst>
            </p:cNvPr>
            <p:cNvSpPr/>
            <p:nvPr/>
          </p:nvSpPr>
          <p:spPr>
            <a:xfrm>
              <a:off x="9631897" y="5734007"/>
              <a:ext cx="1756691" cy="8290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9649931-CF97-4945-BAB9-E6CBB05A2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211" y="5849304"/>
              <a:ext cx="1141250" cy="598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068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831C977D-DF07-4D4A-A2A0-446F04F68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57200" y="1260429"/>
            <a:ext cx="711200" cy="754188"/>
          </a:xfrm>
        </p:spPr>
        <p:txBody>
          <a:bodyPr/>
          <a:lstStyle/>
          <a:p>
            <a:fld id="{2F9C2766-2748-4908-B5E9-F9F9B4A0F9E7}" type="slidenum">
              <a:rPr lang="en-US" altLang="en-US" sz="2800" smtClean="0">
                <a:solidFill>
                  <a:srgbClr val="FFFFFF"/>
                </a:solidFill>
                <a:latin typeface="Segoe Print" panose="02000600000000000000" pitchFamily="2" charset="0"/>
              </a:rPr>
              <a:pPr/>
              <a:t>6</a:t>
            </a:fld>
            <a:endParaRPr lang="en-US" altLang="en-US" dirty="0">
              <a:solidFill>
                <a:srgbClr val="FFFFFF"/>
              </a:solidFill>
              <a:latin typeface="Segoe Print" panose="02000600000000000000" pitchFamily="2" charset="0"/>
            </a:endParaRP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853938" y="1490300"/>
            <a:ext cx="2362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26378" y="549976"/>
            <a:ext cx="97988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" eaLnBrk="1" hangingPunct="1"/>
            <a:r>
              <a:rPr lang="en-US" altLang="en-US" sz="3000" b="1" dirty="0">
                <a:solidFill>
                  <a:schemeClr val="bg1"/>
                </a:solidFill>
                <a:latin typeface="Gill Sans MT" panose="020B0502020104020203" pitchFamily="34" charset="0"/>
              </a:rPr>
              <a:t>Relationship between poverty and student outcomes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116DC-FA30-4844-B66F-870D8D86D132}"/>
              </a:ext>
            </a:extLst>
          </p:cNvPr>
          <p:cNvSpPr txBox="1"/>
          <p:nvPr/>
        </p:nvSpPr>
        <p:spPr>
          <a:xfrm>
            <a:off x="990602" y="6248122"/>
            <a:ext cx="768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ill Sans MT" panose="020B0502020104020203" pitchFamily="34" charset="0"/>
              </a:rPr>
              <a:t>Data Analysis and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62E7A4-655D-4D44-B1A6-6011C3DCB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24" y="1364494"/>
            <a:ext cx="6092874" cy="40619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A1096F-0AA6-0147-9CD7-45D833873229}"/>
              </a:ext>
            </a:extLst>
          </p:cNvPr>
          <p:cNvSpPr txBox="1"/>
          <p:nvPr/>
        </p:nvSpPr>
        <p:spPr>
          <a:xfrm>
            <a:off x="1404620" y="1234440"/>
            <a:ext cx="3549462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Second quartile of student population</a:t>
            </a:r>
          </a:p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Increased  Variance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88EE94-1525-5B46-BB03-ABADE77E5714}"/>
              </a:ext>
            </a:extLst>
          </p:cNvPr>
          <p:cNvCxnSpPr>
            <a:cxnSpLocks/>
          </p:cNvCxnSpPr>
          <p:nvPr/>
        </p:nvCxnSpPr>
        <p:spPr>
          <a:xfrm>
            <a:off x="1090158" y="685799"/>
            <a:ext cx="0" cy="5477256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64EB49-2550-E44C-966F-7033B537EADB}"/>
              </a:ext>
            </a:extLst>
          </p:cNvPr>
          <p:cNvCxnSpPr>
            <a:cxnSpLocks/>
          </p:cNvCxnSpPr>
          <p:nvPr/>
        </p:nvCxnSpPr>
        <p:spPr>
          <a:xfrm>
            <a:off x="1090158" y="6139543"/>
            <a:ext cx="87739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FBF6433-C566-734B-8FB3-728B76CCA0AB}"/>
              </a:ext>
            </a:extLst>
          </p:cNvPr>
          <p:cNvGrpSpPr/>
          <p:nvPr/>
        </p:nvGrpSpPr>
        <p:grpSpPr>
          <a:xfrm>
            <a:off x="9631897" y="5734007"/>
            <a:ext cx="1756691" cy="829028"/>
            <a:chOff x="9631897" y="5734007"/>
            <a:chExt cx="1756691" cy="829028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F2C751B-E695-AB41-A3B6-829BCD621DC9}"/>
                </a:ext>
              </a:extLst>
            </p:cNvPr>
            <p:cNvSpPr/>
            <p:nvPr/>
          </p:nvSpPr>
          <p:spPr>
            <a:xfrm>
              <a:off x="9631897" y="5734007"/>
              <a:ext cx="1756691" cy="8290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BF3A314-1E76-0A44-9F0D-771E78BF4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211" y="5849304"/>
              <a:ext cx="1141250" cy="598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314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54DC8164-4F67-3B44-96F8-B9255C0D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57200" y="1260429"/>
            <a:ext cx="711200" cy="754188"/>
          </a:xfrm>
        </p:spPr>
        <p:txBody>
          <a:bodyPr/>
          <a:lstStyle/>
          <a:p>
            <a:fld id="{2F9C2766-2748-4908-B5E9-F9F9B4A0F9E7}" type="slidenum">
              <a:rPr lang="en-US" altLang="en-US" sz="2800" smtClean="0">
                <a:solidFill>
                  <a:srgbClr val="FFFFFF"/>
                </a:solidFill>
                <a:latin typeface="Segoe Print" panose="02000600000000000000" pitchFamily="2" charset="0"/>
              </a:rPr>
              <a:pPr/>
              <a:t>7</a:t>
            </a:fld>
            <a:endParaRPr lang="en-US" altLang="en-US" dirty="0">
              <a:solidFill>
                <a:srgbClr val="FFFFFF"/>
              </a:solidFill>
              <a:latin typeface="Segoe Print" panose="02000600000000000000" pitchFamily="2" charset="0"/>
            </a:endParaRP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853938" y="1490300"/>
            <a:ext cx="2362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26378" y="549976"/>
            <a:ext cx="97988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" eaLnBrk="1" hangingPunct="1"/>
            <a:r>
              <a:rPr lang="en-US" altLang="en-US" sz="3000" b="1" dirty="0">
                <a:solidFill>
                  <a:schemeClr val="bg1"/>
                </a:solidFill>
                <a:latin typeface="Gill Sans MT" panose="020B0502020104020203" pitchFamily="34" charset="0"/>
              </a:rPr>
              <a:t>Relationship between poverty and student outcomes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116DC-FA30-4844-B66F-870D8D86D132}"/>
              </a:ext>
            </a:extLst>
          </p:cNvPr>
          <p:cNvSpPr txBox="1"/>
          <p:nvPr/>
        </p:nvSpPr>
        <p:spPr>
          <a:xfrm>
            <a:off x="990602" y="6248122"/>
            <a:ext cx="768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ill Sans MT" panose="020B0502020104020203" pitchFamily="34" charset="0"/>
              </a:rPr>
              <a:t>Data Analysis and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62E7A4-655D-4D44-B1A6-6011C3DCB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24" y="1364494"/>
            <a:ext cx="6092874" cy="40619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4C6D9A-2E26-174E-A744-EE918AA188F7}"/>
              </a:ext>
            </a:extLst>
          </p:cNvPr>
          <p:cNvSpPr txBox="1"/>
          <p:nvPr/>
        </p:nvSpPr>
        <p:spPr>
          <a:xfrm>
            <a:off x="1404620" y="1234440"/>
            <a:ext cx="3549462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Third quartile of student population</a:t>
            </a:r>
          </a:p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Greater variance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DF364B-10BA-ED40-A4A7-B4EEF2A83D8F}"/>
              </a:ext>
            </a:extLst>
          </p:cNvPr>
          <p:cNvCxnSpPr>
            <a:cxnSpLocks/>
          </p:cNvCxnSpPr>
          <p:nvPr/>
        </p:nvCxnSpPr>
        <p:spPr>
          <a:xfrm>
            <a:off x="1090158" y="6139543"/>
            <a:ext cx="87739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E65715-8133-0E4B-BEFE-D6E21551EC8D}"/>
              </a:ext>
            </a:extLst>
          </p:cNvPr>
          <p:cNvCxnSpPr>
            <a:cxnSpLocks/>
          </p:cNvCxnSpPr>
          <p:nvPr/>
        </p:nvCxnSpPr>
        <p:spPr>
          <a:xfrm>
            <a:off x="1090158" y="685799"/>
            <a:ext cx="0" cy="5477256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2A79023-6A41-3A47-894B-A83CC737DB21}"/>
              </a:ext>
            </a:extLst>
          </p:cNvPr>
          <p:cNvGrpSpPr/>
          <p:nvPr/>
        </p:nvGrpSpPr>
        <p:grpSpPr>
          <a:xfrm>
            <a:off x="9631897" y="5734007"/>
            <a:ext cx="1756691" cy="829028"/>
            <a:chOff x="9631897" y="5734007"/>
            <a:chExt cx="1756691" cy="82902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6758C11-97EE-8C4B-9948-0B758ADC3275}"/>
                </a:ext>
              </a:extLst>
            </p:cNvPr>
            <p:cNvSpPr/>
            <p:nvPr/>
          </p:nvSpPr>
          <p:spPr>
            <a:xfrm>
              <a:off x="9631897" y="5734007"/>
              <a:ext cx="1756691" cy="8290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90DFA1-BCBA-F54E-9262-ADE32CFFA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211" y="5849304"/>
              <a:ext cx="1141250" cy="598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571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9FDB89A-2A26-5E45-A21B-33EEDC85D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57200" y="1260429"/>
            <a:ext cx="711200" cy="754188"/>
          </a:xfrm>
        </p:spPr>
        <p:txBody>
          <a:bodyPr/>
          <a:lstStyle/>
          <a:p>
            <a:fld id="{2F9C2766-2748-4908-B5E9-F9F9B4A0F9E7}" type="slidenum">
              <a:rPr lang="en-US" altLang="en-US" sz="2800" smtClean="0">
                <a:solidFill>
                  <a:srgbClr val="FFFFFF"/>
                </a:solidFill>
                <a:latin typeface="Segoe Print" panose="02000600000000000000" pitchFamily="2" charset="0"/>
              </a:rPr>
              <a:pPr/>
              <a:t>8</a:t>
            </a:fld>
            <a:endParaRPr lang="en-US" altLang="en-US" dirty="0">
              <a:solidFill>
                <a:srgbClr val="FFFFFF"/>
              </a:solidFill>
              <a:latin typeface="Segoe Print" panose="02000600000000000000" pitchFamily="2" charset="0"/>
            </a:endParaRP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853938" y="1490300"/>
            <a:ext cx="2362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4620" y="1234440"/>
            <a:ext cx="3549462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Fourth quartile of student population</a:t>
            </a:r>
          </a:p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Greatest variance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26378" y="549976"/>
            <a:ext cx="97988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" eaLnBrk="1" hangingPunct="1"/>
            <a:r>
              <a:rPr lang="en-US" altLang="en-US" sz="3000" b="1" dirty="0">
                <a:solidFill>
                  <a:schemeClr val="bg1"/>
                </a:solidFill>
                <a:latin typeface="Gill Sans MT" panose="020B0502020104020203" pitchFamily="34" charset="0"/>
              </a:rPr>
              <a:t>Relationship between poverty and student outcomes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116DC-FA30-4844-B66F-870D8D86D132}"/>
              </a:ext>
            </a:extLst>
          </p:cNvPr>
          <p:cNvSpPr txBox="1"/>
          <p:nvPr/>
        </p:nvSpPr>
        <p:spPr>
          <a:xfrm>
            <a:off x="990602" y="6248122"/>
            <a:ext cx="768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ill Sans MT" panose="020B0502020104020203" pitchFamily="34" charset="0"/>
              </a:rPr>
              <a:t>Data Analysis and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62E7A4-655D-4D44-B1A6-6011C3DCB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24" y="1364494"/>
            <a:ext cx="6092874" cy="406191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C20254-42FE-E445-B95D-0CDD2A5B5805}"/>
              </a:ext>
            </a:extLst>
          </p:cNvPr>
          <p:cNvCxnSpPr>
            <a:cxnSpLocks/>
          </p:cNvCxnSpPr>
          <p:nvPr/>
        </p:nvCxnSpPr>
        <p:spPr>
          <a:xfrm>
            <a:off x="1090158" y="6139543"/>
            <a:ext cx="87739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6EBDE2-77C0-AE42-A175-5F0E75AB85B2}"/>
              </a:ext>
            </a:extLst>
          </p:cNvPr>
          <p:cNvCxnSpPr>
            <a:cxnSpLocks/>
          </p:cNvCxnSpPr>
          <p:nvPr/>
        </p:nvCxnSpPr>
        <p:spPr>
          <a:xfrm>
            <a:off x="1090158" y="685799"/>
            <a:ext cx="0" cy="5477256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0FF7DC-7FB2-B747-B076-5730EAA3D40F}"/>
              </a:ext>
            </a:extLst>
          </p:cNvPr>
          <p:cNvGrpSpPr/>
          <p:nvPr/>
        </p:nvGrpSpPr>
        <p:grpSpPr>
          <a:xfrm>
            <a:off x="9631897" y="5734007"/>
            <a:ext cx="1756691" cy="829028"/>
            <a:chOff x="9631897" y="5734007"/>
            <a:chExt cx="1756691" cy="82902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847EE9-E162-6E4E-B77E-E5F320504A71}"/>
                </a:ext>
              </a:extLst>
            </p:cNvPr>
            <p:cNvSpPr/>
            <p:nvPr/>
          </p:nvSpPr>
          <p:spPr>
            <a:xfrm>
              <a:off x="9631897" y="5734007"/>
              <a:ext cx="1756691" cy="8290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32E73F1-4CEC-8749-ADCE-E0E1D2425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211" y="5849304"/>
              <a:ext cx="1141250" cy="598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180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4389779-9EB9-844D-B416-AF21BF5EB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57200" y="1260429"/>
            <a:ext cx="711200" cy="754188"/>
          </a:xfrm>
        </p:spPr>
        <p:txBody>
          <a:bodyPr/>
          <a:lstStyle/>
          <a:p>
            <a:fld id="{2F9C2766-2748-4908-B5E9-F9F9B4A0F9E7}" type="slidenum">
              <a:rPr lang="en-US" altLang="en-US" sz="2800" smtClean="0">
                <a:solidFill>
                  <a:srgbClr val="FFFFFF"/>
                </a:solidFill>
                <a:latin typeface="Segoe Print" panose="02000600000000000000" pitchFamily="2" charset="0"/>
              </a:rPr>
              <a:pPr/>
              <a:t>9</a:t>
            </a:fld>
            <a:endParaRPr lang="en-US" altLang="en-US" dirty="0">
              <a:solidFill>
                <a:srgbClr val="FFFFFF"/>
              </a:solidFill>
              <a:latin typeface="Segoe Print" panose="02000600000000000000" pitchFamily="2" charset="0"/>
            </a:endParaRP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853938" y="1490300"/>
            <a:ext cx="2362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4620" y="1914700"/>
            <a:ext cx="339148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Highest passing rate- 78%. </a:t>
            </a:r>
          </a:p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Lowest passing rate – 71%</a:t>
            </a:r>
          </a:p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Average % Passing – 74.89%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26378" y="549976"/>
            <a:ext cx="9798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" eaLnBrk="1" hangingPunct="1"/>
            <a:r>
              <a:rPr lang="en-US" altLang="en-US" sz="3000" b="1" dirty="0">
                <a:solidFill>
                  <a:schemeClr val="bg1"/>
                </a:solidFill>
                <a:latin typeface="Gill Sans MT" panose="020B0502020104020203" pitchFamily="34" charset="0"/>
              </a:rPr>
              <a:t>Relationship between community type and student outcomes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116DC-FA30-4844-B66F-870D8D86D132}"/>
              </a:ext>
            </a:extLst>
          </p:cNvPr>
          <p:cNvSpPr txBox="1"/>
          <p:nvPr/>
        </p:nvSpPr>
        <p:spPr>
          <a:xfrm>
            <a:off x="990602" y="6248122"/>
            <a:ext cx="768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ill Sans MT" panose="020B0502020104020203" pitchFamily="34" charset="0"/>
              </a:rPr>
              <a:t>Data Analysis and Visualization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C20254-42FE-E445-B95D-0CDD2A5B5805}"/>
              </a:ext>
            </a:extLst>
          </p:cNvPr>
          <p:cNvCxnSpPr>
            <a:cxnSpLocks/>
          </p:cNvCxnSpPr>
          <p:nvPr/>
        </p:nvCxnSpPr>
        <p:spPr>
          <a:xfrm>
            <a:off x="1090158" y="6139543"/>
            <a:ext cx="87739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6EBDE2-77C0-AE42-A175-5F0E75AB85B2}"/>
              </a:ext>
            </a:extLst>
          </p:cNvPr>
          <p:cNvCxnSpPr>
            <a:cxnSpLocks/>
          </p:cNvCxnSpPr>
          <p:nvPr/>
        </p:nvCxnSpPr>
        <p:spPr>
          <a:xfrm>
            <a:off x="1090158" y="685799"/>
            <a:ext cx="0" cy="5477256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0FF7DC-7FB2-B747-B076-5730EAA3D40F}"/>
              </a:ext>
            </a:extLst>
          </p:cNvPr>
          <p:cNvGrpSpPr/>
          <p:nvPr/>
        </p:nvGrpSpPr>
        <p:grpSpPr>
          <a:xfrm>
            <a:off x="9631897" y="5734007"/>
            <a:ext cx="1756691" cy="829028"/>
            <a:chOff x="9631897" y="5734007"/>
            <a:chExt cx="1756691" cy="82902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847EE9-E162-6E4E-B77E-E5F320504A71}"/>
                </a:ext>
              </a:extLst>
            </p:cNvPr>
            <p:cNvSpPr/>
            <p:nvPr/>
          </p:nvSpPr>
          <p:spPr>
            <a:xfrm>
              <a:off x="9631897" y="5734007"/>
              <a:ext cx="1756691" cy="8290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32E73F1-4CEC-8749-ADCE-E0E1D2425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211" y="5849304"/>
              <a:ext cx="1141250" cy="598433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94AC795-C492-AD4D-911D-95D917A1C1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956" y="1260429"/>
            <a:ext cx="5997455" cy="432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73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9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FFFFF"/>
      </a:hlink>
      <a:folHlink>
        <a:srgbClr val="C45816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28296</TotalTime>
  <Words>294</Words>
  <Application>Microsoft Macintosh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ＭＳ Ｐゴシック</vt:lpstr>
      <vt:lpstr>Arial</vt:lpstr>
      <vt:lpstr>Calibri</vt:lpstr>
      <vt:lpstr>Courier New</vt:lpstr>
      <vt:lpstr>Gill Sans MT</vt:lpstr>
      <vt:lpstr>Segoe Print</vt:lpstr>
      <vt:lpstr>Tw Cen MT</vt:lpstr>
      <vt:lpstr>Wingdings</vt:lpstr>
      <vt:lpstr>Wingdings 2</vt:lpstr>
      <vt:lpstr>Median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Housson, Shannon</dc:creator>
  <cp:lastModifiedBy>Christopher Lucas</cp:lastModifiedBy>
  <cp:revision>3949</cp:revision>
  <cp:lastPrinted>2017-01-26T15:01:59Z</cp:lastPrinted>
  <dcterms:created xsi:type="dcterms:W3CDTF">2014-02-18T16:40:14Z</dcterms:created>
  <dcterms:modified xsi:type="dcterms:W3CDTF">2018-03-14T16:59:49Z</dcterms:modified>
</cp:coreProperties>
</file>