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handoutMasterIdLst>
    <p:handoutMasterId r:id="rId15"/>
  </p:handoutMasterIdLst>
  <p:sldIdLst>
    <p:sldId id="1087" r:id="rId2"/>
    <p:sldId id="1133" r:id="rId3"/>
    <p:sldId id="1140" r:id="rId4"/>
    <p:sldId id="1089" r:id="rId5"/>
    <p:sldId id="1141" r:id="rId6"/>
    <p:sldId id="1142" r:id="rId7"/>
    <p:sldId id="1143" r:id="rId8"/>
    <p:sldId id="1144" r:id="rId9"/>
    <p:sldId id="1145" r:id="rId10"/>
    <p:sldId id="1146" r:id="rId11"/>
    <p:sldId id="1147" r:id="rId12"/>
    <p:sldId id="1103" r:id="rId13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008" userDrawn="1">
          <p15:clr>
            <a:srgbClr val="9FCC3B"/>
          </p15:clr>
        </p15:guide>
        <p15:guide id="4" orient="horz" pos="2160" userDrawn="1">
          <p15:clr>
            <a:srgbClr val="A4A3A4"/>
          </p15:clr>
        </p15:guide>
        <p15:guide id="5" pos="512" userDrawn="1">
          <p15:clr>
            <a:srgbClr val="9FCC3B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, Christopher" initials="LC" lastIdx="2" clrIdx="0">
    <p:extLst>
      <p:ext uri="{19B8F6BF-5375-455C-9EA6-DF929625EA0E}">
        <p15:presenceInfo xmlns:p15="http://schemas.microsoft.com/office/powerpoint/2012/main" userId="S-1-5-21-424224527-328161685-9522986-37459" providerId="AD"/>
      </p:ext>
    </p:extLst>
  </p:cmAuthor>
  <p:cmAuthor id="2" name="Brady, Leslie" initials="BL" lastIdx="1" clrIdx="1">
    <p:extLst>
      <p:ext uri="{19B8F6BF-5375-455C-9EA6-DF929625EA0E}">
        <p15:presenceInfo xmlns:p15="http://schemas.microsoft.com/office/powerpoint/2012/main" userId="S-1-5-21-424224527-328161685-9522986-409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EDF4FB"/>
    <a:srgbClr val="729FDC"/>
    <a:srgbClr val="009DD9"/>
    <a:srgbClr val="0F6FC6"/>
    <a:srgbClr val="CADAA9"/>
    <a:srgbClr val="927AAD"/>
    <a:srgbClr val="B9DBF9"/>
    <a:srgbClr val="E8B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441" autoAdjust="0"/>
  </p:normalViewPr>
  <p:slideViewPr>
    <p:cSldViewPr snapToGrid="0">
      <p:cViewPr varScale="1">
        <p:scale>
          <a:sx n="97" d="100"/>
          <a:sy n="97" d="100"/>
        </p:scale>
        <p:origin x="400" y="200"/>
      </p:cViewPr>
      <p:guideLst>
        <p:guide pos="7008"/>
        <p:guide orient="horz" pos="2160"/>
        <p:guide pos="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62" y="78"/>
      </p:cViewPr>
      <p:guideLst>
        <p:guide orient="horz" pos="2947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037"/>
            <a:ext cx="2972320" cy="465774"/>
          </a:xfrm>
          <a:prstGeom prst="rect">
            <a:avLst/>
          </a:prstGeom>
        </p:spPr>
        <p:txBody>
          <a:bodyPr vert="horz" lIns="91608" tIns="45805" rIns="91608" bIns="45805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122" y="8829037"/>
            <a:ext cx="2972320" cy="465774"/>
          </a:xfrm>
          <a:prstGeom prst="rect">
            <a:avLst/>
          </a:prstGeom>
        </p:spPr>
        <p:txBody>
          <a:bodyPr vert="horz" wrap="square" lIns="91608" tIns="45805" rIns="91608" bIns="458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28C78C8C-B6BA-4DC6-8D31-50ADA00411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0570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5325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08" tIns="45805" rIns="91608" bIns="4580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4523"/>
            <a:ext cx="5487959" cy="4185605"/>
          </a:xfrm>
          <a:prstGeom prst="rect">
            <a:avLst/>
          </a:prstGeom>
        </p:spPr>
        <p:txBody>
          <a:bodyPr vert="horz" lIns="91608" tIns="45805" rIns="91608" bIns="4580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037"/>
            <a:ext cx="2972320" cy="465774"/>
          </a:xfrm>
          <a:prstGeom prst="rect">
            <a:avLst/>
          </a:prstGeom>
        </p:spPr>
        <p:txBody>
          <a:bodyPr vert="horz" lIns="91608" tIns="45805" rIns="91608" bIns="45805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122" y="8829037"/>
            <a:ext cx="2972320" cy="465774"/>
          </a:xfrm>
          <a:prstGeom prst="rect">
            <a:avLst/>
          </a:prstGeom>
        </p:spPr>
        <p:txBody>
          <a:bodyPr vert="horz" wrap="square" lIns="91608" tIns="45805" rIns="91608" bIns="458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78F91ABB-7FC2-4059-9BA4-DCC80B86CB4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694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4D29DF-CDEE-4C20-88A9-DB150FD08753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6F842-77E6-44C3-9122-79EB40949F7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784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33" y="1600201"/>
            <a:ext cx="108712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4EC0-5308-46E7-999B-7276DAE26550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524556-A604-4E26-9DA7-9208DB360A0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38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30545E-0BEE-4586-9773-401CA2FF530A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71111B-7D2E-4B84-A771-4A31F35EF0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4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C7B91-10B8-4795-A78B-E50251CABF76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9C2766-2748-4908-B5E9-F9F9B4A0F9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6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EB4C42-76AC-4A10-B84D-7FEA678FB6B6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DCB39505-A2CF-48B3-AAB1-7BA9429DBB2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5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E86553-20D5-4AA5-9436-8D9FFE8DA1E6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68AF87-1CBA-441A-9FCA-D2593E2D0A7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7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7E82FA-57F8-4ADF-8503-C92628F6EAB9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33FCBC-9C78-4909-A8B1-91C2138B031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F62A-1D31-4D25-8C70-9F19E6181D82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D48AEF-87DE-4F6D-A339-7B6ABD64AFD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25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75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2C8F6-6001-4D3F-8174-ADC482960877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89305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F88932-4F02-4740-AC6A-EF1FFB2F187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5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4BFD8D-0C35-401B-861A-20F3B766192F}" type="datetime1">
              <a:rPr lang="en-US"/>
              <a:pPr>
                <a:defRPr/>
              </a:pPr>
              <a:t>3/13/18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CB7FECD8-AC7C-437F-9724-25AE1710BE0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1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558" r:id="rId1"/>
    <p:sldLayoutId id="2147486554" r:id="rId2"/>
    <p:sldLayoutId id="2147486559" r:id="rId3"/>
    <p:sldLayoutId id="2147486560" r:id="rId4"/>
    <p:sldLayoutId id="2147486561" r:id="rId5"/>
    <p:sldLayoutId id="2147486555" r:id="rId6"/>
    <p:sldLayoutId id="2147486562" r:id="rId7"/>
    <p:sldLayoutId id="2147486556" r:id="rId8"/>
    <p:sldLayoutId id="2147486563" r:id="rId9"/>
    <p:sldLayoutId id="2147486557" r:id="rId10"/>
    <p:sldLayoutId id="214748656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0BD0D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1675" y="644449"/>
            <a:ext cx="9420507" cy="179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r">
              <a:lnSpc>
                <a:spcPts val="5900"/>
              </a:lnSpc>
              <a:spcAft>
                <a:spcPts val="1800"/>
              </a:spcAft>
              <a:defRPr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Data Mining to Improve</a:t>
            </a:r>
          </a:p>
          <a:p>
            <a:pPr marL="11113" algn="r">
              <a:lnSpc>
                <a:spcPts val="5900"/>
              </a:lnSpc>
              <a:spcAft>
                <a:spcPts val="1800"/>
              </a:spcAft>
              <a:defRPr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Student Outcomes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52E3F1-4486-0E4F-B7A7-6E7AE4BFAEB8}"/>
              </a:ext>
            </a:extLst>
          </p:cNvPr>
          <p:cNvSpPr txBox="1"/>
          <p:nvPr/>
        </p:nvSpPr>
        <p:spPr>
          <a:xfrm>
            <a:off x="1801675" y="3084562"/>
            <a:ext cx="32389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Team Six:</a:t>
            </a:r>
          </a:p>
          <a:p>
            <a:pPr marL="407988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Nish Garg</a:t>
            </a:r>
          </a:p>
          <a:p>
            <a:pPr marL="407988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Christopher Lucas</a:t>
            </a:r>
          </a:p>
          <a:p>
            <a:pPr marL="407988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Aditi Sharma</a:t>
            </a:r>
          </a:p>
          <a:p>
            <a:pPr marL="407988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Nelson Wang</a:t>
            </a:r>
          </a:p>
          <a:p>
            <a:pPr marL="407988" lvl="1" indent="-396875">
              <a:lnSpc>
                <a:spcPts val="2800"/>
              </a:lnSpc>
              <a:spcBef>
                <a:spcPts val="300"/>
              </a:spcBef>
              <a:spcAft>
                <a:spcPts val="12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Bill Wilson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6FDC9-C631-EA47-85F0-A6CB13D9A07A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B693A9-1F18-5D41-993E-58B213E796D2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3D8228-AB5A-F842-BE78-AFF65645D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B5F0243-D0C7-E948-9F3A-61C1EBBDA054}"/>
              </a:ext>
            </a:extLst>
          </p:cNvPr>
          <p:cNvSpPr/>
          <p:nvPr/>
        </p:nvSpPr>
        <p:spPr>
          <a:xfrm>
            <a:off x="1001798" y="678168"/>
            <a:ext cx="183622" cy="1836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44B25-14DF-BC4E-A206-E887637E46F1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2081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9FDB89A-2A26-5E45-A21B-33EEDC85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052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10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914700"/>
            <a:ext cx="3391484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Highest passing rate and count of schools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Lowest passing rate and count of schools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Average %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top schools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C9EAC8-4DDF-B049-8127-EF2FA478C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15" y="1260429"/>
            <a:ext cx="6179382" cy="44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9FDB89A-2A26-5E45-A21B-33EEDC85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9" y="328685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11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6510" y="1853327"/>
            <a:ext cx="3391484" cy="23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Student performance is not dependent on teacher’s average salary.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Further analysis can be done on the outliers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teachers’ salaries and students’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720729-60FD-DF45-81EE-6A7B4431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41" y="1392949"/>
            <a:ext cx="6286765" cy="41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1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061C411-F932-494B-973E-49EC5E6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379" y="548640"/>
            <a:ext cx="9321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Questions</a:t>
            </a:r>
          </a:p>
        </p:txBody>
      </p:sp>
      <p:sp>
        <p:nvSpPr>
          <p:cNvPr id="3" name="TextBox 2"/>
          <p:cNvSpPr txBox="1"/>
          <p:nvPr/>
        </p:nvSpPr>
        <p:spPr>
          <a:xfrm rot="20737271">
            <a:off x="1565138" y="1384183"/>
            <a:ext cx="956006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>
                <a:solidFill>
                  <a:srgbClr val="FFFFFF"/>
                </a:solidFill>
                <a:latin typeface="Segoe Print" panose="02000600000000000000" pitchFamily="2" charset="0"/>
              </a:rPr>
              <a:t>?</a:t>
            </a:r>
            <a:endParaRPr lang="en-US" b="1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4339F-3EEE-D444-91F3-91B00E3B39A4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F39AA-B591-514C-BA19-1C2DCADEA5A1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49934-0732-654A-9A62-71534B7B50A9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667540-7897-7343-9A7A-AF9D4542556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EE3A60-FAA5-E743-9F4C-04C93A753BDD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C441E1-9284-0841-B7AE-54FB6D9D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28A1A42-EB7B-7646-B500-57129E9161CC}"/>
              </a:ext>
            </a:extLst>
          </p:cNvPr>
          <p:cNvSpPr/>
          <p:nvPr/>
        </p:nvSpPr>
        <p:spPr>
          <a:xfrm>
            <a:off x="1001798" y="678168"/>
            <a:ext cx="183622" cy="1836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DBF0086-56ED-9540-8AA3-7EC10DA81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379" y="549976"/>
            <a:ext cx="9321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Four Questions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2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9720580" cy="4546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What is the relationship between average teacher salary and student achievement?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is the relationship between community type and student achievement?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is the relationship between poverty and student achievement?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conclusions can we draw from these relationships to improve student outcomes?</a:t>
            </a:r>
            <a:endParaRPr lang="en-US" altLang="en-US" i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28600" lvl="1" indent="-228600" eaLnBrk="1" hangingPunct="1">
              <a:lnSpc>
                <a:spcPts val="28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0E2D7-3768-9B4F-B8EF-041D5FAD8E2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B272C3-F63B-D247-8409-1DC23016BEFC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80F909-174D-B74E-94B6-A3E7002AE730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FA037C-11E3-4649-A213-ACAB3E11AC85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5E2741-8C31-BE4A-ADE8-27CA1060F693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F807917-7AA7-8F4D-98AB-602B78D1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48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4782C16-A99F-234E-940B-3EAAC65D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379" y="549976"/>
            <a:ext cx="9321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Data Source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3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972058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Texas Education Agency</a:t>
            </a:r>
          </a:p>
          <a:p>
            <a:pPr marL="854075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Texas Academic Performance Report</a:t>
            </a:r>
          </a:p>
          <a:p>
            <a:pPr marL="854075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Snapshot: School District Profiles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Download of .</a:t>
            </a:r>
            <a:r>
              <a:rPr lang="en-US" alt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files and imported as .csv files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School years</a:t>
            </a:r>
          </a:p>
          <a:p>
            <a:pPr marL="854075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2012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–2013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854075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2013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–2014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854075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2014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–2015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854075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2015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–2016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228600" lvl="1" indent="-228600" eaLnBrk="1" hangingPunct="1">
              <a:lnSpc>
                <a:spcPts val="28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042-03E8-5148-B6BB-28427E15CAC7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0CF8EE-5187-7C4D-AA6D-0B7F23E9992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27BB57-6C82-4249-B1F7-ACE7D7A4853D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C52B2-7A48-CD47-81D9-3C843F4E782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3230FF-D352-6148-91AF-4984C367638B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536CC3-CAFB-3248-96B1-6D73C2295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3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5288036-A350-CF48-8205-45CC0921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4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3549462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Student population by quartile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Negative relationship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Varied dispersion by campus size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6" cy="40619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4F5DFA-4C91-294E-8340-E6F79AD0E57B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E823CD-07B2-394D-A199-323E4C43F81F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D7966-603B-9B45-BDF3-3D3B036B2C30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0A6E43-C9B6-3746-8DE3-39C5C781BC34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DA9653A-ADB3-AD49-BA07-8434E3C80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BBF9100-FC35-2841-817B-70EC6BD6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5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3549462" cy="208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First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Smallest schools have least variance from the regression 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5" cy="406191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04434E-9F3A-FC43-8F7F-69B0A6B2F433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17A3F-6FCF-5F49-B8DA-09B454A37A53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EBAB95-BA32-064B-A229-29024E3AC2E5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B0D86E-EA09-0249-9263-3CD9BB64DD12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649931-CF97-4945-BAB9-E6CBB05A2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6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31C977D-DF07-4D4A-A2A0-446F04F6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6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5" cy="4061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A1096F-0AA6-0147-9CD7-45D833873229}"/>
              </a:ext>
            </a:extLst>
          </p:cNvPr>
          <p:cNvSpPr txBox="1"/>
          <p:nvPr/>
        </p:nvSpPr>
        <p:spPr>
          <a:xfrm>
            <a:off x="1404620" y="1234440"/>
            <a:ext cx="3549462" cy="172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Second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Lower variance from the regression line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8EE94-1525-5B46-BB03-ABADE77E5714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4EB49-2550-E44C-966F-7033B537EADB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BF6433-C566-734B-8FB3-728B76CCA0AB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2C751B-E695-AB41-A3B6-829BCD621DC9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BF3A314-1E76-0A44-9F0D-771E78BF4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14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4DC8164-4F67-3B44-96F8-B9255C0D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7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4" cy="4061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4C6D9A-2E26-174E-A744-EE918AA188F7}"/>
              </a:ext>
            </a:extLst>
          </p:cNvPr>
          <p:cNvSpPr txBox="1"/>
          <p:nvPr/>
        </p:nvSpPr>
        <p:spPr>
          <a:xfrm>
            <a:off x="1404620" y="1234440"/>
            <a:ext cx="3549462" cy="172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Third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Lower variance from the regression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DF364B-10BA-ED40-A4A7-B4EEF2A83D8F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E65715-8133-0E4B-BEFE-D6E21551EC8D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A79023-6A41-3A47-894B-A83CC737DB21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758C11-97EE-8C4B-9948-0B758ADC3275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90DFA1-BCBA-F54E-9262-ADE32CFFA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571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9FDB89A-2A26-5E45-A21B-33EEDC85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8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3549462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Student population by quartile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x = percentage of economically disadvantaged students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y = percentage of student passing STAAR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Negative relationship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Dispersion varies by campus size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4" cy="40619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0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9FDB89A-2A26-5E45-A21B-33EEDC85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052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9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914700"/>
            <a:ext cx="33914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Highest passing rate- 78%. 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Lowest passing rate – 71%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Average % Passing – 74.89%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community type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94AC795-C492-AD4D-911D-95D917A1C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56" y="1260429"/>
            <a:ext cx="5997455" cy="43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7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9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FFFFF"/>
      </a:hlink>
      <a:folHlink>
        <a:srgbClr val="C4581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28214</TotalTime>
  <Words>327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Gill Sans MT</vt:lpstr>
      <vt:lpstr>Segoe Print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Housson, Shannon</dc:creator>
  <cp:lastModifiedBy>Microsoft Office User</cp:lastModifiedBy>
  <cp:revision>3941</cp:revision>
  <cp:lastPrinted>2017-01-26T15:01:59Z</cp:lastPrinted>
  <dcterms:created xsi:type="dcterms:W3CDTF">2014-02-18T16:40:14Z</dcterms:created>
  <dcterms:modified xsi:type="dcterms:W3CDTF">2018-03-14T04:57:10Z</dcterms:modified>
</cp:coreProperties>
</file>