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60" r:id="rId2"/>
  </p:sldMasterIdLst>
  <p:notesMasterIdLst>
    <p:notesMasterId r:id="rId26"/>
  </p:notesMasterIdLst>
  <p:sldIdLst>
    <p:sldId id="256" r:id="rId3"/>
    <p:sldId id="265" r:id="rId4"/>
    <p:sldId id="266"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 id="265"/>
          </p14:sldIdLst>
        </p14:section>
        <p14:section name="Contenido" id="{B9B51309-D148-4332-87C2-07BE32FBCA3B}">
          <p14:sldIdLst>
            <p14:sldId id="266"/>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Lst>
        </p14:section>
        <p14:section name="Preguntas y Respuestas"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38" autoAdjust="0"/>
    <p:restoredTop sz="94280" autoAdjust="0"/>
  </p:normalViewPr>
  <p:slideViewPr>
    <p:cSldViewPr snapToGrid="0">
      <p:cViewPr varScale="1">
        <p:scale>
          <a:sx n="74" d="100"/>
          <a:sy n="74" d="100"/>
        </p:scale>
        <p:origin x="402" y="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a:t>
            </a:fld>
            <a:endParaRPr lang="en-US" sz="1200" b="0" i="0">
              <a:latin typeface="Calibri"/>
              <a:ea typeface="+mn-ea"/>
              <a:cs typeface="+mn-cs"/>
            </a:endParaRPr>
          </a:p>
        </p:txBody>
      </p:sp>
    </p:spTree>
    <p:extLst>
      <p:ext uri="{BB962C8B-B14F-4D97-AF65-F5344CB8AC3E}">
        <p14:creationId xmlns:p14="http://schemas.microsoft.com/office/powerpoint/2010/main" val="155703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23</a:t>
            </a:fld>
            <a:endParaRPr lang="en-US" sz="1200" b="0" i="0">
              <a:latin typeface="Calibri"/>
              <a:ea typeface="+mn-ea"/>
              <a:cs typeface="+mn-cs"/>
            </a:endParaRPr>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4/13/2019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4/13/2019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4/13/2019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4/13/2019</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cap="all" dirty="0" smtClean="0"/>
              <a:t>ARIMA</a:t>
            </a:r>
            <a:endParaRPr lang="en-US" cap="all" dirty="0"/>
          </a:p>
        </p:txBody>
      </p:sp>
      <p:sp>
        <p:nvSpPr>
          <p:cNvPr id="3" name="Subtítulo 2"/>
          <p:cNvSpPr>
            <a:spLocks noGrp="1"/>
          </p:cNvSpPr>
          <p:nvPr>
            <p:ph type="subTitle" idx="1"/>
          </p:nvPr>
        </p:nvSpPr>
        <p:spPr>
          <a:xfrm>
            <a:off x="838202" y="5110609"/>
            <a:ext cx="8022463" cy="1137793"/>
          </a:xfrm>
        </p:spPr>
        <p:txBody>
          <a:bodyPr vert="horz" lIns="91440" tIns="45720" rIns="91440" bIns="45720" rtlCol="0">
            <a:noAutofit/>
          </a:bodyPr>
          <a:lstStyle/>
          <a:p>
            <a:r>
              <a:rPr lang="es-MX" sz="2400" noProof="1" smtClean="0"/>
              <a:t>Fundamentos de Series Temporales</a:t>
            </a:r>
            <a:endParaRPr lang="es-ES" sz="2600" noProof="1"/>
          </a:p>
        </p:txBody>
      </p:sp>
      <p:sp>
        <p:nvSpPr>
          <p:cNvPr id="4" name="Marcador de posición de texto 2">
            <a:hlinkClick r:id="rId3" tooltip="Más información"/>
          </p:cNvPr>
          <p:cNvSpPr txBox="1">
            <a:spLocks/>
          </p:cNvSpPr>
          <p:nvPr/>
        </p:nvSpPr>
        <p:spPr>
          <a:xfrm>
            <a:off x="862328" y="5587084"/>
            <a:ext cx="8659850" cy="93137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s-ES" sz="1800" noProof="1" smtClean="0">
                <a:solidFill>
                  <a:srgbClr val="DD462F"/>
                </a:solidFill>
              </a:rPr>
              <a:t>Instructor: José Nelson Zepeda</a:t>
            </a:r>
          </a:p>
          <a:p>
            <a:r>
              <a:rPr lang="es-ES" sz="1800" noProof="1" smtClean="0">
                <a:solidFill>
                  <a:srgbClr val="DD462F"/>
                </a:solidFill>
              </a:rPr>
              <a:t>San Salvador, Abril 2019</a:t>
            </a:r>
            <a:endParaRPr lang="es-ES" sz="1800" noProof="1">
              <a:solidFill>
                <a:srgbClr val="DD462F"/>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Modelos</a:t>
            </a:r>
            <a:endParaRPr lang="en-US" dirty="0"/>
          </a:p>
        </p:txBody>
      </p:sp>
      <p:sp>
        <p:nvSpPr>
          <p:cNvPr id="4" name="Rectángulo 3"/>
          <p:cNvSpPr/>
          <p:nvPr/>
        </p:nvSpPr>
        <p:spPr>
          <a:xfrm>
            <a:off x="346857" y="1704008"/>
            <a:ext cx="7100552" cy="4862870"/>
          </a:xfrm>
          <a:prstGeom prst="rect">
            <a:avLst/>
          </a:prstGeom>
        </p:spPr>
        <p:txBody>
          <a:bodyPr wrap="square">
            <a:spAutoFit/>
          </a:bodyPr>
          <a:lstStyle/>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Proceso de ruido blanco (at): es un proceso formado por una secuencia de variables aleatorias mutuamente independientes e idénticamente distribuidas</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lvl="0" indent="-342900" algn="just">
              <a:spcAft>
                <a:spcPts val="1200"/>
              </a:spcAft>
              <a:buFont typeface="Symbol" panose="05050102010706020507" pitchFamily="18" charset="2"/>
              <a:buChar char=""/>
            </a:pP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Modelo no estacionario de corrido aleatorio (I): también conocido en inglés como </a:t>
            </a:r>
            <a:r>
              <a:rPr lang="es-SV" spc="-25" dirty="0" err="1">
                <a:latin typeface="Garamond" panose="02020404030301010803" pitchFamily="18" charset="0"/>
                <a:ea typeface="Times New Roman" panose="02020603050405020304" pitchFamily="18" charset="0"/>
                <a:cs typeface="Times New Roman" panose="02020603050405020304" pitchFamily="18" charset="0"/>
              </a:rPr>
              <a:t>Random</a:t>
            </a:r>
            <a:r>
              <a:rPr lang="es-SV" spc="-25" dirty="0">
                <a:latin typeface="Garamond" panose="02020404030301010803" pitchFamily="18" charset="0"/>
                <a:ea typeface="Times New Roman" panose="02020603050405020304" pitchFamily="18" charset="0"/>
                <a:cs typeface="Times New Roman" panose="02020603050405020304" pitchFamily="18" charset="0"/>
              </a:rPr>
              <a:t> </a:t>
            </a:r>
            <a:r>
              <a:rPr lang="es-SV" spc="-25" dirty="0" err="1">
                <a:latin typeface="Garamond" panose="02020404030301010803" pitchFamily="18" charset="0"/>
                <a:ea typeface="Times New Roman" panose="02020603050405020304" pitchFamily="18" charset="0"/>
                <a:cs typeface="Times New Roman" panose="02020603050405020304" pitchFamily="18" charset="0"/>
              </a:rPr>
              <a:t>Walk</a:t>
            </a:r>
            <a:r>
              <a:rPr lang="es-SV" spc="-25" dirty="0">
                <a:latin typeface="Garamond" panose="02020404030301010803" pitchFamily="18" charset="0"/>
                <a:ea typeface="Times New Roman" panose="02020603050405020304" pitchFamily="18" charset="0"/>
                <a:cs typeface="Times New Roman" panose="02020603050405020304" pitchFamily="18" charset="0"/>
              </a:rPr>
              <a:t>, corresponde a aquellas situaciones en las que los impulsos aleatorios tienden a sumarse o integrarse en el tiempo. La integración refleja la presencia de un componente de tendencia</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lvl="0" indent="-342900" algn="just">
              <a:spcAft>
                <a:spcPts val="1200"/>
              </a:spcAft>
              <a:buFont typeface="Symbol" panose="05050102010706020507" pitchFamily="18" charset="2"/>
              <a:buChar char=""/>
            </a:pP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s-SV" dirty="0">
                <a:latin typeface="Garamond" panose="02020404030301010803" pitchFamily="18" charset="0"/>
                <a:ea typeface="Times New Roman" panose="02020603050405020304" pitchFamily="18" charset="0"/>
                <a:cs typeface="Times New Roman" panose="02020603050405020304" pitchFamily="18" charset="0"/>
              </a:rPr>
              <a:t>Modelo autorregresivo de orden p AR(p): Se trata de un modelo en el que una determinada observación es predecible a partir de la observación anterior (modelo autorregresivo de primer orden) o a partir de las dos observaciones que les preceden (modelo autorregresivo de segundo orden). En este caso, la observación actual se define como la suma ponderada de una cantidad finita p de observaciones precedentes más un impulso aleatorio independiente.</a:t>
            </a:r>
            <a:endParaRPr lang="en-US" dirty="0"/>
          </a:p>
        </p:txBody>
      </p:sp>
      <p:pic>
        <p:nvPicPr>
          <p:cNvPr id="5" name="Imagen 4"/>
          <p:cNvPicPr/>
          <p:nvPr/>
        </p:nvPicPr>
        <p:blipFill>
          <a:blip r:embed="rId2"/>
          <a:stretch>
            <a:fillRect/>
          </a:stretch>
        </p:blipFill>
        <p:spPr>
          <a:xfrm>
            <a:off x="8107519" y="4997004"/>
            <a:ext cx="3676650" cy="643944"/>
          </a:xfrm>
          <a:prstGeom prst="rect">
            <a:avLst/>
          </a:prstGeom>
        </p:spPr>
      </p:pic>
      <p:pic>
        <p:nvPicPr>
          <p:cNvPr id="6" name="Imagen 5"/>
          <p:cNvPicPr/>
          <p:nvPr/>
        </p:nvPicPr>
        <p:blipFill>
          <a:blip r:embed="rId3"/>
          <a:stretch>
            <a:fillRect/>
          </a:stretch>
        </p:blipFill>
        <p:spPr>
          <a:xfrm>
            <a:off x="8107519" y="5774563"/>
            <a:ext cx="3509225" cy="445931"/>
          </a:xfrm>
          <a:prstGeom prst="rect">
            <a:avLst/>
          </a:prstGeom>
        </p:spPr>
      </p:pic>
    </p:spTree>
    <p:extLst>
      <p:ext uri="{BB962C8B-B14F-4D97-AF65-F5344CB8AC3E}">
        <p14:creationId xmlns:p14="http://schemas.microsoft.com/office/powerpoint/2010/main" val="3764460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Modelos</a:t>
            </a:r>
            <a:endParaRPr lang="en-US" dirty="0"/>
          </a:p>
        </p:txBody>
      </p:sp>
      <p:sp>
        <p:nvSpPr>
          <p:cNvPr id="8" name="Rectángulo 7"/>
          <p:cNvSpPr/>
          <p:nvPr/>
        </p:nvSpPr>
        <p:spPr>
          <a:xfrm>
            <a:off x="604434" y="2033513"/>
            <a:ext cx="8475172" cy="1200329"/>
          </a:xfrm>
          <a:prstGeom prst="rect">
            <a:avLst/>
          </a:prstGeom>
        </p:spPr>
        <p:txBody>
          <a:bodyPr wrap="square">
            <a:spAutoFit/>
          </a:bodyPr>
          <a:lstStyle/>
          <a:p>
            <a:pPr marL="285750" indent="-285750" algn="just">
              <a:buFont typeface="Arial" panose="020B0604020202020204" pitchFamily="34" charset="0"/>
              <a:buChar char="•"/>
            </a:pPr>
            <a:r>
              <a:rPr lang="es-SV" dirty="0">
                <a:latin typeface="Garamond" panose="02020404030301010803" pitchFamily="18" charset="0"/>
                <a:ea typeface="Times New Roman" panose="02020603050405020304" pitchFamily="18" charset="0"/>
                <a:cs typeface="Times New Roman" panose="02020603050405020304" pitchFamily="18" charset="0"/>
              </a:rPr>
              <a:t>Modelo de Medias Móviles de orden q MA(q): En este modelo, una determinada observación está condicionada por los impulsos aleatorios de las observaciones anteriores. De esta forma la observación actual se define como la suma del impulso actual y de los impulsos anteriores con un determinado peso</a:t>
            </a:r>
            <a:endParaRPr lang="en-US" dirty="0"/>
          </a:p>
        </p:txBody>
      </p:sp>
      <p:pic>
        <p:nvPicPr>
          <p:cNvPr id="10" name="Imagen 9"/>
          <p:cNvPicPr/>
          <p:nvPr/>
        </p:nvPicPr>
        <p:blipFill>
          <a:blip r:embed="rId2"/>
          <a:stretch>
            <a:fillRect/>
          </a:stretch>
        </p:blipFill>
        <p:spPr>
          <a:xfrm>
            <a:off x="963231" y="3487423"/>
            <a:ext cx="5270143" cy="827000"/>
          </a:xfrm>
          <a:prstGeom prst="rect">
            <a:avLst/>
          </a:prstGeom>
        </p:spPr>
      </p:pic>
      <p:sp>
        <p:nvSpPr>
          <p:cNvPr id="9" name="Rectángulo 8"/>
          <p:cNvSpPr/>
          <p:nvPr/>
        </p:nvSpPr>
        <p:spPr>
          <a:xfrm>
            <a:off x="794196" y="4646919"/>
            <a:ext cx="8285409" cy="923330"/>
          </a:xfrm>
          <a:prstGeom prst="rect">
            <a:avLst/>
          </a:prstGeom>
        </p:spPr>
        <p:txBody>
          <a:bodyPr wrap="square">
            <a:spAutoFit/>
          </a:bodyPr>
          <a:lstStyle/>
          <a:p>
            <a:r>
              <a:rPr lang="es-SV" dirty="0">
                <a:latin typeface="Garamond" panose="02020404030301010803" pitchFamily="18" charset="0"/>
                <a:ea typeface="Times New Roman" panose="02020603050405020304" pitchFamily="18" charset="0"/>
                <a:cs typeface="Times New Roman" panose="02020603050405020304" pitchFamily="18" charset="0"/>
              </a:rPr>
              <a:t>Donde at es el residuo o error en el periodo t, la ecuación es semejante a la anterior, con la excepción de que implica que la variable dependiente </a:t>
            </a:r>
            <a:r>
              <a:rPr lang="es-SV" dirty="0" err="1">
                <a:latin typeface="Garamond" panose="02020404030301010803" pitchFamily="18" charset="0"/>
                <a:ea typeface="Times New Roman" panose="02020603050405020304" pitchFamily="18" charset="0"/>
                <a:cs typeface="Times New Roman" panose="02020603050405020304" pitchFamily="18" charset="0"/>
              </a:rPr>
              <a:t>Yt</a:t>
            </a:r>
            <a:r>
              <a:rPr lang="es-SV" dirty="0">
                <a:latin typeface="Garamond" panose="02020404030301010803" pitchFamily="18" charset="0"/>
                <a:ea typeface="Times New Roman" panose="02020603050405020304" pitchFamily="18" charset="0"/>
                <a:cs typeface="Times New Roman" panose="02020603050405020304" pitchFamily="18" charset="0"/>
              </a:rPr>
              <a:t> depende de los valores previos del término residual más que de la variable misma</a:t>
            </a:r>
            <a:endParaRPr lang="en-US" dirty="0"/>
          </a:p>
        </p:txBody>
      </p:sp>
    </p:spTree>
    <p:extLst>
      <p:ext uri="{BB962C8B-B14F-4D97-AF65-F5344CB8AC3E}">
        <p14:creationId xmlns:p14="http://schemas.microsoft.com/office/powerpoint/2010/main" val="3163006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Modelos</a:t>
            </a:r>
            <a:endParaRPr lang="en-US" dirty="0"/>
          </a:p>
        </p:txBody>
      </p:sp>
      <p:sp>
        <p:nvSpPr>
          <p:cNvPr id="3" name="Rectángulo 2"/>
          <p:cNvSpPr/>
          <p:nvPr/>
        </p:nvSpPr>
        <p:spPr>
          <a:xfrm>
            <a:off x="935865" y="1804862"/>
            <a:ext cx="10417936" cy="1200329"/>
          </a:xfrm>
          <a:prstGeom prst="rect">
            <a:avLst/>
          </a:prstGeom>
        </p:spPr>
        <p:txBody>
          <a:bodyPr wrap="square">
            <a:spAutoFit/>
          </a:bodyPr>
          <a:lstStyle/>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Modelo autorregresivo de medias móviles de orden </a:t>
            </a:r>
            <a:r>
              <a:rPr lang="es-SV" spc="-25" dirty="0" err="1">
                <a:latin typeface="Garamond" panose="02020404030301010803" pitchFamily="18" charset="0"/>
                <a:ea typeface="Times New Roman" panose="02020603050405020304" pitchFamily="18" charset="0"/>
                <a:cs typeface="Times New Roman" panose="02020603050405020304" pitchFamily="18" charset="0"/>
              </a:rPr>
              <a:t>p,q</a:t>
            </a:r>
            <a:r>
              <a:rPr lang="es-SV" spc="-25" dirty="0">
                <a:latin typeface="Garamond" panose="02020404030301010803" pitchFamily="18" charset="0"/>
                <a:ea typeface="Times New Roman" panose="02020603050405020304" pitchFamily="18" charset="0"/>
                <a:cs typeface="Times New Roman" panose="02020603050405020304" pitchFamily="18" charset="0"/>
              </a:rPr>
              <a:t> ARMA(</a:t>
            </a:r>
            <a:r>
              <a:rPr lang="es-SV" spc="-25" dirty="0" err="1">
                <a:latin typeface="Garamond" panose="02020404030301010803" pitchFamily="18" charset="0"/>
                <a:ea typeface="Times New Roman" panose="02020603050405020304" pitchFamily="18" charset="0"/>
                <a:cs typeface="Times New Roman" panose="02020603050405020304" pitchFamily="18" charset="0"/>
              </a:rPr>
              <a:t>p,q</a:t>
            </a:r>
            <a:r>
              <a:rPr lang="es-SV" spc="-25" dirty="0">
                <a:latin typeface="Garamond" panose="02020404030301010803" pitchFamily="18" charset="0"/>
                <a:ea typeface="Times New Roman" panose="02020603050405020304" pitchFamily="18" charset="0"/>
                <a:cs typeface="Times New Roman" panose="02020603050405020304" pitchFamily="18" charset="0"/>
              </a:rPr>
              <a:t>): Este modelo es la combinación de las estructuras anteriores: modelo autorregresivo y modelo de medias móviles. Así, una observación está determinada tanto por observaciones anteriores así como por impulsos aleatorios o también llamados errores de observaciones pasadas.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7" name="Imagen 6"/>
          <p:cNvPicPr/>
          <p:nvPr/>
        </p:nvPicPr>
        <p:blipFill>
          <a:blip r:embed="rId2"/>
          <a:stretch>
            <a:fillRect/>
          </a:stretch>
        </p:blipFill>
        <p:spPr>
          <a:xfrm>
            <a:off x="1230401" y="3005191"/>
            <a:ext cx="6857532" cy="822037"/>
          </a:xfrm>
          <a:prstGeom prst="rect">
            <a:avLst/>
          </a:prstGeom>
        </p:spPr>
      </p:pic>
      <p:sp>
        <p:nvSpPr>
          <p:cNvPr id="4" name="Rectángulo 3"/>
          <p:cNvSpPr/>
          <p:nvPr/>
        </p:nvSpPr>
        <p:spPr>
          <a:xfrm>
            <a:off x="604434" y="4205520"/>
            <a:ext cx="10294512" cy="1077218"/>
          </a:xfrm>
          <a:prstGeom prst="rect">
            <a:avLst/>
          </a:prstGeom>
        </p:spPr>
        <p:txBody>
          <a:bodyPr wrap="square">
            <a:spAutoFit/>
          </a:bodyPr>
          <a:lstStyle/>
          <a:p>
            <a:pPr marL="457200">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Se observa que la ecuación es una combinación de las ecuaciones del modelo de AR y MA.</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r>
              <a:rPr lang="es-SV" dirty="0" smtClean="0">
                <a:latin typeface="Garamond" panose="02020404030301010803" pitchFamily="18" charset="0"/>
                <a:ea typeface="Times New Roman" panose="02020603050405020304" pitchFamily="18" charset="0"/>
                <a:cs typeface="Times New Roman" panose="02020603050405020304" pitchFamily="18" charset="0"/>
              </a:rPr>
              <a:t>Un </a:t>
            </a:r>
            <a:r>
              <a:rPr lang="es-SV" dirty="0">
                <a:latin typeface="Garamond" panose="02020404030301010803" pitchFamily="18" charset="0"/>
                <a:ea typeface="Times New Roman" panose="02020603050405020304" pitchFamily="18" charset="0"/>
                <a:cs typeface="Times New Roman" panose="02020603050405020304" pitchFamily="18" charset="0"/>
              </a:rPr>
              <a:t>modelo ARMA puede ajustarse a cualquier patrón de datos. Sin embargo, los valores de p y q se deben especificar.</a:t>
            </a:r>
            <a:endParaRPr lang="en-US" dirty="0"/>
          </a:p>
        </p:txBody>
      </p:sp>
    </p:spTree>
    <p:extLst>
      <p:ext uri="{BB962C8B-B14F-4D97-AF65-F5344CB8AC3E}">
        <p14:creationId xmlns:p14="http://schemas.microsoft.com/office/powerpoint/2010/main" val="2980822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Modelos</a:t>
            </a:r>
            <a:endParaRPr lang="en-US" dirty="0"/>
          </a:p>
        </p:txBody>
      </p:sp>
      <p:sp>
        <p:nvSpPr>
          <p:cNvPr id="10" name="Rectángulo 9"/>
          <p:cNvSpPr/>
          <p:nvPr/>
        </p:nvSpPr>
        <p:spPr>
          <a:xfrm>
            <a:off x="752627" y="2214024"/>
            <a:ext cx="3345788" cy="369332"/>
          </a:xfrm>
          <a:prstGeom prst="rect">
            <a:avLst/>
          </a:prstGeom>
        </p:spPr>
        <p:txBody>
          <a:bodyPr wrap="none">
            <a:spAutoFit/>
          </a:bodyPr>
          <a:lstStyle/>
          <a:p>
            <a:r>
              <a:rPr lang="es-SV" dirty="0">
                <a:latin typeface="Garamond" panose="02020404030301010803" pitchFamily="18" charset="0"/>
                <a:ea typeface="Times New Roman" panose="02020603050405020304" pitchFamily="18" charset="0"/>
                <a:cs typeface="Times New Roman" panose="02020603050405020304" pitchFamily="18" charset="0"/>
              </a:rPr>
              <a:t>si p=1 y q=0, el modelo ARMA es </a:t>
            </a:r>
            <a:endParaRPr lang="en-US" dirty="0"/>
          </a:p>
        </p:txBody>
      </p:sp>
      <p:pic>
        <p:nvPicPr>
          <p:cNvPr id="14" name="Imagen 13"/>
          <p:cNvPicPr/>
          <p:nvPr/>
        </p:nvPicPr>
        <p:blipFill>
          <a:blip r:embed="rId2"/>
          <a:stretch>
            <a:fillRect/>
          </a:stretch>
        </p:blipFill>
        <p:spPr>
          <a:xfrm>
            <a:off x="4419197" y="2117838"/>
            <a:ext cx="1762662" cy="465518"/>
          </a:xfrm>
          <a:prstGeom prst="rect">
            <a:avLst/>
          </a:prstGeom>
        </p:spPr>
      </p:pic>
      <p:sp>
        <p:nvSpPr>
          <p:cNvPr id="11" name="Rectángulo 10"/>
          <p:cNvSpPr/>
          <p:nvPr/>
        </p:nvSpPr>
        <p:spPr>
          <a:xfrm>
            <a:off x="6502641" y="2214024"/>
            <a:ext cx="2552302" cy="369332"/>
          </a:xfrm>
          <a:prstGeom prst="rect">
            <a:avLst/>
          </a:prstGeom>
        </p:spPr>
        <p:txBody>
          <a:bodyPr wrap="none">
            <a:spAutoFit/>
          </a:bodyPr>
          <a:lstStyle/>
          <a:p>
            <a:r>
              <a:rPr lang="es-MX" dirty="0">
                <a:latin typeface="Garamond" panose="02020404030301010803" pitchFamily="18" charset="0"/>
                <a:ea typeface="Times New Roman" panose="02020603050405020304" pitchFamily="18" charset="0"/>
                <a:cs typeface="Times New Roman" panose="02020603050405020304" pitchFamily="18" charset="0"/>
              </a:rPr>
              <a:t>es decir es un ARMA(1,0).</a:t>
            </a:r>
            <a:endParaRPr lang="en-US" dirty="0"/>
          </a:p>
        </p:txBody>
      </p:sp>
      <p:sp>
        <p:nvSpPr>
          <p:cNvPr id="12" name="Rectángulo 11"/>
          <p:cNvSpPr/>
          <p:nvPr/>
        </p:nvSpPr>
        <p:spPr>
          <a:xfrm>
            <a:off x="752627" y="3219180"/>
            <a:ext cx="3371436" cy="369332"/>
          </a:xfrm>
          <a:prstGeom prst="rect">
            <a:avLst/>
          </a:prstGeom>
        </p:spPr>
        <p:txBody>
          <a:bodyPr wrap="none">
            <a:spAutoFit/>
          </a:bodyPr>
          <a:lstStyle/>
          <a:p>
            <a:r>
              <a:rPr lang="es-MX" dirty="0">
                <a:latin typeface="Garamond" panose="02020404030301010803" pitchFamily="18" charset="0"/>
                <a:ea typeface="Times New Roman" panose="02020603050405020304" pitchFamily="18" charset="0"/>
                <a:cs typeface="Times New Roman" panose="02020603050405020304" pitchFamily="18" charset="0"/>
              </a:rPr>
              <a:t>Si p=2 y q=0, el modelo ARMA es </a:t>
            </a:r>
            <a:endParaRPr lang="en-US" dirty="0"/>
          </a:p>
        </p:txBody>
      </p:sp>
      <p:pic>
        <p:nvPicPr>
          <p:cNvPr id="17" name="Imagen 16"/>
          <p:cNvPicPr/>
          <p:nvPr/>
        </p:nvPicPr>
        <p:blipFill>
          <a:blip r:embed="rId3"/>
          <a:stretch>
            <a:fillRect/>
          </a:stretch>
        </p:blipFill>
        <p:spPr>
          <a:xfrm>
            <a:off x="4233727" y="3058028"/>
            <a:ext cx="2579196" cy="691636"/>
          </a:xfrm>
          <a:prstGeom prst="rect">
            <a:avLst/>
          </a:prstGeom>
        </p:spPr>
      </p:pic>
      <p:sp>
        <p:nvSpPr>
          <p:cNvPr id="13" name="Rectángulo 12"/>
          <p:cNvSpPr/>
          <p:nvPr/>
        </p:nvSpPr>
        <p:spPr>
          <a:xfrm>
            <a:off x="6839067" y="3219180"/>
            <a:ext cx="2501006" cy="369332"/>
          </a:xfrm>
          <a:prstGeom prst="rect">
            <a:avLst/>
          </a:prstGeom>
        </p:spPr>
        <p:txBody>
          <a:bodyPr wrap="none">
            <a:spAutoFit/>
          </a:bodyPr>
          <a:lstStyle/>
          <a:p>
            <a:r>
              <a:rPr lang="es-MX" dirty="0">
                <a:latin typeface="Garamond" panose="02020404030301010803" pitchFamily="18" charset="0"/>
                <a:ea typeface="Times New Roman" panose="02020603050405020304" pitchFamily="18" charset="0"/>
                <a:cs typeface="Times New Roman" panose="02020603050405020304" pitchFamily="18" charset="0"/>
              </a:rPr>
              <a:t>es decir es un ARMA(2,0)</a:t>
            </a:r>
            <a:endParaRPr lang="en-US" dirty="0"/>
          </a:p>
        </p:txBody>
      </p:sp>
      <p:sp>
        <p:nvSpPr>
          <p:cNvPr id="15" name="Rectángulo 14"/>
          <p:cNvSpPr/>
          <p:nvPr/>
        </p:nvSpPr>
        <p:spPr>
          <a:xfrm>
            <a:off x="752627" y="4224336"/>
            <a:ext cx="3320140" cy="369332"/>
          </a:xfrm>
          <a:prstGeom prst="rect">
            <a:avLst/>
          </a:prstGeom>
        </p:spPr>
        <p:txBody>
          <a:bodyPr wrap="none">
            <a:spAutoFit/>
          </a:bodyPr>
          <a:lstStyle/>
          <a:p>
            <a:r>
              <a:rPr lang="es-MX" dirty="0">
                <a:latin typeface="Garamond" panose="02020404030301010803" pitchFamily="18" charset="0"/>
                <a:ea typeface="Times New Roman" panose="02020603050405020304" pitchFamily="18" charset="0"/>
                <a:cs typeface="Times New Roman" panose="02020603050405020304" pitchFamily="18" charset="0"/>
              </a:rPr>
              <a:t>Si p=0 y q=1 el modelo ARMA es </a:t>
            </a:r>
            <a:endParaRPr lang="en-US" dirty="0"/>
          </a:p>
        </p:txBody>
      </p:sp>
      <p:pic>
        <p:nvPicPr>
          <p:cNvPr id="20" name="Imagen 19"/>
          <p:cNvPicPr/>
          <p:nvPr/>
        </p:nvPicPr>
        <p:blipFill>
          <a:blip r:embed="rId4"/>
          <a:stretch>
            <a:fillRect/>
          </a:stretch>
        </p:blipFill>
        <p:spPr>
          <a:xfrm>
            <a:off x="4399375" y="3953814"/>
            <a:ext cx="2103266" cy="735975"/>
          </a:xfrm>
          <a:prstGeom prst="rect">
            <a:avLst/>
          </a:prstGeom>
        </p:spPr>
      </p:pic>
      <p:sp>
        <p:nvSpPr>
          <p:cNvPr id="16" name="Rectángulo 15"/>
          <p:cNvSpPr/>
          <p:nvPr/>
        </p:nvSpPr>
        <p:spPr>
          <a:xfrm>
            <a:off x="6806676" y="4247850"/>
            <a:ext cx="2501006" cy="369332"/>
          </a:xfrm>
          <a:prstGeom prst="rect">
            <a:avLst/>
          </a:prstGeom>
        </p:spPr>
        <p:txBody>
          <a:bodyPr wrap="none">
            <a:spAutoFit/>
          </a:bodyPr>
          <a:lstStyle/>
          <a:p>
            <a:r>
              <a:rPr lang="es-MX" dirty="0">
                <a:latin typeface="Garamond" panose="02020404030301010803" pitchFamily="18" charset="0"/>
                <a:ea typeface="Times New Roman" panose="02020603050405020304" pitchFamily="18" charset="0"/>
                <a:cs typeface="Times New Roman" panose="02020603050405020304" pitchFamily="18" charset="0"/>
              </a:rPr>
              <a:t>es decir es un ARMA(0,1)</a:t>
            </a:r>
            <a:endParaRPr lang="en-US" dirty="0"/>
          </a:p>
        </p:txBody>
      </p:sp>
    </p:spTree>
    <p:extLst>
      <p:ext uri="{BB962C8B-B14F-4D97-AF65-F5344CB8AC3E}">
        <p14:creationId xmlns:p14="http://schemas.microsoft.com/office/powerpoint/2010/main" val="1420934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Modelos</a:t>
            </a:r>
            <a:endParaRPr lang="en-US" dirty="0"/>
          </a:p>
        </p:txBody>
      </p:sp>
      <p:sp>
        <p:nvSpPr>
          <p:cNvPr id="5" name="Rectángulo 4"/>
          <p:cNvSpPr/>
          <p:nvPr/>
        </p:nvSpPr>
        <p:spPr>
          <a:xfrm>
            <a:off x="604434" y="2049561"/>
            <a:ext cx="10510034" cy="1200329"/>
          </a:xfrm>
          <a:prstGeom prst="rect">
            <a:avLst/>
          </a:prstGeom>
        </p:spPr>
        <p:txBody>
          <a:bodyPr wrap="square">
            <a:spAutoFit/>
          </a:bodyPr>
          <a:lstStyle/>
          <a:p>
            <a:pPr marL="285750" indent="-285750" algn="just">
              <a:buFont typeface="Arial" panose="020B0604020202020204" pitchFamily="34" charset="0"/>
              <a:buChar char="•"/>
            </a:pPr>
            <a:r>
              <a:rPr lang="es-MX" dirty="0">
                <a:latin typeface="Garamond" panose="02020404030301010803" pitchFamily="18" charset="0"/>
                <a:ea typeface="Times New Roman" panose="02020603050405020304" pitchFamily="18" charset="0"/>
                <a:cs typeface="Times New Roman" panose="02020603050405020304" pitchFamily="18" charset="0"/>
              </a:rPr>
              <a:t>Modelo autorregresivo integrado de medias móviles de orden </a:t>
            </a:r>
            <a:r>
              <a:rPr lang="es-MX" dirty="0" err="1">
                <a:latin typeface="Garamond" panose="02020404030301010803" pitchFamily="18" charset="0"/>
                <a:ea typeface="Times New Roman" panose="02020603050405020304" pitchFamily="18" charset="0"/>
                <a:cs typeface="Times New Roman" panose="02020603050405020304" pitchFamily="18" charset="0"/>
              </a:rPr>
              <a:t>p,d,q</a:t>
            </a:r>
            <a:r>
              <a:rPr lang="es-MX" dirty="0">
                <a:latin typeface="Garamond" panose="02020404030301010803" pitchFamily="18" charset="0"/>
                <a:ea typeface="Times New Roman" panose="02020603050405020304" pitchFamily="18" charset="0"/>
                <a:cs typeface="Times New Roman" panose="02020603050405020304" pitchFamily="18" charset="0"/>
              </a:rPr>
              <a:t> ARIMA(</a:t>
            </a:r>
            <a:r>
              <a:rPr lang="es-MX" dirty="0" err="1">
                <a:latin typeface="Garamond" panose="02020404030301010803" pitchFamily="18" charset="0"/>
                <a:ea typeface="Times New Roman" panose="02020603050405020304" pitchFamily="18" charset="0"/>
                <a:cs typeface="Times New Roman" panose="02020603050405020304" pitchFamily="18" charset="0"/>
              </a:rPr>
              <a:t>p,d,q</a:t>
            </a:r>
            <a:r>
              <a:rPr lang="es-MX" dirty="0">
                <a:latin typeface="Garamond" panose="02020404030301010803" pitchFamily="18" charset="0"/>
                <a:ea typeface="Times New Roman" panose="02020603050405020304" pitchFamily="18" charset="0"/>
                <a:cs typeface="Times New Roman" panose="02020603050405020304" pitchFamily="18" charset="0"/>
              </a:rPr>
              <a:t>): al igual que un modelo ARMA, es la combinación de los modelos autorregresivo y el de medias móviles, con la particularidad de incluir un proceso de restablecimiento el cual se denomina integración. La forma general de un modelo ARIMA es semejante a la de un modelo ARMA</a:t>
            </a:r>
            <a:endParaRPr lang="en-US" dirty="0"/>
          </a:p>
        </p:txBody>
      </p:sp>
      <p:pic>
        <p:nvPicPr>
          <p:cNvPr id="8" name="Imagen 7"/>
          <p:cNvPicPr/>
          <p:nvPr/>
        </p:nvPicPr>
        <p:blipFill>
          <a:blip r:embed="rId2"/>
          <a:stretch>
            <a:fillRect/>
          </a:stretch>
        </p:blipFill>
        <p:spPr>
          <a:xfrm>
            <a:off x="901523" y="3674066"/>
            <a:ext cx="6319166" cy="833033"/>
          </a:xfrm>
          <a:prstGeom prst="rect">
            <a:avLst/>
          </a:prstGeom>
        </p:spPr>
      </p:pic>
    </p:spTree>
    <p:extLst>
      <p:ext uri="{BB962C8B-B14F-4D97-AF65-F5344CB8AC3E}">
        <p14:creationId xmlns:p14="http://schemas.microsoft.com/office/powerpoint/2010/main" val="1416861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Metodología Box-Jenkins</a:t>
            </a:r>
            <a:endParaRPr lang="en-US" dirty="0"/>
          </a:p>
        </p:txBody>
      </p:sp>
      <p:sp>
        <p:nvSpPr>
          <p:cNvPr id="3" name="Rectángulo 2"/>
          <p:cNvSpPr/>
          <p:nvPr/>
        </p:nvSpPr>
        <p:spPr>
          <a:xfrm>
            <a:off x="472224" y="2022733"/>
            <a:ext cx="10706638" cy="3016210"/>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Existen distintas metodologías que ayudan a elegir el modelo que mejor se acople a la serie de tiempo de entre los diversos modelos existentes. La metodología más utilizada y difundida es la que propusieron los profesores G.E.P. Box y G.M. Jenkins en la década de los años </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70</a:t>
            </a:r>
            <a:r>
              <a:rPr lang="es-MX" spc="-25" dirty="0" smtClean="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r>
              <a:rPr lang="es-MX" dirty="0">
                <a:latin typeface="Garamond" panose="02020404030301010803" pitchFamily="18" charset="0"/>
                <a:ea typeface="Times New Roman" panose="02020603050405020304" pitchFamily="18" charset="0"/>
                <a:cs typeface="Times New Roman" panose="02020603050405020304" pitchFamily="18" charset="0"/>
              </a:rPr>
              <a:t>Esta metodología se basa en tratar de determinar cuál es el modelo probabilístico que rige el comportamiento del proceso a lo largo del tiempo. </a:t>
            </a:r>
            <a:endParaRPr lang="es-MX" dirty="0" smtClean="0">
              <a:latin typeface="Garamond" panose="02020404030301010803" pitchFamily="18" charset="0"/>
              <a:ea typeface="Times New Roman" panose="02020603050405020304" pitchFamily="18" charset="0"/>
              <a:cs typeface="Times New Roman" panose="02020603050405020304" pitchFamily="18" charset="0"/>
            </a:endParaRPr>
          </a:p>
          <a:p>
            <a:endParaRPr lang="es-MX" dirty="0">
              <a:latin typeface="Garamond" panose="02020404030301010803" pitchFamily="18" charset="0"/>
              <a:ea typeface="Times New Roman" panose="02020603050405020304" pitchFamily="18" charset="0"/>
              <a:cs typeface="Times New Roman" panose="02020603050405020304" pitchFamily="18" charset="0"/>
            </a:endParaRPr>
          </a:p>
          <a:p>
            <a:r>
              <a:rPr lang="es-MX" dirty="0" smtClean="0">
                <a:latin typeface="Garamond" panose="02020404030301010803" pitchFamily="18" charset="0"/>
                <a:ea typeface="Times New Roman" panose="02020603050405020304" pitchFamily="18" charset="0"/>
                <a:cs typeface="Times New Roman" panose="02020603050405020304" pitchFamily="18" charset="0"/>
              </a:rPr>
              <a:t>un </a:t>
            </a:r>
            <a:r>
              <a:rPr lang="es-MX" dirty="0">
                <a:latin typeface="Garamond" panose="02020404030301010803" pitchFamily="18" charset="0"/>
                <a:ea typeface="Times New Roman" panose="02020603050405020304" pitchFamily="18" charset="0"/>
                <a:cs typeface="Times New Roman" panose="02020603050405020304" pitchFamily="18" charset="0"/>
              </a:rPr>
              <a:t>proceso es lo real, es decir, el fenómeno en sí, del cual se desconoce su mecanismo generador. </a:t>
            </a:r>
            <a:endParaRPr lang="es-MX" dirty="0" smtClean="0">
              <a:latin typeface="Garamond" panose="02020404030301010803" pitchFamily="18" charset="0"/>
              <a:ea typeface="Times New Roman" panose="02020603050405020304" pitchFamily="18" charset="0"/>
              <a:cs typeface="Times New Roman" panose="02020603050405020304" pitchFamily="18" charset="0"/>
            </a:endParaRPr>
          </a:p>
          <a:p>
            <a:endParaRPr lang="es-MX" dirty="0">
              <a:latin typeface="Garamond" panose="02020404030301010803" pitchFamily="18" charset="0"/>
              <a:ea typeface="Times New Roman" panose="02020603050405020304" pitchFamily="18" charset="0"/>
              <a:cs typeface="Times New Roman" panose="02020603050405020304" pitchFamily="18" charset="0"/>
            </a:endParaRPr>
          </a:p>
          <a:p>
            <a:endParaRPr lang="es-MX" dirty="0" smtClean="0">
              <a:latin typeface="Garamond" panose="02020404030301010803" pitchFamily="18" charset="0"/>
              <a:ea typeface="Times New Roman" panose="02020603050405020304" pitchFamily="18" charset="0"/>
              <a:cs typeface="Times New Roman" panose="02020603050405020304" pitchFamily="18" charset="0"/>
            </a:endParaRPr>
          </a:p>
          <a:p>
            <a:r>
              <a:rPr lang="es-MX" dirty="0" smtClean="0">
                <a:latin typeface="Garamond" panose="02020404030301010803" pitchFamily="18" charset="0"/>
                <a:ea typeface="Times New Roman" panose="02020603050405020304" pitchFamily="18" charset="0"/>
                <a:cs typeface="Times New Roman" panose="02020603050405020304" pitchFamily="18" charset="0"/>
              </a:rPr>
              <a:t>Por </a:t>
            </a:r>
            <a:r>
              <a:rPr lang="es-MX" dirty="0">
                <a:latin typeface="Garamond" panose="02020404030301010803" pitchFamily="18" charset="0"/>
                <a:ea typeface="Times New Roman" panose="02020603050405020304" pitchFamily="18" charset="0"/>
                <a:cs typeface="Times New Roman" panose="02020603050405020304" pitchFamily="18" charset="0"/>
              </a:rPr>
              <a:t>otro lado un modelo es solo la imitación o representación del proceso.</a:t>
            </a:r>
            <a:endParaRPr lang="en-US" dirty="0"/>
          </a:p>
        </p:txBody>
      </p:sp>
    </p:spTree>
    <p:extLst>
      <p:ext uri="{BB962C8B-B14F-4D97-AF65-F5344CB8AC3E}">
        <p14:creationId xmlns:p14="http://schemas.microsoft.com/office/powerpoint/2010/main" val="683512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Consideraciones ARIMA</a:t>
            </a:r>
            <a:endParaRPr lang="en-US" dirty="0"/>
          </a:p>
        </p:txBody>
      </p:sp>
      <p:sp>
        <p:nvSpPr>
          <p:cNvPr id="4" name="Rectángulo 3"/>
          <p:cNvSpPr/>
          <p:nvPr/>
        </p:nvSpPr>
        <p:spPr>
          <a:xfrm>
            <a:off x="472225" y="1770009"/>
            <a:ext cx="10552090" cy="3631763"/>
          </a:xfrm>
          <a:prstGeom prst="rect">
            <a:avLst/>
          </a:prstGeom>
        </p:spPr>
        <p:txBody>
          <a:bodyPr wrap="square">
            <a:spAutoFit/>
          </a:bodyPr>
          <a:lstStyle/>
          <a:p>
            <a:pPr marL="342900" lvl="0" indent="-342900" algn="just">
              <a:spcAft>
                <a:spcPts val="1200"/>
              </a:spcAft>
              <a:buFont typeface="Symbol" panose="05050102010706020507" pitchFamily="18" charset="2"/>
              <a:buChar char=""/>
            </a:pPr>
            <a:r>
              <a:rPr lang="es-MX" spc="-25" dirty="0">
                <a:latin typeface="Garamond" panose="02020404030301010803" pitchFamily="18" charset="0"/>
                <a:ea typeface="Times New Roman" panose="02020603050405020304" pitchFamily="18" charset="0"/>
                <a:cs typeface="Times New Roman" panose="02020603050405020304" pitchFamily="18" charset="0"/>
              </a:rPr>
              <a:t>Los modelos ARIMA aplican tanto para datos discretos como continuos.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MX" spc="-25" dirty="0">
                <a:latin typeface="Garamond" panose="02020404030301010803" pitchFamily="18" charset="0"/>
                <a:ea typeface="Times New Roman" panose="02020603050405020304" pitchFamily="18" charset="0"/>
                <a:cs typeface="Times New Roman" panose="02020603050405020304" pitchFamily="18" charset="0"/>
              </a:rPr>
              <a:t>Aunque la metodología ARIMA trata tanto con datos discretos como continuos, solo se puede aplicar a datos espaciados equidistantemente en el tiempo, en intervalos discretos de </a:t>
            </a:r>
            <a:r>
              <a:rPr lang="es-MX" spc="-25" dirty="0" smtClean="0">
                <a:latin typeface="Garamond" panose="02020404030301010803" pitchFamily="18" charset="0"/>
                <a:ea typeface="Times New Roman" panose="02020603050405020304" pitchFamily="18" charset="0"/>
                <a:cs typeface="Times New Roman" panose="02020603050405020304" pitchFamily="18" charset="0"/>
              </a:rPr>
              <a:t>tiempo.</a:t>
            </a:r>
          </a:p>
          <a:p>
            <a:pPr marL="342900" lvl="0" indent="-342900" algn="just">
              <a:spcAft>
                <a:spcPts val="1200"/>
              </a:spcAft>
              <a:buFont typeface="Symbol" panose="05050102010706020507" pitchFamily="18" charset="2"/>
              <a:buChar char=""/>
            </a:pPr>
            <a:r>
              <a:rPr lang="es-MX" spc="-25" dirty="0" smtClean="0">
                <a:latin typeface="Garamond" panose="02020404030301010803" pitchFamily="18" charset="0"/>
                <a:ea typeface="Times New Roman" panose="02020603050405020304" pitchFamily="18" charset="0"/>
                <a:cs typeface="Times New Roman" panose="02020603050405020304" pitchFamily="18" charset="0"/>
              </a:rPr>
              <a:t>Para </a:t>
            </a:r>
            <a:r>
              <a:rPr lang="es-MX" spc="-25" dirty="0">
                <a:latin typeface="Garamond" panose="02020404030301010803" pitchFamily="18" charset="0"/>
                <a:ea typeface="Times New Roman" panose="02020603050405020304" pitchFamily="18" charset="0"/>
                <a:cs typeface="Times New Roman" panose="02020603050405020304" pitchFamily="18" charset="0"/>
              </a:rPr>
              <a:t>elaborar un modelo ARIMA se requiere una cierta cantidad de datos mínimos. Los profesores Box y Jenkins sugieren un mínimo de 50 observaciones</a:t>
            </a:r>
            <a:r>
              <a:rPr lang="es-MX" spc="-25" dirty="0" smtClean="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MX" spc="-25" dirty="0">
                <a:latin typeface="Garamond" panose="02020404030301010803" pitchFamily="18" charset="0"/>
                <a:ea typeface="Times New Roman" panose="02020603050405020304" pitchFamily="18" charset="0"/>
                <a:cs typeface="Times New Roman" panose="02020603050405020304" pitchFamily="18" charset="0"/>
              </a:rPr>
              <a:t>Los modelos ARIMA son especialmente útiles en el tratamiento de series que presentan patrones estacionales.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MX" spc="-25" dirty="0">
                <a:latin typeface="Garamond" panose="02020404030301010803" pitchFamily="18" charset="0"/>
                <a:ea typeface="Times New Roman" panose="02020603050405020304" pitchFamily="18" charset="0"/>
                <a:cs typeface="Times New Roman" panose="02020603050405020304" pitchFamily="18" charset="0"/>
              </a:rPr>
              <a:t>El método Box-Jenkins aplica a series estacionarias y no estacionarias. Una serie estacionaria es aquella cuya media, varianza y función de </a:t>
            </a:r>
            <a:r>
              <a:rPr lang="es-MX" spc="-25" dirty="0" err="1">
                <a:latin typeface="Garamond" panose="02020404030301010803" pitchFamily="18" charset="0"/>
                <a:ea typeface="Times New Roman" panose="02020603050405020304" pitchFamily="18" charset="0"/>
                <a:cs typeface="Times New Roman" panose="02020603050405020304" pitchFamily="18" charset="0"/>
              </a:rPr>
              <a:t>autocorrelación</a:t>
            </a:r>
            <a:r>
              <a:rPr lang="es-MX" spc="-25" dirty="0">
                <a:latin typeface="Garamond" panose="02020404030301010803" pitchFamily="18" charset="0"/>
                <a:ea typeface="Times New Roman" panose="02020603050405020304" pitchFamily="18" charset="0"/>
                <a:cs typeface="Times New Roman" panose="02020603050405020304" pitchFamily="18" charset="0"/>
              </a:rPr>
              <a:t> permanecen constantes en el tiempo.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MX" spc="-25" dirty="0">
                <a:latin typeface="Garamond" panose="02020404030301010803" pitchFamily="18" charset="0"/>
                <a:ea typeface="Times New Roman" panose="02020603050405020304" pitchFamily="18" charset="0"/>
                <a:cs typeface="Times New Roman" panose="02020603050405020304" pitchFamily="18" charset="0"/>
              </a:rPr>
              <a:t>Se asume que las perturbaciones aleatorias presentes en la serie son independientes entre sí, no existe correlación entre ellas, por lo tanto ningún patrón modelable.</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088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Metodología ARIMA</a:t>
            </a:r>
            <a:endParaRPr lang="en-US" dirty="0"/>
          </a:p>
        </p:txBody>
      </p:sp>
      <p:pic>
        <p:nvPicPr>
          <p:cNvPr id="5" name="Imagen 4"/>
          <p:cNvPicPr/>
          <p:nvPr/>
        </p:nvPicPr>
        <p:blipFill>
          <a:blip r:embed="rId2"/>
          <a:stretch>
            <a:fillRect/>
          </a:stretch>
        </p:blipFill>
        <p:spPr>
          <a:xfrm>
            <a:off x="3732692" y="1789961"/>
            <a:ext cx="3495675" cy="4772025"/>
          </a:xfrm>
          <a:prstGeom prst="rect">
            <a:avLst/>
          </a:prstGeom>
        </p:spPr>
      </p:pic>
    </p:spTree>
    <p:extLst>
      <p:ext uri="{BB962C8B-B14F-4D97-AF65-F5344CB8AC3E}">
        <p14:creationId xmlns:p14="http://schemas.microsoft.com/office/powerpoint/2010/main" val="2386564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Estacionariedad</a:t>
            </a:r>
            <a:endParaRPr lang="en-US" dirty="0"/>
          </a:p>
        </p:txBody>
      </p:sp>
      <p:sp>
        <p:nvSpPr>
          <p:cNvPr id="3" name="Rectángulo 2"/>
          <p:cNvSpPr/>
          <p:nvPr/>
        </p:nvSpPr>
        <p:spPr>
          <a:xfrm>
            <a:off x="755560" y="1750138"/>
            <a:ext cx="10693758" cy="2062103"/>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Los procesos estocásticos se clasifican entre estacionarios y no estacionarios. La idea de la Estacionariedad está relacionada con la estabilidad de la serie. Un proceso estacionario se describe como una secuencia de datos o valores que no presentan cambio en la media ni cambio en la varianza, por lo cual se dice que la serie es estable.</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En un proceso no estacionario, la serie de datos es inestable en el tiempo.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r>
              <a:rPr lang="es-SV" dirty="0">
                <a:latin typeface="Garamond" panose="02020404030301010803" pitchFamily="18" charset="0"/>
                <a:ea typeface="Times New Roman" panose="02020603050405020304" pitchFamily="18" charset="0"/>
                <a:cs typeface="Times New Roman" panose="02020603050405020304" pitchFamily="18" charset="0"/>
              </a:rPr>
              <a:t>Dicho lo anterior y en palabras prácticas, se puede afirmar que una serie cuyos valores fluctúan respecto a una media constante, es decir sin tendencia, es una serie estacionaria.</a:t>
            </a:r>
            <a:endParaRPr lang="en-US" dirty="0"/>
          </a:p>
        </p:txBody>
      </p:sp>
      <p:pic>
        <p:nvPicPr>
          <p:cNvPr id="6" name="Imagen 5"/>
          <p:cNvPicPr/>
          <p:nvPr/>
        </p:nvPicPr>
        <p:blipFill>
          <a:blip r:embed="rId2"/>
          <a:stretch>
            <a:fillRect/>
          </a:stretch>
        </p:blipFill>
        <p:spPr>
          <a:xfrm>
            <a:off x="3140164" y="3967095"/>
            <a:ext cx="5924550" cy="1885950"/>
          </a:xfrm>
          <a:prstGeom prst="rect">
            <a:avLst/>
          </a:prstGeom>
        </p:spPr>
      </p:pic>
      <p:sp>
        <p:nvSpPr>
          <p:cNvPr id="4" name="Rectángulo 3"/>
          <p:cNvSpPr/>
          <p:nvPr/>
        </p:nvSpPr>
        <p:spPr>
          <a:xfrm>
            <a:off x="3941430" y="5853045"/>
            <a:ext cx="4322017" cy="369332"/>
          </a:xfrm>
          <a:prstGeom prst="rect">
            <a:avLst/>
          </a:prstGeom>
        </p:spPr>
        <p:txBody>
          <a:bodyPr wrap="none">
            <a:spAutoFit/>
          </a:bodyPr>
          <a:lstStyle/>
          <a:p>
            <a:r>
              <a:rPr lang="es-SV" dirty="0">
                <a:latin typeface="Garamond" panose="02020404030301010803" pitchFamily="18" charset="0"/>
                <a:ea typeface="Times New Roman" panose="02020603050405020304" pitchFamily="18" charset="0"/>
                <a:cs typeface="Times New Roman" panose="02020603050405020304" pitchFamily="18" charset="0"/>
              </a:rPr>
              <a:t>Serie de tiempo estacionaria vs no estacionaria</a:t>
            </a:r>
            <a:endParaRPr lang="en-US" dirty="0"/>
          </a:p>
        </p:txBody>
      </p:sp>
    </p:spTree>
    <p:extLst>
      <p:ext uri="{BB962C8B-B14F-4D97-AF65-F5344CB8AC3E}">
        <p14:creationId xmlns:p14="http://schemas.microsoft.com/office/powerpoint/2010/main" val="716386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Estacionariedad</a:t>
            </a:r>
            <a:endParaRPr lang="en-US" dirty="0"/>
          </a:p>
        </p:txBody>
      </p:sp>
      <p:sp>
        <p:nvSpPr>
          <p:cNvPr id="5" name="Rectángulo 4"/>
          <p:cNvSpPr/>
          <p:nvPr/>
        </p:nvSpPr>
        <p:spPr>
          <a:xfrm>
            <a:off x="604433" y="1705205"/>
            <a:ext cx="11063825" cy="646331"/>
          </a:xfrm>
          <a:prstGeom prst="rect">
            <a:avLst/>
          </a:prstGeom>
        </p:spPr>
        <p:txBody>
          <a:bodyPr wrap="square">
            <a:spAutoFit/>
          </a:bodyPr>
          <a:lstStyle/>
          <a:p>
            <a:pPr algn="just"/>
            <a:r>
              <a:rPr lang="es-SV" dirty="0">
                <a:latin typeface="Garamond" panose="02020404030301010803" pitchFamily="18" charset="0"/>
                <a:ea typeface="Times New Roman" panose="02020603050405020304" pitchFamily="18" charset="0"/>
                <a:cs typeface="Times New Roman" panose="02020603050405020304" pitchFamily="18" charset="0"/>
              </a:rPr>
              <a:t>Adicional a la estrategia gráfica, es usual recurrir a la función de </a:t>
            </a:r>
            <a:r>
              <a:rPr lang="es-SV" dirty="0" err="1">
                <a:latin typeface="Garamond" panose="02020404030301010803" pitchFamily="18" charset="0"/>
                <a:ea typeface="Times New Roman" panose="02020603050405020304" pitchFamily="18" charset="0"/>
                <a:cs typeface="Times New Roman" panose="02020603050405020304" pitchFamily="18" charset="0"/>
              </a:rPr>
              <a:t>autocorrelación</a:t>
            </a:r>
            <a:r>
              <a:rPr lang="es-SV" dirty="0">
                <a:latin typeface="Garamond" panose="02020404030301010803" pitchFamily="18" charset="0"/>
                <a:ea typeface="Times New Roman" panose="02020603050405020304" pitchFamily="18" charset="0"/>
                <a:cs typeface="Times New Roman" panose="02020603050405020304" pitchFamily="18" charset="0"/>
              </a:rPr>
              <a:t> simple (FAS), en especial aquellas series con tendencias poco remarcada</a:t>
            </a:r>
            <a:endParaRPr lang="en-US" dirty="0"/>
          </a:p>
        </p:txBody>
      </p:sp>
      <p:sp>
        <p:nvSpPr>
          <p:cNvPr id="7" name="Rectángulo 6"/>
          <p:cNvSpPr/>
          <p:nvPr/>
        </p:nvSpPr>
        <p:spPr>
          <a:xfrm>
            <a:off x="604433" y="2561877"/>
            <a:ext cx="11487955" cy="800219"/>
          </a:xfrm>
          <a:prstGeom prst="rect">
            <a:avLst/>
          </a:prstGeom>
        </p:spPr>
        <p:txBody>
          <a:bodyPr wrap="square">
            <a:spAutoFit/>
          </a:bodyPr>
          <a:lstStyle/>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Si la FAS se corta con rapidez, entonces se debe considerar que los valores de la serie temporal son estacionarios.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Si la FAS se corta con lentitud extrema, entonces se debe considerar que los valores de la serie temporal son no estacionarios.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8" name="Imagen 7"/>
          <p:cNvPicPr/>
          <p:nvPr/>
        </p:nvPicPr>
        <p:blipFill>
          <a:blip r:embed="rId2"/>
          <a:stretch>
            <a:fillRect/>
          </a:stretch>
        </p:blipFill>
        <p:spPr>
          <a:xfrm>
            <a:off x="211244" y="3820127"/>
            <a:ext cx="2686502" cy="1952625"/>
          </a:xfrm>
          <a:prstGeom prst="rect">
            <a:avLst/>
          </a:prstGeom>
        </p:spPr>
      </p:pic>
      <p:pic>
        <p:nvPicPr>
          <p:cNvPr id="9" name="Imagen 8"/>
          <p:cNvPicPr/>
          <p:nvPr/>
        </p:nvPicPr>
        <p:blipFill>
          <a:blip r:embed="rId3"/>
          <a:stretch>
            <a:fillRect/>
          </a:stretch>
        </p:blipFill>
        <p:spPr>
          <a:xfrm>
            <a:off x="2897746" y="3686776"/>
            <a:ext cx="2728781" cy="2085975"/>
          </a:xfrm>
          <a:prstGeom prst="rect">
            <a:avLst/>
          </a:prstGeom>
        </p:spPr>
      </p:pic>
      <p:pic>
        <p:nvPicPr>
          <p:cNvPr id="10" name="Imagen 9"/>
          <p:cNvPicPr/>
          <p:nvPr/>
        </p:nvPicPr>
        <p:blipFill>
          <a:blip r:embed="rId4"/>
          <a:stretch>
            <a:fillRect/>
          </a:stretch>
        </p:blipFill>
        <p:spPr>
          <a:xfrm>
            <a:off x="5559247" y="3686775"/>
            <a:ext cx="3082478" cy="2019300"/>
          </a:xfrm>
          <a:prstGeom prst="rect">
            <a:avLst/>
          </a:prstGeom>
        </p:spPr>
      </p:pic>
      <p:pic>
        <p:nvPicPr>
          <p:cNvPr id="11" name="Imagen 10"/>
          <p:cNvPicPr/>
          <p:nvPr/>
        </p:nvPicPr>
        <p:blipFill>
          <a:blip r:embed="rId5"/>
          <a:stretch>
            <a:fillRect/>
          </a:stretch>
        </p:blipFill>
        <p:spPr>
          <a:xfrm>
            <a:off x="8416061" y="3620099"/>
            <a:ext cx="2917348" cy="2038350"/>
          </a:xfrm>
          <a:prstGeom prst="rect">
            <a:avLst/>
          </a:prstGeom>
        </p:spPr>
      </p:pic>
      <p:sp>
        <p:nvSpPr>
          <p:cNvPr id="12" name="Rectángulo 11"/>
          <p:cNvSpPr/>
          <p:nvPr/>
        </p:nvSpPr>
        <p:spPr>
          <a:xfrm>
            <a:off x="8757635" y="5706809"/>
            <a:ext cx="2459864" cy="646331"/>
          </a:xfrm>
          <a:prstGeom prst="rect">
            <a:avLst/>
          </a:prstGeom>
        </p:spPr>
        <p:txBody>
          <a:bodyPr wrap="square">
            <a:spAutoFit/>
          </a:bodyPr>
          <a:lstStyle/>
          <a:p>
            <a:pPr algn="ctr"/>
            <a:r>
              <a:rPr lang="es-SV" dirty="0">
                <a:latin typeface="Garamond" panose="02020404030301010803" pitchFamily="18" charset="0"/>
                <a:ea typeface="Times New Roman" panose="02020603050405020304" pitchFamily="18" charset="0"/>
                <a:cs typeface="Times New Roman" panose="02020603050405020304" pitchFamily="18" charset="0"/>
              </a:rPr>
              <a:t>se extingue con lentitud extrema</a:t>
            </a:r>
            <a:endParaRPr lang="en-US" dirty="0"/>
          </a:p>
        </p:txBody>
      </p:sp>
      <p:sp>
        <p:nvSpPr>
          <p:cNvPr id="13" name="Rectángulo 12"/>
          <p:cNvSpPr/>
          <p:nvPr/>
        </p:nvSpPr>
        <p:spPr>
          <a:xfrm>
            <a:off x="6101701" y="5706075"/>
            <a:ext cx="2273379" cy="369332"/>
          </a:xfrm>
          <a:prstGeom prst="rect">
            <a:avLst/>
          </a:prstGeom>
        </p:spPr>
        <p:txBody>
          <a:bodyPr wrap="none">
            <a:spAutoFit/>
          </a:bodyPr>
          <a:lstStyle/>
          <a:p>
            <a:r>
              <a:rPr lang="es-SV" dirty="0">
                <a:latin typeface="Garamond" panose="02020404030301010803" pitchFamily="18" charset="0"/>
                <a:ea typeface="Times New Roman" panose="02020603050405020304" pitchFamily="18" charset="0"/>
                <a:cs typeface="Times New Roman" panose="02020603050405020304" pitchFamily="18" charset="0"/>
              </a:rPr>
              <a:t>se extingue con rapidez</a:t>
            </a:r>
            <a:endParaRPr lang="en-US" dirty="0"/>
          </a:p>
        </p:txBody>
      </p:sp>
      <p:sp>
        <p:nvSpPr>
          <p:cNvPr id="15" name="Rectángulo 14"/>
          <p:cNvSpPr/>
          <p:nvPr/>
        </p:nvSpPr>
        <p:spPr>
          <a:xfrm>
            <a:off x="3290328" y="5748129"/>
            <a:ext cx="2469522" cy="369332"/>
          </a:xfrm>
          <a:prstGeom prst="rect">
            <a:avLst/>
          </a:prstGeom>
        </p:spPr>
        <p:txBody>
          <a:bodyPr wrap="none">
            <a:spAutoFit/>
          </a:bodyPr>
          <a:lstStyle/>
          <a:p>
            <a:r>
              <a:rPr lang="es-SV" dirty="0">
                <a:latin typeface="Garamond" panose="02020404030301010803" pitchFamily="18" charset="0"/>
                <a:ea typeface="Times New Roman" panose="02020603050405020304" pitchFamily="18" charset="0"/>
                <a:cs typeface="Times New Roman" panose="02020603050405020304" pitchFamily="18" charset="0"/>
              </a:rPr>
              <a:t>cae en forma exponencial</a:t>
            </a:r>
            <a:endParaRPr lang="en-US" dirty="0"/>
          </a:p>
        </p:txBody>
      </p:sp>
      <p:sp>
        <p:nvSpPr>
          <p:cNvPr id="16" name="Rectángulo 15"/>
          <p:cNvSpPr/>
          <p:nvPr/>
        </p:nvSpPr>
        <p:spPr>
          <a:xfrm>
            <a:off x="1164943" y="5772751"/>
            <a:ext cx="996811" cy="369332"/>
          </a:xfrm>
          <a:prstGeom prst="rect">
            <a:avLst/>
          </a:prstGeom>
        </p:spPr>
        <p:txBody>
          <a:bodyPr wrap="none">
            <a:spAutoFit/>
          </a:bodyPr>
          <a:lstStyle/>
          <a:p>
            <a:r>
              <a:rPr lang="es-SV" dirty="0">
                <a:latin typeface="Garamond" panose="02020404030301010803" pitchFamily="18" charset="0"/>
                <a:ea typeface="Times New Roman" panose="02020603050405020304" pitchFamily="18" charset="0"/>
                <a:cs typeface="Times New Roman" panose="02020603050405020304" pitchFamily="18" charset="0"/>
              </a:rPr>
              <a:t>se trunca</a:t>
            </a:r>
            <a:endParaRPr lang="en-US" dirty="0"/>
          </a:p>
        </p:txBody>
      </p:sp>
    </p:spTree>
    <p:extLst>
      <p:ext uri="{BB962C8B-B14F-4D97-AF65-F5344CB8AC3E}">
        <p14:creationId xmlns:p14="http://schemas.microsoft.com/office/powerpoint/2010/main" val="4102142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noProof="1" smtClean="0"/>
              <a:t>Agenda</a:t>
            </a:r>
            <a:endParaRPr lang="es-ES" noProof="1"/>
          </a:p>
        </p:txBody>
      </p:sp>
      <p:sp>
        <p:nvSpPr>
          <p:cNvPr id="3" name="Marcador de posición de texto 2"/>
          <p:cNvSpPr>
            <a:spLocks noGrp="1"/>
          </p:cNvSpPr>
          <p:nvPr>
            <p:ph type="body" idx="1"/>
          </p:nvPr>
        </p:nvSpPr>
        <p:spPr>
          <a:xfrm>
            <a:off x="6028267" y="2402237"/>
            <a:ext cx="5859506" cy="2187226"/>
          </a:xfrm>
        </p:spPr>
        <p:txBody>
          <a:bodyPr>
            <a:noAutofit/>
          </a:bodyPr>
          <a:lstStyle/>
          <a:p>
            <a:r>
              <a:rPr lang="es-ES" sz="2400" noProof="1" smtClean="0"/>
              <a:t>Concepto</a:t>
            </a:r>
          </a:p>
          <a:p>
            <a:r>
              <a:rPr lang="es-ES" sz="2400" noProof="1" smtClean="0"/>
              <a:t>Objetivo</a:t>
            </a:r>
          </a:p>
          <a:p>
            <a:r>
              <a:rPr lang="es-ES" sz="2400" noProof="1" smtClean="0"/>
              <a:t>Definiciones</a:t>
            </a:r>
            <a:endParaRPr lang="es-ES" sz="2400" noProof="1"/>
          </a:p>
          <a:p>
            <a:r>
              <a:rPr lang="es-ES" sz="2400" noProof="1" smtClean="0"/>
              <a:t>Ejemplo/Simulación</a:t>
            </a:r>
          </a:p>
        </p:txBody>
      </p:sp>
      <p:sp>
        <p:nvSpPr>
          <p:cNvPr id="8" name="Forma libre 7"/>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noProof="1">
              <a:solidFill>
                <a:schemeClr val="tx1"/>
              </a:solidFill>
            </a:endParaRPr>
          </a:p>
        </p:txBody>
      </p:sp>
    </p:spTree>
    <p:extLst>
      <p:ext uri="{BB962C8B-B14F-4D97-AF65-F5344CB8AC3E}">
        <p14:creationId xmlns:p14="http://schemas.microsoft.com/office/powerpoint/2010/main" val="1853278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Transformaciones</a:t>
            </a:r>
            <a:endParaRPr lang="en-US" dirty="0"/>
          </a:p>
        </p:txBody>
      </p:sp>
      <p:sp>
        <p:nvSpPr>
          <p:cNvPr id="3" name="Rectángulo 2"/>
          <p:cNvSpPr/>
          <p:nvPr/>
        </p:nvSpPr>
        <p:spPr>
          <a:xfrm>
            <a:off x="704045" y="1836667"/>
            <a:ext cx="6160394" cy="2893100"/>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Las series de tiempo normalmente no se comportan establemente, es decir no son procesos estocásticos estacionarios. Cuando se presenta esa situación es necesario aplicar una transformación a fin de tener una serie temporal estacionaria</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algn="just">
              <a:spcAft>
                <a:spcPts val="1200"/>
              </a:spcAft>
            </a:pP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r>
              <a:rPr lang="es-SV" dirty="0">
                <a:latin typeface="Garamond" panose="02020404030301010803" pitchFamily="18" charset="0"/>
                <a:ea typeface="Times New Roman" panose="02020603050405020304" pitchFamily="18" charset="0"/>
                <a:cs typeface="Times New Roman" panose="02020603050405020304" pitchFamily="18" charset="0"/>
              </a:rPr>
              <a:t>La estrategia más utilizada para aplicar esta transformación es la de construcción de diferencias, este método consiste, como su nombre lo indica, en obtener diferencias entre los mismos valores de la serie con el fin de remover cualquier patrón de tendencia.</a:t>
            </a:r>
            <a:endParaRPr lang="en-US" dirty="0"/>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7634220" y="1689145"/>
            <a:ext cx="3543300" cy="3943350"/>
          </a:xfrm>
          <a:prstGeom prst="rect">
            <a:avLst/>
          </a:prstGeom>
          <a:noFill/>
          <a:ln>
            <a:noFill/>
          </a:ln>
        </p:spPr>
      </p:pic>
    </p:spTree>
    <p:extLst>
      <p:ext uri="{BB962C8B-B14F-4D97-AF65-F5344CB8AC3E}">
        <p14:creationId xmlns:p14="http://schemas.microsoft.com/office/powerpoint/2010/main" val="2283124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Transformaciones</a:t>
            </a:r>
            <a:endParaRPr lang="en-US" dirty="0"/>
          </a:p>
        </p:txBody>
      </p:sp>
      <p:sp>
        <p:nvSpPr>
          <p:cNvPr id="3" name="Rectángulo 2"/>
          <p:cNvSpPr/>
          <p:nvPr/>
        </p:nvSpPr>
        <p:spPr>
          <a:xfrm>
            <a:off x="704045" y="1836667"/>
            <a:ext cx="6160394" cy="2893100"/>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Las series de tiempo normalmente no se comportan establemente, es decir no son procesos estocásticos estacionarios. Cuando se presenta esa situación es necesario aplicar una transformación a fin de tener una serie temporal estacionaria</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algn="just">
              <a:spcAft>
                <a:spcPts val="1200"/>
              </a:spcAft>
            </a:pP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r>
              <a:rPr lang="es-SV" dirty="0">
                <a:latin typeface="Garamond" panose="02020404030301010803" pitchFamily="18" charset="0"/>
                <a:ea typeface="Times New Roman" panose="02020603050405020304" pitchFamily="18" charset="0"/>
                <a:cs typeface="Times New Roman" panose="02020603050405020304" pitchFamily="18" charset="0"/>
              </a:rPr>
              <a:t>La estrategia más utilizada para aplicar esta transformación es la de construcción de diferencias, este método consiste, como su nombre lo indica, en obtener diferencias entre los mismos valores de la serie con el fin de remover cualquier patrón de tendencia.</a:t>
            </a:r>
            <a:endParaRPr lang="en-US" dirty="0"/>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7634220" y="1689145"/>
            <a:ext cx="3543300" cy="3943350"/>
          </a:xfrm>
          <a:prstGeom prst="rect">
            <a:avLst/>
          </a:prstGeom>
          <a:noFill/>
          <a:ln>
            <a:noFill/>
          </a:ln>
        </p:spPr>
      </p:pic>
    </p:spTree>
    <p:extLst>
      <p:ext uri="{BB962C8B-B14F-4D97-AF65-F5344CB8AC3E}">
        <p14:creationId xmlns:p14="http://schemas.microsoft.com/office/powerpoint/2010/main" val="714629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Evaluación</a:t>
            </a:r>
            <a:endParaRPr lang="en-US" dirty="0"/>
          </a:p>
        </p:txBody>
      </p:sp>
      <p:pic>
        <p:nvPicPr>
          <p:cNvPr id="5" name="Imagen 4"/>
          <p:cNvPicPr/>
          <p:nvPr/>
        </p:nvPicPr>
        <p:blipFill>
          <a:blip r:embed="rId2"/>
          <a:stretch>
            <a:fillRect/>
          </a:stretch>
        </p:blipFill>
        <p:spPr>
          <a:xfrm>
            <a:off x="791581" y="2228090"/>
            <a:ext cx="2752725" cy="1835150"/>
          </a:xfrm>
          <a:prstGeom prst="rect">
            <a:avLst/>
          </a:prstGeom>
        </p:spPr>
      </p:pic>
      <p:sp>
        <p:nvSpPr>
          <p:cNvPr id="4" name="Rectángulo 3"/>
          <p:cNvSpPr/>
          <p:nvPr/>
        </p:nvSpPr>
        <p:spPr>
          <a:xfrm>
            <a:off x="791581" y="1784705"/>
            <a:ext cx="2688941" cy="369332"/>
          </a:xfrm>
          <a:prstGeom prst="rect">
            <a:avLst/>
          </a:prstGeom>
        </p:spPr>
        <p:txBody>
          <a:bodyPr wrap="none">
            <a:spAutoFit/>
          </a:bodyPr>
          <a:lstStyle/>
          <a:p>
            <a:r>
              <a:rPr lang="es-SV" dirty="0">
                <a:latin typeface="Garamond" panose="02020404030301010803" pitchFamily="18" charset="0"/>
                <a:ea typeface="Times New Roman" panose="02020603050405020304" pitchFamily="18" charset="0"/>
                <a:cs typeface="Times New Roman" panose="02020603050405020304" pitchFamily="18" charset="0"/>
              </a:rPr>
              <a:t>Evaluación de los residuales</a:t>
            </a:r>
            <a:endParaRPr lang="en-US" dirty="0"/>
          </a:p>
        </p:txBody>
      </p:sp>
      <p:sp>
        <p:nvSpPr>
          <p:cNvPr id="7" name="Rectángulo 6"/>
          <p:cNvSpPr/>
          <p:nvPr/>
        </p:nvSpPr>
        <p:spPr>
          <a:xfrm>
            <a:off x="3743458" y="2282871"/>
            <a:ext cx="8079347" cy="1477328"/>
          </a:xfrm>
          <a:prstGeom prst="rect">
            <a:avLst/>
          </a:prstGeom>
        </p:spPr>
        <p:txBody>
          <a:bodyPr wrap="square">
            <a:spAutoFit/>
          </a:bodyPr>
          <a:lstStyle/>
          <a:p>
            <a:pPr algn="just"/>
            <a:r>
              <a:rPr lang="es-SV" dirty="0">
                <a:latin typeface="Garamond" panose="02020404030301010803" pitchFamily="18" charset="0"/>
                <a:ea typeface="Times New Roman" panose="02020603050405020304" pitchFamily="18" charset="0"/>
                <a:cs typeface="Times New Roman" panose="02020603050405020304" pitchFamily="18" charset="0"/>
              </a:rPr>
              <a:t>La función de </a:t>
            </a:r>
            <a:r>
              <a:rPr lang="es-SV" dirty="0" err="1">
                <a:latin typeface="Garamond" panose="02020404030301010803" pitchFamily="18" charset="0"/>
                <a:ea typeface="Times New Roman" panose="02020603050405020304" pitchFamily="18" charset="0"/>
                <a:cs typeface="Times New Roman" panose="02020603050405020304" pitchFamily="18" charset="0"/>
              </a:rPr>
              <a:t>autocorrelación</a:t>
            </a:r>
            <a:r>
              <a:rPr lang="es-SV" dirty="0">
                <a:latin typeface="Garamond" panose="02020404030301010803" pitchFamily="18" charset="0"/>
                <a:ea typeface="Times New Roman" panose="02020603050405020304" pitchFamily="18" charset="0"/>
                <a:cs typeface="Times New Roman" panose="02020603050405020304" pitchFamily="18" charset="0"/>
              </a:rPr>
              <a:t> simple de los residuales es el instrumento que se utiliza para determinar si el modelo es estadísticamente adecuado. Si los residuales muestran estar correlacionados entre sí, significa que existe un patrón que aún no ha sido tomado en cuenta por los términos autorregresivos y/o medias móviles del modelo propuesto, por lo tanto se debe buscar otro modelo cuyos residuales sean completamente aleatorios</a:t>
            </a:r>
            <a:endParaRPr lang="en-US" dirty="0"/>
          </a:p>
        </p:txBody>
      </p:sp>
      <p:sp>
        <p:nvSpPr>
          <p:cNvPr id="8" name="Rectángulo 7"/>
          <p:cNvSpPr/>
          <p:nvPr/>
        </p:nvSpPr>
        <p:spPr>
          <a:xfrm>
            <a:off x="948743" y="4570652"/>
            <a:ext cx="10874061" cy="923330"/>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Por otro lado no podemos dejar fuera los índices AIC y BIC (Criterio de información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Akaike</a:t>
            </a:r>
            <a:r>
              <a:rPr lang="es-SV" spc="-25" dirty="0">
                <a:latin typeface="Garamond" panose="02020404030301010803" pitchFamily="18" charset="0"/>
                <a:ea typeface="Times New Roman" panose="02020603050405020304" pitchFamily="18" charset="0"/>
                <a:cs typeface="Times New Roman" panose="02020603050405020304" pitchFamily="18" charset="0"/>
              </a:rPr>
              <a:t> y criterio de información bayesiano. Dadas dos modelos estimados, el modelo con el menor valor de BIC es el que se prefiere, de la misma forma se evalúa el AIC.</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0092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46916" y="195943"/>
            <a:ext cx="6845084" cy="6479177"/>
          </a:xfrm>
          <a:prstGeom prst="rect">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2" name="Título 1"/>
          <p:cNvSpPr>
            <a:spLocks noGrp="1"/>
          </p:cNvSpPr>
          <p:nvPr>
            <p:ph type="title"/>
          </p:nvPr>
        </p:nvSpPr>
        <p:spPr/>
        <p:txBody>
          <a:bodyPr/>
          <a:lstStyle/>
          <a:p>
            <a:r>
              <a:rPr lang="es-ES" noProof="1" smtClean="0"/>
              <a:t>Bibliografía</a:t>
            </a:r>
            <a:endParaRPr lang="es-ES" noProof="1"/>
          </a:p>
        </p:txBody>
      </p:sp>
      <p:sp>
        <p:nvSpPr>
          <p:cNvPr id="4" name="Marcador de texto 3"/>
          <p:cNvSpPr>
            <a:spLocks noGrp="1"/>
          </p:cNvSpPr>
          <p:nvPr>
            <p:ph type="body" idx="1"/>
          </p:nvPr>
        </p:nvSpPr>
        <p:spPr/>
        <p:txBody>
          <a:bodyPr>
            <a:noAutofit/>
          </a:bodyPr>
          <a:lstStyle/>
          <a:p>
            <a:pPr lvl="0"/>
            <a:r>
              <a:rPr lang="es-MX" sz="1800" dirty="0"/>
              <a:t>Machine Learning </a:t>
            </a:r>
            <a:r>
              <a:rPr lang="es-MX" sz="1800" dirty="0" err="1"/>
              <a:t>for</a:t>
            </a:r>
            <a:r>
              <a:rPr lang="es-MX" sz="1800" dirty="0"/>
              <a:t> </a:t>
            </a:r>
            <a:r>
              <a:rPr lang="es-MX" sz="1800" dirty="0" err="1"/>
              <a:t>Beginners</a:t>
            </a:r>
            <a:endParaRPr lang="en-US" sz="1800" dirty="0"/>
          </a:p>
          <a:p>
            <a:r>
              <a:rPr lang="es-MX" sz="1800" dirty="0" err="1"/>
              <a:t>By</a:t>
            </a:r>
            <a:r>
              <a:rPr lang="es-MX" sz="1800" dirty="0"/>
              <a:t> Ken Richards, 2017</a:t>
            </a:r>
            <a:endParaRPr lang="en-US" sz="1800" dirty="0"/>
          </a:p>
          <a:p>
            <a:r>
              <a:rPr lang="en-US" sz="1800" dirty="0"/>
              <a:t/>
            </a:r>
            <a:br>
              <a:rPr lang="en-US" sz="1800" dirty="0"/>
            </a:br>
            <a:endParaRPr lang="en-US" sz="1800" dirty="0"/>
          </a:p>
          <a:p>
            <a:pPr lvl="0"/>
            <a:r>
              <a:rPr lang="en-US" sz="1800" dirty="0" smtClean="0"/>
              <a:t>R </a:t>
            </a:r>
            <a:r>
              <a:rPr lang="en-US" sz="1800" dirty="0"/>
              <a:t>Data Analysis Cookbook</a:t>
            </a:r>
          </a:p>
          <a:p>
            <a:r>
              <a:rPr lang="en-US" sz="1800" dirty="0"/>
              <a:t>B</a:t>
            </a:r>
            <a:r>
              <a:rPr lang="en-US" sz="1800" dirty="0" smtClean="0"/>
              <a:t>y </a:t>
            </a:r>
            <a:r>
              <a:rPr lang="en-US" sz="1800" dirty="0" err="1"/>
              <a:t>Kuntal</a:t>
            </a:r>
            <a:r>
              <a:rPr lang="en-US" sz="1800" dirty="0"/>
              <a:t> </a:t>
            </a:r>
            <a:r>
              <a:rPr lang="en-US" sz="1800" dirty="0" smtClean="0"/>
              <a:t>Ganguly,2017</a:t>
            </a:r>
          </a:p>
          <a:p>
            <a:pPr lvl="0"/>
            <a:endParaRPr lang="en-US" sz="1800" dirty="0" smtClean="0"/>
          </a:p>
          <a:p>
            <a:pPr lvl="0"/>
            <a:r>
              <a:rPr lang="en-US" sz="1800" dirty="0" err="1"/>
              <a:t>Estadística</a:t>
            </a:r>
            <a:r>
              <a:rPr lang="en-US" sz="1800" dirty="0"/>
              <a:t> </a:t>
            </a:r>
            <a:r>
              <a:rPr lang="en-US" sz="1800" dirty="0" err="1"/>
              <a:t>Descriptiva</a:t>
            </a:r>
            <a:r>
              <a:rPr lang="en-US" sz="1800" dirty="0"/>
              <a:t>: Series </a:t>
            </a:r>
            <a:r>
              <a:rPr lang="en-US" sz="1800" dirty="0" err="1"/>
              <a:t>Temporales</a:t>
            </a:r>
            <a:endParaRPr lang="en-US" sz="1800" dirty="0"/>
          </a:p>
          <a:p>
            <a:r>
              <a:rPr lang="es-MX" sz="1800" dirty="0" err="1"/>
              <a:t>by</a:t>
            </a:r>
            <a:r>
              <a:rPr lang="es-MX" sz="1800" dirty="0"/>
              <a:t> Santiago de la Fuente Fernández</a:t>
            </a:r>
            <a:endParaRPr lang="en-US" sz="1800" dirty="0"/>
          </a:p>
          <a:p>
            <a:endParaRPr lang="en-US" sz="1800" dirty="0"/>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Conceptos Básicos</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017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Serie Temporal: Concepto</a:t>
            </a:r>
            <a:endParaRPr lang="en-US" dirty="0"/>
          </a:p>
        </p:txBody>
      </p:sp>
      <p:sp>
        <p:nvSpPr>
          <p:cNvPr id="3" name="Rectángulo 2"/>
          <p:cNvSpPr/>
          <p:nvPr/>
        </p:nvSpPr>
        <p:spPr>
          <a:xfrm>
            <a:off x="604434" y="1515191"/>
            <a:ext cx="6096000" cy="1200329"/>
          </a:xfrm>
          <a:prstGeom prst="rect">
            <a:avLst/>
          </a:prstGeom>
        </p:spPr>
        <p:txBody>
          <a:bodyPr>
            <a:spAutoFit/>
          </a:bodyPr>
          <a:lstStyle/>
          <a:p>
            <a:pPr algn="just"/>
            <a:r>
              <a:rPr lang="es-SV" dirty="0" smtClean="0">
                <a:latin typeface="Garamond" panose="02020404030301010803" pitchFamily="18" charset="0"/>
                <a:ea typeface="Times New Roman" panose="02020603050405020304" pitchFamily="18" charset="0"/>
                <a:cs typeface="Times New Roman" panose="02020603050405020304" pitchFamily="18" charset="0"/>
              </a:rPr>
              <a:t>Una </a:t>
            </a:r>
            <a:r>
              <a:rPr lang="es-SV" dirty="0">
                <a:latin typeface="Garamond" panose="02020404030301010803" pitchFamily="18" charset="0"/>
                <a:ea typeface="Times New Roman" panose="02020603050405020304" pitchFamily="18" charset="0"/>
                <a:cs typeface="Times New Roman" panose="02020603050405020304" pitchFamily="18" charset="0"/>
              </a:rPr>
              <a:t>serie temporal o cronológica es una secuencia de datos, observaciones o valores, medidos en determinados momentos y ordenados cronológicamente en donde los datos pueden estar espaciados a intervalos iguales o desiguales</a:t>
            </a:r>
            <a:endParaRPr lang="en-US" dirty="0"/>
          </a:p>
        </p:txBody>
      </p:sp>
      <p:pic>
        <p:nvPicPr>
          <p:cNvPr id="10" name="Imagen 9"/>
          <p:cNvPicPr/>
          <p:nvPr/>
        </p:nvPicPr>
        <p:blipFill>
          <a:blip r:embed="rId2"/>
          <a:stretch>
            <a:fillRect/>
          </a:stretch>
        </p:blipFill>
        <p:spPr>
          <a:xfrm>
            <a:off x="7547020" y="2471224"/>
            <a:ext cx="4056845" cy="2641689"/>
          </a:xfrm>
          <a:prstGeom prst="rect">
            <a:avLst/>
          </a:prstGeom>
        </p:spPr>
      </p:pic>
      <p:sp>
        <p:nvSpPr>
          <p:cNvPr id="4" name="Rectángulo 3"/>
          <p:cNvSpPr/>
          <p:nvPr/>
        </p:nvSpPr>
        <p:spPr>
          <a:xfrm>
            <a:off x="604434" y="3021843"/>
            <a:ext cx="6096000" cy="3539430"/>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El orden de los datos importa.</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Las observaciones no son independientes.</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Al estimar relaciones se debe tener en cuenta que no son independientes.</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El tiempo tiene escala y esta escala está ordenada.</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Por tanto, debe utilizar técnicas matemáticas y estadísticas diferentes.</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Una serie temporal permite:</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742950" lvl="1" indent="-285750" algn="just">
              <a:spcAft>
                <a:spcPts val="1200"/>
              </a:spcAft>
              <a:buFont typeface="Courier New" panose="02070309020205020404" pitchFamily="49" charset="0"/>
              <a:buChar char="o"/>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Entender el pasado</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742950" lvl="1" indent="-285750" algn="just">
              <a:spcAft>
                <a:spcPts val="1200"/>
              </a:spcAft>
              <a:buFont typeface="Courier New" panose="02070309020205020404" pitchFamily="49" charset="0"/>
              <a:buChar char="o"/>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Entender la situación actual</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742950" lvl="1" indent="-285750" algn="just">
              <a:spcAft>
                <a:spcPts val="1200"/>
              </a:spcAft>
              <a:buFont typeface="Courier New" panose="02070309020205020404" pitchFamily="49" charset="0"/>
              <a:buChar char="o"/>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Entender el futuro</a:t>
            </a:r>
            <a:endParaRPr lang="en-US" sz="1600"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521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Objetivo de Una Serie Temporal</a:t>
            </a:r>
            <a:endParaRPr lang="en-US" dirty="0"/>
          </a:p>
        </p:txBody>
      </p:sp>
      <p:sp>
        <p:nvSpPr>
          <p:cNvPr id="4" name="Rectángulo 3"/>
          <p:cNvSpPr/>
          <p:nvPr/>
        </p:nvSpPr>
        <p:spPr>
          <a:xfrm>
            <a:off x="604433" y="1676074"/>
            <a:ext cx="10651701" cy="923330"/>
          </a:xfrm>
          <a:prstGeom prst="rect">
            <a:avLst/>
          </a:prstGeom>
        </p:spPr>
        <p:txBody>
          <a:bodyPr wrap="square">
            <a:spAutoFit/>
          </a:bodyPr>
          <a:lstStyle/>
          <a:p>
            <a:pPr algn="just"/>
            <a:r>
              <a:rPr lang="es-SV" dirty="0">
                <a:latin typeface="Garamond" panose="02020404030301010803" pitchFamily="18" charset="0"/>
                <a:ea typeface="Times New Roman" panose="02020603050405020304" pitchFamily="18" charset="0"/>
                <a:cs typeface="Times New Roman" panose="02020603050405020304" pitchFamily="18" charset="0"/>
              </a:rPr>
              <a:t>El objetivo del análisis de series temporales es doble. Por un lado, se busca explicar las variaciones observadas en la serie en el pasado, tratando de determinar si responden a un determinado patrón de comportamiento. Por otra parte, si se consigue definir ese patrón o modelo, se intentara predecir el comportamiento futuro de la misma</a:t>
            </a:r>
            <a:endParaRPr lang="en-US" dirty="0"/>
          </a:p>
        </p:txBody>
      </p:sp>
      <p:sp>
        <p:nvSpPr>
          <p:cNvPr id="5" name="Rectángulo 4"/>
          <p:cNvSpPr/>
          <p:nvPr/>
        </p:nvSpPr>
        <p:spPr>
          <a:xfrm>
            <a:off x="604432" y="3205286"/>
            <a:ext cx="10651701" cy="1477328"/>
          </a:xfrm>
          <a:prstGeom prst="rect">
            <a:avLst/>
          </a:prstGeom>
        </p:spPr>
        <p:txBody>
          <a:bodyPr wrap="square">
            <a:spAutoFit/>
          </a:bodyPr>
          <a:lstStyle/>
          <a:p>
            <a:pPr algn="just"/>
            <a:r>
              <a:rPr lang="es-SV" dirty="0">
                <a:latin typeface="Garamond" panose="02020404030301010803" pitchFamily="18" charset="0"/>
                <a:ea typeface="Times New Roman" panose="02020603050405020304" pitchFamily="18" charset="0"/>
                <a:cs typeface="Times New Roman" panose="02020603050405020304" pitchFamily="18" charset="0"/>
              </a:rPr>
              <a:t>La forma más sencilla de iniciar el análisis de una serie temporal es mediante su representación gráfica, para ello, en un sistema cartesiano, los valores de la serie </a:t>
            </a:r>
            <a:r>
              <a:rPr lang="es-SV" dirty="0" err="1">
                <a:latin typeface="Garamond" panose="02020404030301010803" pitchFamily="18" charset="0"/>
                <a:ea typeface="Times New Roman" panose="02020603050405020304" pitchFamily="18" charset="0"/>
                <a:cs typeface="Times New Roman" panose="02020603050405020304" pitchFamily="18" charset="0"/>
              </a:rPr>
              <a:t>Yt</a:t>
            </a:r>
            <a:r>
              <a:rPr lang="es-SV" dirty="0">
                <a:latin typeface="Garamond" panose="02020404030301010803" pitchFamily="18" charset="0"/>
                <a:ea typeface="Times New Roman" panose="02020603050405020304" pitchFamily="18" charset="0"/>
                <a:cs typeface="Times New Roman" panose="02020603050405020304" pitchFamily="18" charset="0"/>
              </a:rPr>
              <a:t> se representan en el eje de las ordenadas y los periodos de tiempo en el eje de las abscisas. Mediante este tipo de representaciones se pueden detectar las características más sobresalientes de la serie, tales como el movimiento a largo plazo, la amplitud de las oscilaciones, la posible existencia de ciclos, los posibles puntos de ruptura, la presencia de valores atípicos, etc.</a:t>
            </a:r>
            <a:endParaRPr lang="en-US" dirty="0"/>
          </a:p>
        </p:txBody>
      </p:sp>
      <p:pic>
        <p:nvPicPr>
          <p:cNvPr id="6" name="Imagen 5"/>
          <p:cNvPicPr>
            <a:picLocks noChangeAspect="1"/>
          </p:cNvPicPr>
          <p:nvPr/>
        </p:nvPicPr>
        <p:blipFill>
          <a:blip r:embed="rId2"/>
          <a:stretch>
            <a:fillRect/>
          </a:stretch>
        </p:blipFill>
        <p:spPr>
          <a:xfrm>
            <a:off x="3006107" y="4923620"/>
            <a:ext cx="5848350" cy="1466850"/>
          </a:xfrm>
          <a:prstGeom prst="rect">
            <a:avLst/>
          </a:prstGeom>
        </p:spPr>
      </p:pic>
    </p:spTree>
    <p:extLst>
      <p:ext uri="{BB962C8B-B14F-4D97-AF65-F5344CB8AC3E}">
        <p14:creationId xmlns:p14="http://schemas.microsoft.com/office/powerpoint/2010/main" val="509864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Elementos de una Serie Temporal</a:t>
            </a:r>
            <a:endParaRPr lang="en-US" dirty="0"/>
          </a:p>
        </p:txBody>
      </p:sp>
      <p:sp>
        <p:nvSpPr>
          <p:cNvPr id="4" name="Rectángulo 3"/>
          <p:cNvSpPr/>
          <p:nvPr/>
        </p:nvSpPr>
        <p:spPr>
          <a:xfrm>
            <a:off x="604434" y="1734170"/>
            <a:ext cx="7796011" cy="3724096"/>
          </a:xfrm>
          <a:prstGeom prst="rect">
            <a:avLst/>
          </a:prstGeom>
        </p:spPr>
        <p:txBody>
          <a:bodyPr wrap="square">
            <a:spAutoFit/>
          </a:bodyPr>
          <a:lstStyle/>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Tendencia: Movimiento regular de la serie, a largo plazo. La Tendencia mide si temporalmente los valores tienen una direccionalidad hacia arriba o hacia abajo. En definitiva, capta una pendiente general de los valores. Una pendiente que puede ser positiva, si es de subida, o negativa, si es de bajada.</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Estacionalidad: Oscilaciones a corto plazo del periodo regular, mide la presencia de ciclos, de subidas y bajadas realizas con una determinada regularidad.</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Aleatoriedad: Son fluctuaciones producidas por valores eventuales, esporádicos o imprevisibles, que no muestran una periodicidad previsible. En otras palabras, la aleatoriedad mide desvíos respecto de estos dos elementos vistos anteriormente, pequeños alejamientos de la tendencia o de la estacionalidad que se atribuirán a elementos no controlados en el modelo, a elementos incluso idiosincráticos, propios del individuo o los individuos evaluados en aquel momento.</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5" name="Rectángulo 4"/>
          <p:cNvSpPr/>
          <p:nvPr/>
        </p:nvSpPr>
        <p:spPr>
          <a:xfrm>
            <a:off x="604433" y="5660402"/>
            <a:ext cx="7796011" cy="369332"/>
          </a:xfrm>
          <a:prstGeom prst="rect">
            <a:avLst/>
          </a:prstGeom>
        </p:spPr>
        <p:txBody>
          <a:bodyPr wrap="square">
            <a:spAutoFit/>
          </a:bodyPr>
          <a:lstStyle/>
          <a:p>
            <a:r>
              <a:rPr lang="es-SV" dirty="0">
                <a:latin typeface="Garamond" panose="02020404030301010803" pitchFamily="18" charset="0"/>
                <a:ea typeface="Times New Roman" panose="02020603050405020304" pitchFamily="18" charset="0"/>
                <a:cs typeface="Times New Roman" panose="02020603050405020304" pitchFamily="18" charset="0"/>
              </a:rPr>
              <a:t>Algunos autores agregan una cuarta componente: Componente Cíclica</a:t>
            </a:r>
            <a:endParaRPr lang="en-US" dirty="0"/>
          </a:p>
        </p:txBody>
      </p:sp>
    </p:spTree>
    <p:extLst>
      <p:ext uri="{BB962C8B-B14F-4D97-AF65-F5344CB8AC3E}">
        <p14:creationId xmlns:p14="http://schemas.microsoft.com/office/powerpoint/2010/main" val="838735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ARIMA</a:t>
            </a:r>
            <a:endParaRPr lang="en-US" dirty="0"/>
          </a:p>
        </p:txBody>
      </p:sp>
      <p:sp>
        <p:nvSpPr>
          <p:cNvPr id="7" name="Rectángulo 6"/>
          <p:cNvSpPr/>
          <p:nvPr/>
        </p:nvSpPr>
        <p:spPr>
          <a:xfrm>
            <a:off x="707465" y="2640164"/>
            <a:ext cx="4160749" cy="3016210"/>
          </a:xfrm>
          <a:prstGeom prst="rect">
            <a:avLst/>
          </a:prstGeom>
        </p:spPr>
        <p:txBody>
          <a:bodyPr wrap="square">
            <a:spAutoFit/>
          </a:bodyPr>
          <a:lstStyle/>
          <a:p>
            <a:pPr algn="just">
              <a:spcAft>
                <a:spcPts val="1200"/>
              </a:spcAft>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Las </a:t>
            </a:r>
            <a:r>
              <a:rPr lang="es-SV" spc="-25" dirty="0">
                <a:latin typeface="Garamond" panose="02020404030301010803" pitchFamily="18" charset="0"/>
                <a:ea typeface="Times New Roman" panose="02020603050405020304" pitchFamily="18" charset="0"/>
                <a:cs typeface="Times New Roman" panose="02020603050405020304" pitchFamily="18" charset="0"/>
              </a:rPr>
              <a:t>nuevas propuestas de análisis de series de tiempo se empezaron a implementar en un principio a problemas de contaminación, en la economía, a enfermedades epidemiológicas y en la actualidad a fenómenos físicos y sociales.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Específicamente los modelos desarrollados en las últimas dos décadas son los llamados autorregresivos (AR), de medias móviles (MA), integrados (I), así como sus posibles combinaciones (ARIMA).</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8" name="Rectángulo 7"/>
          <p:cNvSpPr/>
          <p:nvPr/>
        </p:nvSpPr>
        <p:spPr>
          <a:xfrm>
            <a:off x="424128" y="6047965"/>
            <a:ext cx="11587567" cy="369332"/>
          </a:xfrm>
          <a:prstGeom prst="rect">
            <a:avLst/>
          </a:prstGeom>
        </p:spPr>
        <p:txBody>
          <a:bodyPr wrap="square">
            <a:spAutoFit/>
          </a:bodyPr>
          <a:lstStyle/>
          <a:p>
            <a:pPr marR="1143000">
              <a:spcAft>
                <a:spcPts val="1800"/>
              </a:spcAft>
            </a:pPr>
            <a:r>
              <a:rPr lang="es-SV" i="1" kern="1400" spc="-25" dirty="0">
                <a:latin typeface="Garamond" panose="02020404030301010803" pitchFamily="18" charset="0"/>
                <a:ea typeface="Times New Roman" panose="02020603050405020304" pitchFamily="18" charset="0"/>
                <a:cs typeface="Times New Roman" panose="02020603050405020304" pitchFamily="18" charset="0"/>
              </a:rPr>
              <a:t>A finales del siglo XX diversos investigadores comenzaron a desarrollar y aplicar nuevas propuestas para modelación de series de tiempo.</a:t>
            </a:r>
            <a:endParaRPr lang="en-US" i="1" kern="1400" spc="-100"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9" name="Imagen 8"/>
          <p:cNvPicPr>
            <a:picLocks noChangeAspect="1"/>
          </p:cNvPicPr>
          <p:nvPr/>
        </p:nvPicPr>
        <p:blipFill>
          <a:blip r:embed="rId2"/>
          <a:stretch>
            <a:fillRect/>
          </a:stretch>
        </p:blipFill>
        <p:spPr>
          <a:xfrm>
            <a:off x="5979117" y="2360724"/>
            <a:ext cx="4638675" cy="3295650"/>
          </a:xfrm>
          <a:prstGeom prst="rect">
            <a:avLst/>
          </a:prstGeom>
        </p:spPr>
      </p:pic>
    </p:spTree>
    <p:extLst>
      <p:ext uri="{BB962C8B-B14F-4D97-AF65-F5344CB8AC3E}">
        <p14:creationId xmlns:p14="http://schemas.microsoft.com/office/powerpoint/2010/main" val="1864395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Procesos Estocásticos</a:t>
            </a:r>
            <a:endParaRPr lang="en-US" dirty="0"/>
          </a:p>
        </p:txBody>
      </p:sp>
      <p:sp>
        <p:nvSpPr>
          <p:cNvPr id="3" name="Rectángulo 2"/>
          <p:cNvSpPr/>
          <p:nvPr/>
        </p:nvSpPr>
        <p:spPr>
          <a:xfrm>
            <a:off x="381001" y="1849585"/>
            <a:ext cx="10972800" cy="2616101"/>
          </a:xfrm>
          <a:prstGeom prst="rect">
            <a:avLst/>
          </a:prstGeom>
        </p:spPr>
        <p:txBody>
          <a:bodyPr wrap="square">
            <a:spAutoFit/>
          </a:bodyPr>
          <a:lstStyle/>
          <a:p>
            <a:pPr algn="just">
              <a:spcAft>
                <a:spcPts val="1200"/>
              </a:spcAft>
            </a:pPr>
            <a:r>
              <a:rPr lang="es-SV" sz="2400" spc="-25" dirty="0" smtClean="0">
                <a:latin typeface="Garamond" panose="02020404030301010803" pitchFamily="18" charset="0"/>
                <a:ea typeface="Times New Roman" panose="02020603050405020304" pitchFamily="18" charset="0"/>
                <a:cs typeface="Times New Roman" panose="02020603050405020304" pitchFamily="18" charset="0"/>
              </a:rPr>
              <a:t>Un </a:t>
            </a:r>
            <a:r>
              <a:rPr lang="es-SV" sz="2400" spc="-25" dirty="0">
                <a:latin typeface="Garamond" panose="02020404030301010803" pitchFamily="18" charset="0"/>
                <a:ea typeface="Times New Roman" panose="02020603050405020304" pitchFamily="18" charset="0"/>
                <a:cs typeface="Times New Roman" panose="02020603050405020304" pitchFamily="18" charset="0"/>
              </a:rPr>
              <a:t>proceso estocástico es una sucesión de variables aleatorias </a:t>
            </a:r>
            <a:r>
              <a:rPr lang="es-SV" sz="2400" spc="-25" dirty="0" err="1">
                <a:latin typeface="Garamond" panose="02020404030301010803" pitchFamily="18" charset="0"/>
                <a:ea typeface="Times New Roman" panose="02020603050405020304" pitchFamily="18" charset="0"/>
                <a:cs typeface="Times New Roman" panose="02020603050405020304" pitchFamily="18" charset="0"/>
              </a:rPr>
              <a:t>Yt</a:t>
            </a:r>
            <a:r>
              <a:rPr lang="es-SV" sz="2400" spc="-25" dirty="0">
                <a:latin typeface="Garamond" panose="02020404030301010803" pitchFamily="18" charset="0"/>
                <a:ea typeface="Times New Roman" panose="02020603050405020304" pitchFamily="18" charset="0"/>
                <a:cs typeface="Times New Roman" panose="02020603050405020304" pitchFamily="18" charset="0"/>
              </a:rPr>
              <a:t> ordenadas, pudiendo tomar t cualquier valor entre menos infinito e infinito</a:t>
            </a:r>
            <a:r>
              <a:rPr lang="es-SV" sz="2400" spc="-25" dirty="0" smtClean="0">
                <a:latin typeface="Garamond" panose="02020404030301010803" pitchFamily="18" charset="0"/>
                <a:ea typeface="Times New Roman" panose="02020603050405020304" pitchFamily="18" charset="0"/>
                <a:cs typeface="Times New Roman" panose="02020603050405020304" pitchFamily="18" charset="0"/>
              </a:rPr>
              <a:t>.</a:t>
            </a:r>
          </a:p>
          <a:p>
            <a:pPr algn="just">
              <a:spcAft>
                <a:spcPts val="1200"/>
              </a:spcAft>
            </a:pPr>
            <a:endParaRPr lang="en-US" sz="2400" spc="-25" dirty="0">
              <a:latin typeface="Garamond" panose="02020404030301010803" pitchFamily="18" charset="0"/>
              <a:ea typeface="Times New Roman" panose="02020603050405020304" pitchFamily="18" charset="0"/>
              <a:cs typeface="Times New Roman" panose="02020603050405020304" pitchFamily="18" charset="0"/>
            </a:endParaRPr>
          </a:p>
          <a:p>
            <a:pPr algn="just"/>
            <a:r>
              <a:rPr lang="es-SV" dirty="0">
                <a:latin typeface="Garamond" panose="02020404030301010803" pitchFamily="18" charset="0"/>
                <a:ea typeface="Times New Roman" panose="02020603050405020304" pitchFamily="18" charset="0"/>
                <a:cs typeface="Times New Roman" panose="02020603050405020304" pitchFamily="18" charset="0"/>
              </a:rPr>
              <a:t>En general las series de interés llevan asociados fenómenos aleatorios. Por este motivo el estudio de su comportamiento pasado solo permite acercarse a la estructura o modelo probabilístico para la predicción del futuro. La teoría de los procesos estocásticos se centra en el estudio y modelización de sistemas que evolucionan a lo largo del tiempo, o del espacio, de acuerdo a unas leyes no determinísticas, esto es, de carácter aleatorio y probabilístico.</a:t>
            </a:r>
            <a:endParaRPr lang="en-US" dirty="0"/>
          </a:p>
        </p:txBody>
      </p:sp>
    </p:spTree>
    <p:extLst>
      <p:ext uri="{BB962C8B-B14F-4D97-AF65-F5344CB8AC3E}">
        <p14:creationId xmlns:p14="http://schemas.microsoft.com/office/powerpoint/2010/main" val="403354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Modelos</a:t>
            </a:r>
            <a:endParaRPr lang="en-US" dirty="0"/>
          </a:p>
        </p:txBody>
      </p:sp>
      <p:sp>
        <p:nvSpPr>
          <p:cNvPr id="4" name="Rectángulo 3"/>
          <p:cNvSpPr/>
          <p:nvPr/>
        </p:nvSpPr>
        <p:spPr>
          <a:xfrm>
            <a:off x="346857" y="1704008"/>
            <a:ext cx="7100552" cy="4862870"/>
          </a:xfrm>
          <a:prstGeom prst="rect">
            <a:avLst/>
          </a:prstGeom>
        </p:spPr>
        <p:txBody>
          <a:bodyPr wrap="square">
            <a:spAutoFit/>
          </a:bodyPr>
          <a:lstStyle/>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Proceso de ruido blanco (at): es un proceso formado por una secuencia de variables aleatorias mutuamente independientes e idénticamente distribuidas</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lvl="0" indent="-342900" algn="just">
              <a:spcAft>
                <a:spcPts val="1200"/>
              </a:spcAft>
              <a:buFont typeface="Symbol" panose="05050102010706020507" pitchFamily="18" charset="2"/>
              <a:buChar char=""/>
            </a:pP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Modelo no estacionario de corrido aleatorio (I): también conocido en inglés como </a:t>
            </a:r>
            <a:r>
              <a:rPr lang="es-SV" spc="-25" dirty="0" err="1">
                <a:latin typeface="Garamond" panose="02020404030301010803" pitchFamily="18" charset="0"/>
                <a:ea typeface="Times New Roman" panose="02020603050405020304" pitchFamily="18" charset="0"/>
                <a:cs typeface="Times New Roman" panose="02020603050405020304" pitchFamily="18" charset="0"/>
              </a:rPr>
              <a:t>Random</a:t>
            </a:r>
            <a:r>
              <a:rPr lang="es-SV" spc="-25" dirty="0">
                <a:latin typeface="Garamond" panose="02020404030301010803" pitchFamily="18" charset="0"/>
                <a:ea typeface="Times New Roman" panose="02020603050405020304" pitchFamily="18" charset="0"/>
                <a:cs typeface="Times New Roman" panose="02020603050405020304" pitchFamily="18" charset="0"/>
              </a:rPr>
              <a:t> </a:t>
            </a:r>
            <a:r>
              <a:rPr lang="es-SV" spc="-25" dirty="0" err="1">
                <a:latin typeface="Garamond" panose="02020404030301010803" pitchFamily="18" charset="0"/>
                <a:ea typeface="Times New Roman" panose="02020603050405020304" pitchFamily="18" charset="0"/>
                <a:cs typeface="Times New Roman" panose="02020603050405020304" pitchFamily="18" charset="0"/>
              </a:rPr>
              <a:t>Walk</a:t>
            </a:r>
            <a:r>
              <a:rPr lang="es-SV" spc="-25" dirty="0">
                <a:latin typeface="Garamond" panose="02020404030301010803" pitchFamily="18" charset="0"/>
                <a:ea typeface="Times New Roman" panose="02020603050405020304" pitchFamily="18" charset="0"/>
                <a:cs typeface="Times New Roman" panose="02020603050405020304" pitchFamily="18" charset="0"/>
              </a:rPr>
              <a:t>, corresponde a aquellas situaciones en las que los impulsos aleatorios tienden a sumarse o integrarse en el tiempo. La integración refleja la presencia de un componente de tendencia</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lvl="0" indent="-342900" algn="just">
              <a:spcAft>
                <a:spcPts val="1200"/>
              </a:spcAft>
              <a:buFont typeface="Symbol" panose="05050102010706020507" pitchFamily="18" charset="2"/>
              <a:buChar char=""/>
            </a:pP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s-SV" dirty="0">
                <a:latin typeface="Garamond" panose="02020404030301010803" pitchFamily="18" charset="0"/>
                <a:ea typeface="Times New Roman" panose="02020603050405020304" pitchFamily="18" charset="0"/>
                <a:cs typeface="Times New Roman" panose="02020603050405020304" pitchFamily="18" charset="0"/>
              </a:rPr>
              <a:t>Modelo autorregresivo de orden p AR(p): Se trata de un modelo en el que una determinada observación es predecible a partir de la observación anterior (modelo autorregresivo de primer orden) o a partir de las dos observaciones que les preceden (modelo autorregresivo de segundo orden). En este caso, la observación actual se define como la suma ponderada de una cantidad finita p de observaciones precedentes más un impulso aleatorio independiente.</a:t>
            </a:r>
            <a:endParaRPr lang="en-US" dirty="0"/>
          </a:p>
        </p:txBody>
      </p:sp>
      <p:pic>
        <p:nvPicPr>
          <p:cNvPr id="5" name="Imagen 4"/>
          <p:cNvPicPr/>
          <p:nvPr/>
        </p:nvPicPr>
        <p:blipFill>
          <a:blip r:embed="rId2"/>
          <a:stretch>
            <a:fillRect/>
          </a:stretch>
        </p:blipFill>
        <p:spPr>
          <a:xfrm>
            <a:off x="8107519" y="4997004"/>
            <a:ext cx="3676650" cy="643944"/>
          </a:xfrm>
          <a:prstGeom prst="rect">
            <a:avLst/>
          </a:prstGeom>
        </p:spPr>
      </p:pic>
    </p:spTree>
    <p:extLst>
      <p:ext uri="{BB962C8B-B14F-4D97-AF65-F5344CB8AC3E}">
        <p14:creationId xmlns:p14="http://schemas.microsoft.com/office/powerpoint/2010/main" val="1950731238"/>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2069</Words>
  <Application>Microsoft Office PowerPoint</Application>
  <PresentationFormat>Panorámica</PresentationFormat>
  <Paragraphs>120</Paragraphs>
  <Slides>23</Slides>
  <Notes>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23</vt:i4>
      </vt:variant>
    </vt:vector>
  </HeadingPairs>
  <TitlesOfParts>
    <vt:vector size="32" baseType="lpstr">
      <vt:lpstr>Arial</vt:lpstr>
      <vt:lpstr>Calibri</vt:lpstr>
      <vt:lpstr>Courier New</vt:lpstr>
      <vt:lpstr>Garamond</vt:lpstr>
      <vt:lpstr>Segoe UI</vt:lpstr>
      <vt:lpstr>Segoe UI Light</vt:lpstr>
      <vt:lpstr>Symbol</vt:lpstr>
      <vt:lpstr>Times New Roman</vt:lpstr>
      <vt:lpstr>WelcomeDoc</vt:lpstr>
      <vt:lpstr>ARIMA</vt:lpstr>
      <vt:lpstr>Agenda</vt:lpstr>
      <vt:lpstr>Conceptos Básicos</vt:lpstr>
      <vt:lpstr>Serie Temporal: Concepto</vt:lpstr>
      <vt:lpstr>Objetivo de Una Serie Temporal</vt:lpstr>
      <vt:lpstr>Elementos de una Serie Temporal</vt:lpstr>
      <vt:lpstr>ARIMA</vt:lpstr>
      <vt:lpstr>Procesos Estocásticos</vt:lpstr>
      <vt:lpstr>Tipos de Modelos</vt:lpstr>
      <vt:lpstr>Tipos de Modelos</vt:lpstr>
      <vt:lpstr>Tipos de Modelos</vt:lpstr>
      <vt:lpstr>Tipos de Modelos</vt:lpstr>
      <vt:lpstr>Tipos de Modelos</vt:lpstr>
      <vt:lpstr>Tipos de Modelos</vt:lpstr>
      <vt:lpstr>Metodología Box-Jenkins</vt:lpstr>
      <vt:lpstr>Consideraciones ARIMA</vt:lpstr>
      <vt:lpstr>Metodología ARIMA</vt:lpstr>
      <vt:lpstr>Estacionariedad</vt:lpstr>
      <vt:lpstr>Estacionariedad</vt:lpstr>
      <vt:lpstr>Transformaciones</vt:lpstr>
      <vt:lpstr>Transformaciones</vt:lpstr>
      <vt:lpstr>Evaluación</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2018-10-16T04:50:44Z</dcterms:created>
  <dcterms:modified xsi:type="dcterms:W3CDTF">2019-04-13T13:09:15Z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