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60" r:id="rId2"/>
  </p:sldMasterIdLst>
  <p:notesMasterIdLst>
    <p:notesMasterId r:id="rId25"/>
  </p:notesMasterIdLst>
  <p:sldIdLst>
    <p:sldId id="256" r:id="rId3"/>
    <p:sldId id="265" r:id="rId4"/>
    <p:sldId id="266" r:id="rId5"/>
    <p:sldId id="257" r:id="rId6"/>
    <p:sldId id="273" r:id="rId7"/>
    <p:sldId id="274" r:id="rId8"/>
    <p:sldId id="270"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 id="265"/>
          </p14:sldIdLst>
        </p14:section>
        <p14:section name="Contenido" id="{B9B51309-D148-4332-87C2-07BE32FBCA3B}">
          <p14:sldIdLst>
            <p14:sldId id="266"/>
            <p14:sldId id="257"/>
            <p14:sldId id="273"/>
            <p14:sldId id="274"/>
            <p14:sldId id="270"/>
            <p14:sldId id="275"/>
            <p14:sldId id="276"/>
            <p14:sldId id="277"/>
            <p14:sldId id="278"/>
            <p14:sldId id="279"/>
            <p14:sldId id="280"/>
            <p14:sldId id="281"/>
            <p14:sldId id="282"/>
            <p14:sldId id="283"/>
            <p14:sldId id="284"/>
            <p14:sldId id="285"/>
            <p14:sldId id="286"/>
            <p14:sldId id="287"/>
            <p14:sldId id="288"/>
          </p14:sldIdLst>
        </p14:section>
        <p14:section name="Preguntas y Respuestas"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0BE474-74FC-47EA-AB55-DA1570A95FE9}"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66C5E7BE-DAF3-41A5-B3C9-211DDC2DD211}">
      <dgm:prSet phldrT="[Texto]"/>
      <dgm:spPr/>
      <dgm:t>
        <a:bodyPr/>
        <a:lstStyle/>
        <a:p>
          <a:r>
            <a:rPr lang="en-US"/>
            <a:t>Generación de un Dataset</a:t>
          </a:r>
        </a:p>
      </dgm:t>
    </dgm:pt>
    <dgm:pt modelId="{E0A96CDB-38A5-4285-9CBE-B0A0299D4857}" type="parTrans" cxnId="{D2F187DC-58FD-42D8-85B2-27FAFCA1270D}">
      <dgm:prSet/>
      <dgm:spPr/>
      <dgm:t>
        <a:bodyPr/>
        <a:lstStyle/>
        <a:p>
          <a:endParaRPr lang="en-US"/>
        </a:p>
      </dgm:t>
    </dgm:pt>
    <dgm:pt modelId="{72B853CC-2B5E-4DF1-B9B4-2477FBD55B9C}" type="sibTrans" cxnId="{D2F187DC-58FD-42D8-85B2-27FAFCA1270D}">
      <dgm:prSet/>
      <dgm:spPr/>
      <dgm:t>
        <a:bodyPr/>
        <a:lstStyle/>
        <a:p>
          <a:endParaRPr lang="en-US"/>
        </a:p>
      </dgm:t>
    </dgm:pt>
    <dgm:pt modelId="{B713A113-B2FB-4258-AAF7-F097924FCEE5}">
      <dgm:prSet phldrT="[Texto]"/>
      <dgm:spPr/>
      <dgm:t>
        <a:bodyPr/>
        <a:lstStyle/>
        <a:p>
          <a:r>
            <a:rPr lang="en-US"/>
            <a:t>Preprocesamiento y Estandarización</a:t>
          </a:r>
        </a:p>
      </dgm:t>
    </dgm:pt>
    <dgm:pt modelId="{CCE706A7-A93F-42F8-9B24-DED7E877F6A9}" type="parTrans" cxnId="{3556472F-FE00-48BB-B8C1-C494A567F798}">
      <dgm:prSet/>
      <dgm:spPr/>
      <dgm:t>
        <a:bodyPr/>
        <a:lstStyle/>
        <a:p>
          <a:endParaRPr lang="en-US"/>
        </a:p>
      </dgm:t>
    </dgm:pt>
    <dgm:pt modelId="{752EAE6D-73F8-4349-B937-ED67D3203A8A}" type="sibTrans" cxnId="{3556472F-FE00-48BB-B8C1-C494A567F798}">
      <dgm:prSet/>
      <dgm:spPr/>
      <dgm:t>
        <a:bodyPr/>
        <a:lstStyle/>
        <a:p>
          <a:endParaRPr lang="en-US"/>
        </a:p>
      </dgm:t>
    </dgm:pt>
    <dgm:pt modelId="{E9922317-690C-4782-85F9-60A0F23FED0D}">
      <dgm:prSet phldrT="[Texto]"/>
      <dgm:spPr/>
      <dgm:t>
        <a:bodyPr/>
        <a:lstStyle/>
        <a:p>
          <a:r>
            <a:rPr lang="en-US"/>
            <a:t>Ejecución del proceso y hallazgo de los clusters</a:t>
          </a:r>
        </a:p>
      </dgm:t>
    </dgm:pt>
    <dgm:pt modelId="{74CB4869-A4A3-4893-BFF8-D4832D8FDB43}" type="parTrans" cxnId="{7A500343-FA70-4A59-9739-25578C383E0D}">
      <dgm:prSet/>
      <dgm:spPr/>
      <dgm:t>
        <a:bodyPr/>
        <a:lstStyle/>
        <a:p>
          <a:endParaRPr lang="en-US"/>
        </a:p>
      </dgm:t>
    </dgm:pt>
    <dgm:pt modelId="{5FFDFC96-9ED9-4690-B9E0-DC741E44371B}" type="sibTrans" cxnId="{7A500343-FA70-4A59-9739-25578C383E0D}">
      <dgm:prSet/>
      <dgm:spPr/>
      <dgm:t>
        <a:bodyPr/>
        <a:lstStyle/>
        <a:p>
          <a:endParaRPr lang="en-US"/>
        </a:p>
      </dgm:t>
    </dgm:pt>
    <dgm:pt modelId="{EFDDF613-9FE3-4BB0-8281-04DB311C5C43}">
      <dgm:prSet phldrT="[Texto]"/>
      <dgm:spPr/>
      <dgm:t>
        <a:bodyPr/>
        <a:lstStyle/>
        <a:p>
          <a:r>
            <a:rPr lang="en-US"/>
            <a:t>Interpretación de los Cluster</a:t>
          </a:r>
        </a:p>
      </dgm:t>
    </dgm:pt>
    <dgm:pt modelId="{FD2AF349-2817-4DA9-A24F-AB8B81499143}" type="parTrans" cxnId="{A91A1298-6452-41B5-8699-40F39EF4C7E9}">
      <dgm:prSet/>
      <dgm:spPr/>
      <dgm:t>
        <a:bodyPr/>
        <a:lstStyle/>
        <a:p>
          <a:endParaRPr lang="en-US"/>
        </a:p>
      </dgm:t>
    </dgm:pt>
    <dgm:pt modelId="{D19F4783-A650-4795-9705-32A2E4D5253C}" type="sibTrans" cxnId="{A91A1298-6452-41B5-8699-40F39EF4C7E9}">
      <dgm:prSet/>
      <dgm:spPr/>
      <dgm:t>
        <a:bodyPr/>
        <a:lstStyle/>
        <a:p>
          <a:endParaRPr lang="en-US"/>
        </a:p>
      </dgm:t>
    </dgm:pt>
    <dgm:pt modelId="{5DF55064-C4BF-46F5-847E-E63FCB7162FD}">
      <dgm:prSet phldrT="[Texto]"/>
      <dgm:spPr/>
      <dgm:t>
        <a:bodyPr/>
        <a:lstStyle/>
        <a:p>
          <a:r>
            <a:rPr lang="en-US"/>
            <a:t>Conclusiones</a:t>
          </a:r>
        </a:p>
      </dgm:t>
    </dgm:pt>
    <dgm:pt modelId="{4911803F-C738-4FAD-91D6-390C3DC02DBA}" type="parTrans" cxnId="{E920D949-4995-41EF-800A-3A5BD49F14B6}">
      <dgm:prSet/>
      <dgm:spPr/>
      <dgm:t>
        <a:bodyPr/>
        <a:lstStyle/>
        <a:p>
          <a:endParaRPr lang="en-US"/>
        </a:p>
      </dgm:t>
    </dgm:pt>
    <dgm:pt modelId="{1348A9AF-3B91-43CE-96BE-28FFBEC9FDB1}" type="sibTrans" cxnId="{E920D949-4995-41EF-800A-3A5BD49F14B6}">
      <dgm:prSet/>
      <dgm:spPr/>
      <dgm:t>
        <a:bodyPr/>
        <a:lstStyle/>
        <a:p>
          <a:endParaRPr lang="en-US"/>
        </a:p>
      </dgm:t>
    </dgm:pt>
    <dgm:pt modelId="{AB118010-26D8-4E35-AEAA-E144F8C49927}" type="pres">
      <dgm:prSet presAssocID="{900BE474-74FC-47EA-AB55-DA1570A95FE9}" presName="rootnode" presStyleCnt="0">
        <dgm:presLayoutVars>
          <dgm:chMax/>
          <dgm:chPref/>
          <dgm:dir/>
          <dgm:animLvl val="lvl"/>
        </dgm:presLayoutVars>
      </dgm:prSet>
      <dgm:spPr/>
      <dgm:t>
        <a:bodyPr/>
        <a:lstStyle/>
        <a:p>
          <a:endParaRPr lang="es-ES"/>
        </a:p>
      </dgm:t>
    </dgm:pt>
    <dgm:pt modelId="{3EA96623-0FD6-4738-8E55-A771F8A1F198}" type="pres">
      <dgm:prSet presAssocID="{66C5E7BE-DAF3-41A5-B3C9-211DDC2DD211}" presName="composite" presStyleCnt="0"/>
      <dgm:spPr/>
    </dgm:pt>
    <dgm:pt modelId="{E3CA4D22-13A5-4ACE-939C-89506F07EAAB}" type="pres">
      <dgm:prSet presAssocID="{66C5E7BE-DAF3-41A5-B3C9-211DDC2DD211}" presName="bentUpArrow1" presStyleLbl="alignImgPlace1" presStyleIdx="0" presStyleCnt="4"/>
      <dgm:spPr/>
    </dgm:pt>
    <dgm:pt modelId="{0F55607B-B93D-41E5-83ED-90F698F0EEAD}" type="pres">
      <dgm:prSet presAssocID="{66C5E7BE-DAF3-41A5-B3C9-211DDC2DD211}" presName="ParentText" presStyleLbl="node1" presStyleIdx="0" presStyleCnt="5">
        <dgm:presLayoutVars>
          <dgm:chMax val="1"/>
          <dgm:chPref val="1"/>
          <dgm:bulletEnabled val="1"/>
        </dgm:presLayoutVars>
      </dgm:prSet>
      <dgm:spPr/>
      <dgm:t>
        <a:bodyPr/>
        <a:lstStyle/>
        <a:p>
          <a:endParaRPr lang="es-ES"/>
        </a:p>
      </dgm:t>
    </dgm:pt>
    <dgm:pt modelId="{AF45A696-F0BC-4CF0-B786-F7CCB33E66B5}" type="pres">
      <dgm:prSet presAssocID="{66C5E7BE-DAF3-41A5-B3C9-211DDC2DD211}" presName="ChildText" presStyleLbl="revTx" presStyleIdx="0" presStyleCnt="4">
        <dgm:presLayoutVars>
          <dgm:chMax val="0"/>
          <dgm:chPref val="0"/>
          <dgm:bulletEnabled val="1"/>
        </dgm:presLayoutVars>
      </dgm:prSet>
      <dgm:spPr/>
      <dgm:t>
        <a:bodyPr/>
        <a:lstStyle/>
        <a:p>
          <a:endParaRPr lang="en-US"/>
        </a:p>
      </dgm:t>
    </dgm:pt>
    <dgm:pt modelId="{4EB6978C-265A-4DEB-958F-6645A3BE70C8}" type="pres">
      <dgm:prSet presAssocID="{72B853CC-2B5E-4DF1-B9B4-2477FBD55B9C}" presName="sibTrans" presStyleCnt="0"/>
      <dgm:spPr/>
    </dgm:pt>
    <dgm:pt modelId="{D4C78287-EF23-4253-8E23-9F05095876D8}" type="pres">
      <dgm:prSet presAssocID="{B713A113-B2FB-4258-AAF7-F097924FCEE5}" presName="composite" presStyleCnt="0"/>
      <dgm:spPr/>
    </dgm:pt>
    <dgm:pt modelId="{19EA7B9F-6D7D-48B8-9DF3-FFD013547333}" type="pres">
      <dgm:prSet presAssocID="{B713A113-B2FB-4258-AAF7-F097924FCEE5}" presName="bentUpArrow1" presStyleLbl="alignImgPlace1" presStyleIdx="1" presStyleCnt="4"/>
      <dgm:spPr/>
    </dgm:pt>
    <dgm:pt modelId="{7400A1BE-3FE3-4281-BDBE-28F5D0EF4ED4}" type="pres">
      <dgm:prSet presAssocID="{B713A113-B2FB-4258-AAF7-F097924FCEE5}" presName="ParentText" presStyleLbl="node1" presStyleIdx="1" presStyleCnt="5">
        <dgm:presLayoutVars>
          <dgm:chMax val="1"/>
          <dgm:chPref val="1"/>
          <dgm:bulletEnabled val="1"/>
        </dgm:presLayoutVars>
      </dgm:prSet>
      <dgm:spPr/>
      <dgm:t>
        <a:bodyPr/>
        <a:lstStyle/>
        <a:p>
          <a:endParaRPr lang="en-US"/>
        </a:p>
      </dgm:t>
    </dgm:pt>
    <dgm:pt modelId="{09FF4434-A765-43C8-A5C8-1BAE41564F02}" type="pres">
      <dgm:prSet presAssocID="{B713A113-B2FB-4258-AAF7-F097924FCEE5}" presName="ChildText" presStyleLbl="revTx" presStyleIdx="1" presStyleCnt="4">
        <dgm:presLayoutVars>
          <dgm:chMax val="0"/>
          <dgm:chPref val="0"/>
          <dgm:bulletEnabled val="1"/>
        </dgm:presLayoutVars>
      </dgm:prSet>
      <dgm:spPr/>
      <dgm:t>
        <a:bodyPr/>
        <a:lstStyle/>
        <a:p>
          <a:endParaRPr lang="en-US"/>
        </a:p>
      </dgm:t>
    </dgm:pt>
    <dgm:pt modelId="{92B7E173-CF9D-4B76-A005-9C9C4CEECD65}" type="pres">
      <dgm:prSet presAssocID="{752EAE6D-73F8-4349-B937-ED67D3203A8A}" presName="sibTrans" presStyleCnt="0"/>
      <dgm:spPr/>
    </dgm:pt>
    <dgm:pt modelId="{2800180E-B8BD-4446-AF06-62F09866ACF4}" type="pres">
      <dgm:prSet presAssocID="{E9922317-690C-4782-85F9-60A0F23FED0D}" presName="composite" presStyleCnt="0"/>
      <dgm:spPr/>
    </dgm:pt>
    <dgm:pt modelId="{A4A3917A-E537-403C-B9E7-0ED611AB8F57}" type="pres">
      <dgm:prSet presAssocID="{E9922317-690C-4782-85F9-60A0F23FED0D}" presName="bentUpArrow1" presStyleLbl="alignImgPlace1" presStyleIdx="2" presStyleCnt="4"/>
      <dgm:spPr/>
    </dgm:pt>
    <dgm:pt modelId="{FBA6786F-987E-41FD-917A-89A7E345A65D}" type="pres">
      <dgm:prSet presAssocID="{E9922317-690C-4782-85F9-60A0F23FED0D}" presName="ParentText" presStyleLbl="node1" presStyleIdx="2" presStyleCnt="5">
        <dgm:presLayoutVars>
          <dgm:chMax val="1"/>
          <dgm:chPref val="1"/>
          <dgm:bulletEnabled val="1"/>
        </dgm:presLayoutVars>
      </dgm:prSet>
      <dgm:spPr/>
      <dgm:t>
        <a:bodyPr/>
        <a:lstStyle/>
        <a:p>
          <a:endParaRPr lang="en-US"/>
        </a:p>
      </dgm:t>
    </dgm:pt>
    <dgm:pt modelId="{38043722-C562-4B4B-B979-48664C5EFFFA}" type="pres">
      <dgm:prSet presAssocID="{E9922317-690C-4782-85F9-60A0F23FED0D}" presName="ChildText" presStyleLbl="revTx" presStyleIdx="2" presStyleCnt="4">
        <dgm:presLayoutVars>
          <dgm:chMax val="0"/>
          <dgm:chPref val="0"/>
          <dgm:bulletEnabled val="1"/>
        </dgm:presLayoutVars>
      </dgm:prSet>
      <dgm:spPr/>
      <dgm:t>
        <a:bodyPr/>
        <a:lstStyle/>
        <a:p>
          <a:endParaRPr lang="en-US"/>
        </a:p>
      </dgm:t>
    </dgm:pt>
    <dgm:pt modelId="{880C0B98-AED1-49C7-A135-16E3A952BD9F}" type="pres">
      <dgm:prSet presAssocID="{5FFDFC96-9ED9-4690-B9E0-DC741E44371B}" presName="sibTrans" presStyleCnt="0"/>
      <dgm:spPr/>
    </dgm:pt>
    <dgm:pt modelId="{D7C95C19-90EC-491A-89F0-300D1881E4FD}" type="pres">
      <dgm:prSet presAssocID="{EFDDF613-9FE3-4BB0-8281-04DB311C5C43}" presName="composite" presStyleCnt="0"/>
      <dgm:spPr/>
    </dgm:pt>
    <dgm:pt modelId="{EE7121AA-DABA-4333-A43E-57AF2BE3FCFB}" type="pres">
      <dgm:prSet presAssocID="{EFDDF613-9FE3-4BB0-8281-04DB311C5C43}" presName="bentUpArrow1" presStyleLbl="alignImgPlace1" presStyleIdx="3" presStyleCnt="4"/>
      <dgm:spPr/>
    </dgm:pt>
    <dgm:pt modelId="{BCD78F10-2E22-448E-81F5-EB4CADB8098E}" type="pres">
      <dgm:prSet presAssocID="{EFDDF613-9FE3-4BB0-8281-04DB311C5C43}" presName="ParentText" presStyleLbl="node1" presStyleIdx="3" presStyleCnt="5">
        <dgm:presLayoutVars>
          <dgm:chMax val="1"/>
          <dgm:chPref val="1"/>
          <dgm:bulletEnabled val="1"/>
        </dgm:presLayoutVars>
      </dgm:prSet>
      <dgm:spPr/>
      <dgm:t>
        <a:bodyPr/>
        <a:lstStyle/>
        <a:p>
          <a:endParaRPr lang="en-US"/>
        </a:p>
      </dgm:t>
    </dgm:pt>
    <dgm:pt modelId="{92A0929F-D6DB-452C-935C-7F42A6EB355F}" type="pres">
      <dgm:prSet presAssocID="{EFDDF613-9FE3-4BB0-8281-04DB311C5C43}" presName="ChildText" presStyleLbl="revTx" presStyleIdx="3" presStyleCnt="4">
        <dgm:presLayoutVars>
          <dgm:chMax val="0"/>
          <dgm:chPref val="0"/>
          <dgm:bulletEnabled val="1"/>
        </dgm:presLayoutVars>
      </dgm:prSet>
      <dgm:spPr/>
    </dgm:pt>
    <dgm:pt modelId="{BBD48615-313D-47C0-94FA-C1A33E763F98}" type="pres">
      <dgm:prSet presAssocID="{D19F4783-A650-4795-9705-32A2E4D5253C}" presName="sibTrans" presStyleCnt="0"/>
      <dgm:spPr/>
    </dgm:pt>
    <dgm:pt modelId="{63E233B7-046B-4B9B-A84B-24457772A835}" type="pres">
      <dgm:prSet presAssocID="{5DF55064-C4BF-46F5-847E-E63FCB7162FD}" presName="composite" presStyleCnt="0"/>
      <dgm:spPr/>
    </dgm:pt>
    <dgm:pt modelId="{CC1529DA-A1B3-4098-ABD8-594DC56D6D97}" type="pres">
      <dgm:prSet presAssocID="{5DF55064-C4BF-46F5-847E-E63FCB7162FD}" presName="ParentText" presStyleLbl="node1" presStyleIdx="4" presStyleCnt="5">
        <dgm:presLayoutVars>
          <dgm:chMax val="1"/>
          <dgm:chPref val="1"/>
          <dgm:bulletEnabled val="1"/>
        </dgm:presLayoutVars>
      </dgm:prSet>
      <dgm:spPr/>
      <dgm:t>
        <a:bodyPr/>
        <a:lstStyle/>
        <a:p>
          <a:endParaRPr lang="es-ES"/>
        </a:p>
      </dgm:t>
    </dgm:pt>
  </dgm:ptLst>
  <dgm:cxnLst>
    <dgm:cxn modelId="{7A500343-FA70-4A59-9739-25578C383E0D}" srcId="{900BE474-74FC-47EA-AB55-DA1570A95FE9}" destId="{E9922317-690C-4782-85F9-60A0F23FED0D}" srcOrd="2" destOrd="0" parTransId="{74CB4869-A4A3-4893-BFF8-D4832D8FDB43}" sibTransId="{5FFDFC96-9ED9-4690-B9E0-DC741E44371B}"/>
    <dgm:cxn modelId="{D2F187DC-58FD-42D8-85B2-27FAFCA1270D}" srcId="{900BE474-74FC-47EA-AB55-DA1570A95FE9}" destId="{66C5E7BE-DAF3-41A5-B3C9-211DDC2DD211}" srcOrd="0" destOrd="0" parTransId="{E0A96CDB-38A5-4285-9CBE-B0A0299D4857}" sibTransId="{72B853CC-2B5E-4DF1-B9B4-2477FBD55B9C}"/>
    <dgm:cxn modelId="{E920D949-4995-41EF-800A-3A5BD49F14B6}" srcId="{900BE474-74FC-47EA-AB55-DA1570A95FE9}" destId="{5DF55064-C4BF-46F5-847E-E63FCB7162FD}" srcOrd="4" destOrd="0" parTransId="{4911803F-C738-4FAD-91D6-390C3DC02DBA}" sibTransId="{1348A9AF-3B91-43CE-96BE-28FFBEC9FDB1}"/>
    <dgm:cxn modelId="{61860ABF-952B-49D3-B445-D77FF524F070}" type="presOf" srcId="{B713A113-B2FB-4258-AAF7-F097924FCEE5}" destId="{7400A1BE-3FE3-4281-BDBE-28F5D0EF4ED4}" srcOrd="0" destOrd="0" presId="urn:microsoft.com/office/officeart/2005/8/layout/StepDownProcess"/>
    <dgm:cxn modelId="{20AADCCF-90DA-4EF9-A931-CE485278E4D4}" type="presOf" srcId="{EFDDF613-9FE3-4BB0-8281-04DB311C5C43}" destId="{BCD78F10-2E22-448E-81F5-EB4CADB8098E}" srcOrd="0" destOrd="0" presId="urn:microsoft.com/office/officeart/2005/8/layout/StepDownProcess"/>
    <dgm:cxn modelId="{A91A1298-6452-41B5-8699-40F39EF4C7E9}" srcId="{900BE474-74FC-47EA-AB55-DA1570A95FE9}" destId="{EFDDF613-9FE3-4BB0-8281-04DB311C5C43}" srcOrd="3" destOrd="0" parTransId="{FD2AF349-2817-4DA9-A24F-AB8B81499143}" sibTransId="{D19F4783-A650-4795-9705-32A2E4D5253C}"/>
    <dgm:cxn modelId="{830478EB-5305-46F8-906D-25A10D94AEEA}" type="presOf" srcId="{5DF55064-C4BF-46F5-847E-E63FCB7162FD}" destId="{CC1529DA-A1B3-4098-ABD8-594DC56D6D97}" srcOrd="0" destOrd="0" presId="urn:microsoft.com/office/officeart/2005/8/layout/StepDownProcess"/>
    <dgm:cxn modelId="{32CCF46F-4E97-4958-89C5-4084610BB5C8}" type="presOf" srcId="{900BE474-74FC-47EA-AB55-DA1570A95FE9}" destId="{AB118010-26D8-4E35-AEAA-E144F8C49927}" srcOrd="0" destOrd="0" presId="urn:microsoft.com/office/officeart/2005/8/layout/StepDownProcess"/>
    <dgm:cxn modelId="{11A51AA9-F375-4D26-A9EF-3D4EBF11C1A5}" type="presOf" srcId="{66C5E7BE-DAF3-41A5-B3C9-211DDC2DD211}" destId="{0F55607B-B93D-41E5-83ED-90F698F0EEAD}" srcOrd="0" destOrd="0" presId="urn:microsoft.com/office/officeart/2005/8/layout/StepDownProcess"/>
    <dgm:cxn modelId="{3556472F-FE00-48BB-B8C1-C494A567F798}" srcId="{900BE474-74FC-47EA-AB55-DA1570A95FE9}" destId="{B713A113-B2FB-4258-AAF7-F097924FCEE5}" srcOrd="1" destOrd="0" parTransId="{CCE706A7-A93F-42F8-9B24-DED7E877F6A9}" sibTransId="{752EAE6D-73F8-4349-B937-ED67D3203A8A}"/>
    <dgm:cxn modelId="{66246461-A9B7-471D-813A-9A5145AC27B7}" type="presOf" srcId="{E9922317-690C-4782-85F9-60A0F23FED0D}" destId="{FBA6786F-987E-41FD-917A-89A7E345A65D}" srcOrd="0" destOrd="0" presId="urn:microsoft.com/office/officeart/2005/8/layout/StepDownProcess"/>
    <dgm:cxn modelId="{E73C9B3B-2125-4FD4-AE11-974F9B9E4E47}" type="presParOf" srcId="{AB118010-26D8-4E35-AEAA-E144F8C49927}" destId="{3EA96623-0FD6-4738-8E55-A771F8A1F198}" srcOrd="0" destOrd="0" presId="urn:microsoft.com/office/officeart/2005/8/layout/StepDownProcess"/>
    <dgm:cxn modelId="{75D37B95-5369-443F-A9BB-77C7C650B989}" type="presParOf" srcId="{3EA96623-0FD6-4738-8E55-A771F8A1F198}" destId="{E3CA4D22-13A5-4ACE-939C-89506F07EAAB}" srcOrd="0" destOrd="0" presId="urn:microsoft.com/office/officeart/2005/8/layout/StepDownProcess"/>
    <dgm:cxn modelId="{D6387FFE-97B6-40F9-8E75-056761A88DDA}" type="presParOf" srcId="{3EA96623-0FD6-4738-8E55-A771F8A1F198}" destId="{0F55607B-B93D-41E5-83ED-90F698F0EEAD}" srcOrd="1" destOrd="0" presId="urn:microsoft.com/office/officeart/2005/8/layout/StepDownProcess"/>
    <dgm:cxn modelId="{66CD7A48-50D1-4CA8-9FE5-F7232242A8A1}" type="presParOf" srcId="{3EA96623-0FD6-4738-8E55-A771F8A1F198}" destId="{AF45A696-F0BC-4CF0-B786-F7CCB33E66B5}" srcOrd="2" destOrd="0" presId="urn:microsoft.com/office/officeart/2005/8/layout/StepDownProcess"/>
    <dgm:cxn modelId="{A7FA85DC-EDE1-4700-8E69-D6132681A620}" type="presParOf" srcId="{AB118010-26D8-4E35-AEAA-E144F8C49927}" destId="{4EB6978C-265A-4DEB-958F-6645A3BE70C8}" srcOrd="1" destOrd="0" presId="urn:microsoft.com/office/officeart/2005/8/layout/StepDownProcess"/>
    <dgm:cxn modelId="{9A8CF9FC-347C-477F-8716-58AE6ACA99AE}" type="presParOf" srcId="{AB118010-26D8-4E35-AEAA-E144F8C49927}" destId="{D4C78287-EF23-4253-8E23-9F05095876D8}" srcOrd="2" destOrd="0" presId="urn:microsoft.com/office/officeart/2005/8/layout/StepDownProcess"/>
    <dgm:cxn modelId="{2B2ADB0F-5E93-4CCB-B38C-A5BBBA294A90}" type="presParOf" srcId="{D4C78287-EF23-4253-8E23-9F05095876D8}" destId="{19EA7B9F-6D7D-48B8-9DF3-FFD013547333}" srcOrd="0" destOrd="0" presId="urn:microsoft.com/office/officeart/2005/8/layout/StepDownProcess"/>
    <dgm:cxn modelId="{46C120B8-41F9-494A-99F1-D4C5FAE1BB35}" type="presParOf" srcId="{D4C78287-EF23-4253-8E23-9F05095876D8}" destId="{7400A1BE-3FE3-4281-BDBE-28F5D0EF4ED4}" srcOrd="1" destOrd="0" presId="urn:microsoft.com/office/officeart/2005/8/layout/StepDownProcess"/>
    <dgm:cxn modelId="{D0063BBD-826E-42DF-9FB0-7593ACF072BD}" type="presParOf" srcId="{D4C78287-EF23-4253-8E23-9F05095876D8}" destId="{09FF4434-A765-43C8-A5C8-1BAE41564F02}" srcOrd="2" destOrd="0" presId="urn:microsoft.com/office/officeart/2005/8/layout/StepDownProcess"/>
    <dgm:cxn modelId="{7A61C166-1860-44DE-83DC-24D4A4B96560}" type="presParOf" srcId="{AB118010-26D8-4E35-AEAA-E144F8C49927}" destId="{92B7E173-CF9D-4B76-A005-9C9C4CEECD65}" srcOrd="3" destOrd="0" presId="urn:microsoft.com/office/officeart/2005/8/layout/StepDownProcess"/>
    <dgm:cxn modelId="{27BE2DC2-867F-4308-AC15-EE3BDBAEDE70}" type="presParOf" srcId="{AB118010-26D8-4E35-AEAA-E144F8C49927}" destId="{2800180E-B8BD-4446-AF06-62F09866ACF4}" srcOrd="4" destOrd="0" presId="urn:microsoft.com/office/officeart/2005/8/layout/StepDownProcess"/>
    <dgm:cxn modelId="{1DD49372-D8A8-4CCD-8BE7-499DC1EBF518}" type="presParOf" srcId="{2800180E-B8BD-4446-AF06-62F09866ACF4}" destId="{A4A3917A-E537-403C-B9E7-0ED611AB8F57}" srcOrd="0" destOrd="0" presId="urn:microsoft.com/office/officeart/2005/8/layout/StepDownProcess"/>
    <dgm:cxn modelId="{45D351EC-1918-4804-B8C1-0B60D9B0764F}" type="presParOf" srcId="{2800180E-B8BD-4446-AF06-62F09866ACF4}" destId="{FBA6786F-987E-41FD-917A-89A7E345A65D}" srcOrd="1" destOrd="0" presId="urn:microsoft.com/office/officeart/2005/8/layout/StepDownProcess"/>
    <dgm:cxn modelId="{1BA60D1F-EEBC-4155-8977-6DB492B901C4}" type="presParOf" srcId="{2800180E-B8BD-4446-AF06-62F09866ACF4}" destId="{38043722-C562-4B4B-B979-48664C5EFFFA}" srcOrd="2" destOrd="0" presId="urn:microsoft.com/office/officeart/2005/8/layout/StepDownProcess"/>
    <dgm:cxn modelId="{C9E414C3-F477-4488-8560-EF95958C9287}" type="presParOf" srcId="{AB118010-26D8-4E35-AEAA-E144F8C49927}" destId="{880C0B98-AED1-49C7-A135-16E3A952BD9F}" srcOrd="5" destOrd="0" presId="urn:microsoft.com/office/officeart/2005/8/layout/StepDownProcess"/>
    <dgm:cxn modelId="{4CF427C1-14F2-48AF-98B1-6FBC76EBB970}" type="presParOf" srcId="{AB118010-26D8-4E35-AEAA-E144F8C49927}" destId="{D7C95C19-90EC-491A-89F0-300D1881E4FD}" srcOrd="6" destOrd="0" presId="urn:microsoft.com/office/officeart/2005/8/layout/StepDownProcess"/>
    <dgm:cxn modelId="{64A1C1EF-B36C-442C-BC33-2686EF95EF31}" type="presParOf" srcId="{D7C95C19-90EC-491A-89F0-300D1881E4FD}" destId="{EE7121AA-DABA-4333-A43E-57AF2BE3FCFB}" srcOrd="0" destOrd="0" presId="urn:microsoft.com/office/officeart/2005/8/layout/StepDownProcess"/>
    <dgm:cxn modelId="{A31F1F88-F232-4A72-ADB2-0111F3375441}" type="presParOf" srcId="{D7C95C19-90EC-491A-89F0-300D1881E4FD}" destId="{BCD78F10-2E22-448E-81F5-EB4CADB8098E}" srcOrd="1" destOrd="0" presId="urn:microsoft.com/office/officeart/2005/8/layout/StepDownProcess"/>
    <dgm:cxn modelId="{97564468-1A38-4C65-8166-BA703C0EB0D7}" type="presParOf" srcId="{D7C95C19-90EC-491A-89F0-300D1881E4FD}" destId="{92A0929F-D6DB-452C-935C-7F42A6EB355F}" srcOrd="2" destOrd="0" presId="urn:microsoft.com/office/officeart/2005/8/layout/StepDownProcess"/>
    <dgm:cxn modelId="{0E130063-47CA-4098-8295-BE903CB28418}" type="presParOf" srcId="{AB118010-26D8-4E35-AEAA-E144F8C49927}" destId="{BBD48615-313D-47C0-94FA-C1A33E763F98}" srcOrd="7" destOrd="0" presId="urn:microsoft.com/office/officeart/2005/8/layout/StepDownProcess"/>
    <dgm:cxn modelId="{36927D4D-015D-4D9B-B834-3168F81A354C}" type="presParOf" srcId="{AB118010-26D8-4E35-AEAA-E144F8C49927}" destId="{63E233B7-046B-4B9B-A84B-24457772A835}" srcOrd="8" destOrd="0" presId="urn:microsoft.com/office/officeart/2005/8/layout/StepDownProcess"/>
    <dgm:cxn modelId="{1376119F-230A-47AF-9457-0BADF78CF85E}" type="presParOf" srcId="{63E233B7-046B-4B9B-A84B-24457772A835}" destId="{CC1529DA-A1B3-4098-ABD8-594DC56D6D97}"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A4D22-13A5-4ACE-939C-89506F07EAAB}">
      <dsp:nvSpPr>
        <dsp:cNvPr id="0" name=""/>
        <dsp:cNvSpPr/>
      </dsp:nvSpPr>
      <dsp:spPr>
        <a:xfrm rot="5400000">
          <a:off x="1186619" y="735730"/>
          <a:ext cx="640295" cy="72895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55607B-B93D-41E5-83ED-90F698F0EEAD}">
      <dsp:nvSpPr>
        <dsp:cNvPr id="0" name=""/>
        <dsp:cNvSpPr/>
      </dsp:nvSpPr>
      <dsp:spPr>
        <a:xfrm>
          <a:off x="1016980" y="25950"/>
          <a:ext cx="1077880" cy="75448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Generación de un Dataset</a:t>
          </a:r>
        </a:p>
      </dsp:txBody>
      <dsp:txXfrm>
        <a:off x="1053817" y="62787"/>
        <a:ext cx="1004206" cy="680807"/>
      </dsp:txXfrm>
    </dsp:sp>
    <dsp:sp modelId="{AF45A696-F0BC-4CF0-B786-F7CCB33E66B5}">
      <dsp:nvSpPr>
        <dsp:cNvPr id="0" name=""/>
        <dsp:cNvSpPr/>
      </dsp:nvSpPr>
      <dsp:spPr>
        <a:xfrm>
          <a:off x="2094860" y="97907"/>
          <a:ext cx="783947" cy="609805"/>
        </a:xfrm>
        <a:prstGeom prst="rect">
          <a:avLst/>
        </a:prstGeom>
        <a:noFill/>
        <a:ln>
          <a:noFill/>
        </a:ln>
        <a:effectLst/>
      </dsp:spPr>
      <dsp:style>
        <a:lnRef idx="0">
          <a:scrgbClr r="0" g="0" b="0"/>
        </a:lnRef>
        <a:fillRef idx="0">
          <a:scrgbClr r="0" g="0" b="0"/>
        </a:fillRef>
        <a:effectRef idx="0">
          <a:scrgbClr r="0" g="0" b="0"/>
        </a:effectRef>
        <a:fontRef idx="minor"/>
      </dsp:style>
    </dsp:sp>
    <dsp:sp modelId="{19EA7B9F-6D7D-48B8-9DF3-FFD013547333}">
      <dsp:nvSpPr>
        <dsp:cNvPr id="0" name=""/>
        <dsp:cNvSpPr/>
      </dsp:nvSpPr>
      <dsp:spPr>
        <a:xfrm rot="5400000">
          <a:off x="2080296" y="1583262"/>
          <a:ext cx="640295" cy="72895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00A1BE-3FE3-4281-BDBE-28F5D0EF4ED4}">
      <dsp:nvSpPr>
        <dsp:cNvPr id="0" name=""/>
        <dsp:cNvSpPr/>
      </dsp:nvSpPr>
      <dsp:spPr>
        <a:xfrm>
          <a:off x="1910657" y="873481"/>
          <a:ext cx="1077880" cy="75448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Preprocesamiento y Estandarización</a:t>
          </a:r>
        </a:p>
      </dsp:txBody>
      <dsp:txXfrm>
        <a:off x="1947494" y="910318"/>
        <a:ext cx="1004206" cy="680807"/>
      </dsp:txXfrm>
    </dsp:sp>
    <dsp:sp modelId="{09FF4434-A765-43C8-A5C8-1BAE41564F02}">
      <dsp:nvSpPr>
        <dsp:cNvPr id="0" name=""/>
        <dsp:cNvSpPr/>
      </dsp:nvSpPr>
      <dsp:spPr>
        <a:xfrm>
          <a:off x="2988537" y="945438"/>
          <a:ext cx="783947" cy="609805"/>
        </a:xfrm>
        <a:prstGeom prst="rect">
          <a:avLst/>
        </a:prstGeom>
        <a:noFill/>
        <a:ln>
          <a:noFill/>
        </a:ln>
        <a:effectLst/>
      </dsp:spPr>
      <dsp:style>
        <a:lnRef idx="0">
          <a:scrgbClr r="0" g="0" b="0"/>
        </a:lnRef>
        <a:fillRef idx="0">
          <a:scrgbClr r="0" g="0" b="0"/>
        </a:fillRef>
        <a:effectRef idx="0">
          <a:scrgbClr r="0" g="0" b="0"/>
        </a:effectRef>
        <a:fontRef idx="minor"/>
      </dsp:style>
    </dsp:sp>
    <dsp:sp modelId="{A4A3917A-E537-403C-B9E7-0ED611AB8F57}">
      <dsp:nvSpPr>
        <dsp:cNvPr id="0" name=""/>
        <dsp:cNvSpPr/>
      </dsp:nvSpPr>
      <dsp:spPr>
        <a:xfrm rot="5400000">
          <a:off x="2973974" y="2430793"/>
          <a:ext cx="640295" cy="72895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A6786F-987E-41FD-917A-89A7E345A65D}">
      <dsp:nvSpPr>
        <dsp:cNvPr id="0" name=""/>
        <dsp:cNvSpPr/>
      </dsp:nvSpPr>
      <dsp:spPr>
        <a:xfrm>
          <a:off x="2804334" y="1721013"/>
          <a:ext cx="1077880" cy="75448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Ejecución del proceso y hallazgo de los clusters</a:t>
          </a:r>
        </a:p>
      </dsp:txBody>
      <dsp:txXfrm>
        <a:off x="2841171" y="1757850"/>
        <a:ext cx="1004206" cy="680807"/>
      </dsp:txXfrm>
    </dsp:sp>
    <dsp:sp modelId="{38043722-C562-4B4B-B979-48664C5EFFFA}">
      <dsp:nvSpPr>
        <dsp:cNvPr id="0" name=""/>
        <dsp:cNvSpPr/>
      </dsp:nvSpPr>
      <dsp:spPr>
        <a:xfrm>
          <a:off x="3882215" y="1792970"/>
          <a:ext cx="783947" cy="609805"/>
        </a:xfrm>
        <a:prstGeom prst="rect">
          <a:avLst/>
        </a:prstGeom>
        <a:noFill/>
        <a:ln>
          <a:noFill/>
        </a:ln>
        <a:effectLst/>
      </dsp:spPr>
      <dsp:style>
        <a:lnRef idx="0">
          <a:scrgbClr r="0" g="0" b="0"/>
        </a:lnRef>
        <a:fillRef idx="0">
          <a:scrgbClr r="0" g="0" b="0"/>
        </a:fillRef>
        <a:effectRef idx="0">
          <a:scrgbClr r="0" g="0" b="0"/>
        </a:effectRef>
        <a:fontRef idx="minor"/>
      </dsp:style>
    </dsp:sp>
    <dsp:sp modelId="{EE7121AA-DABA-4333-A43E-57AF2BE3FCFB}">
      <dsp:nvSpPr>
        <dsp:cNvPr id="0" name=""/>
        <dsp:cNvSpPr/>
      </dsp:nvSpPr>
      <dsp:spPr>
        <a:xfrm rot="5400000">
          <a:off x="3867651" y="3278325"/>
          <a:ext cx="640295" cy="72895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D78F10-2E22-448E-81F5-EB4CADB8098E}">
      <dsp:nvSpPr>
        <dsp:cNvPr id="0" name=""/>
        <dsp:cNvSpPr/>
      </dsp:nvSpPr>
      <dsp:spPr>
        <a:xfrm>
          <a:off x="3698012" y="2568544"/>
          <a:ext cx="1077880" cy="75448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Interpretación de los Cluster</a:t>
          </a:r>
        </a:p>
      </dsp:txBody>
      <dsp:txXfrm>
        <a:off x="3734849" y="2605381"/>
        <a:ext cx="1004206" cy="680807"/>
      </dsp:txXfrm>
    </dsp:sp>
    <dsp:sp modelId="{92A0929F-D6DB-452C-935C-7F42A6EB355F}">
      <dsp:nvSpPr>
        <dsp:cNvPr id="0" name=""/>
        <dsp:cNvSpPr/>
      </dsp:nvSpPr>
      <dsp:spPr>
        <a:xfrm>
          <a:off x="4775892" y="2640501"/>
          <a:ext cx="783947" cy="609805"/>
        </a:xfrm>
        <a:prstGeom prst="rect">
          <a:avLst/>
        </a:prstGeom>
        <a:noFill/>
        <a:ln>
          <a:noFill/>
        </a:ln>
        <a:effectLst/>
      </dsp:spPr>
      <dsp:style>
        <a:lnRef idx="0">
          <a:scrgbClr r="0" g="0" b="0"/>
        </a:lnRef>
        <a:fillRef idx="0">
          <a:scrgbClr r="0" g="0" b="0"/>
        </a:fillRef>
        <a:effectRef idx="0">
          <a:scrgbClr r="0" g="0" b="0"/>
        </a:effectRef>
        <a:fontRef idx="minor"/>
      </dsp:style>
    </dsp:sp>
    <dsp:sp modelId="{CC1529DA-A1B3-4098-ABD8-594DC56D6D97}">
      <dsp:nvSpPr>
        <dsp:cNvPr id="0" name=""/>
        <dsp:cNvSpPr/>
      </dsp:nvSpPr>
      <dsp:spPr>
        <a:xfrm>
          <a:off x="4591689" y="3416076"/>
          <a:ext cx="1077880" cy="75448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Conclusiones</a:t>
          </a:r>
        </a:p>
      </dsp:txBody>
      <dsp:txXfrm>
        <a:off x="4628526" y="3452913"/>
        <a:ext cx="1004206" cy="68080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a:t>
            </a:fld>
            <a:endParaRPr lang="en-US" sz="1200" b="0" i="0">
              <a:latin typeface="Calibri"/>
              <a:ea typeface="+mn-ea"/>
              <a:cs typeface="+mn-cs"/>
            </a:endParaRPr>
          </a:p>
        </p:txBody>
      </p:sp>
    </p:spTree>
    <p:extLst>
      <p:ext uri="{BB962C8B-B14F-4D97-AF65-F5344CB8AC3E}">
        <p14:creationId xmlns:p14="http://schemas.microsoft.com/office/powerpoint/2010/main" val="15570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22</a:t>
            </a:fld>
            <a:endParaRPr lang="en-US" sz="1200" b="0" i="0">
              <a:latin typeface="Calibri"/>
              <a:ea typeface="+mn-ea"/>
              <a:cs typeface="+mn-cs"/>
            </a:endParaRPr>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12/8/2018</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cap="all" dirty="0"/>
              <a:t>Machine </a:t>
            </a:r>
            <a:r>
              <a:rPr lang="es-MX" cap="all" dirty="0" err="1" smtClean="0"/>
              <a:t>learning</a:t>
            </a:r>
            <a:r>
              <a:rPr lang="es-MX" cap="all" dirty="0" smtClean="0"/>
              <a:t>: ALGORITMOS NO SUPERVISADOS</a:t>
            </a:r>
            <a:endParaRPr lang="en-US" cap="all" dirty="0"/>
          </a:p>
        </p:txBody>
      </p:sp>
      <p:sp>
        <p:nvSpPr>
          <p:cNvPr id="3" name="Subtítulo 2"/>
          <p:cNvSpPr>
            <a:spLocks noGrp="1"/>
          </p:cNvSpPr>
          <p:nvPr>
            <p:ph type="subTitle" idx="1"/>
          </p:nvPr>
        </p:nvSpPr>
        <p:spPr>
          <a:xfrm>
            <a:off x="838202" y="5110609"/>
            <a:ext cx="8022463" cy="1137793"/>
          </a:xfrm>
        </p:spPr>
        <p:txBody>
          <a:bodyPr vert="horz" lIns="91440" tIns="45720" rIns="91440" bIns="45720" rtlCol="0">
            <a:noAutofit/>
          </a:bodyPr>
          <a:lstStyle/>
          <a:p>
            <a:r>
              <a:rPr lang="es-MX" sz="2400" dirty="0" err="1" smtClean="0"/>
              <a:t>Clustering</a:t>
            </a:r>
            <a:r>
              <a:rPr lang="es-MX" sz="2400" dirty="0" smtClean="0"/>
              <a:t> </a:t>
            </a:r>
            <a:endParaRPr lang="es-ES" sz="2600" noProof="1"/>
          </a:p>
        </p:txBody>
      </p:sp>
      <p:sp>
        <p:nvSpPr>
          <p:cNvPr id="4" name="Marcador de posición de texto 2">
            <a:hlinkClick r:id="rId3" tooltip="Más información"/>
          </p:cNvPr>
          <p:cNvSpPr txBox="1">
            <a:spLocks/>
          </p:cNvSpPr>
          <p:nvPr/>
        </p:nvSpPr>
        <p:spPr>
          <a:xfrm>
            <a:off x="862328" y="5587084"/>
            <a:ext cx="8659850" cy="93137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s-ES" sz="1800" noProof="1" smtClean="0">
                <a:solidFill>
                  <a:srgbClr val="DD462F"/>
                </a:solidFill>
              </a:rPr>
              <a:t>Instructor: José Nelson Zepeda</a:t>
            </a:r>
          </a:p>
          <a:p>
            <a:r>
              <a:rPr lang="es-ES" sz="1800" noProof="1" smtClean="0">
                <a:solidFill>
                  <a:srgbClr val="DD462F"/>
                </a:solidFill>
              </a:rPr>
              <a:t>San Salvador, Noviembre 2018</a:t>
            </a:r>
            <a:endParaRPr lang="es-ES" sz="1800" noProof="1">
              <a:solidFill>
                <a:srgbClr val="DD462F"/>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Transformación de Datos</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ángulo 3"/>
          <p:cNvSpPr/>
          <p:nvPr/>
        </p:nvSpPr>
        <p:spPr>
          <a:xfrm>
            <a:off x="604434" y="1875485"/>
            <a:ext cx="4705082" cy="800219"/>
          </a:xfrm>
          <a:prstGeom prst="rect">
            <a:avLst/>
          </a:prstGeom>
        </p:spPr>
        <p:txBody>
          <a:bodyPr wrap="square">
            <a:spAutoFit/>
          </a:bodyPr>
          <a:lstStyle/>
          <a:p>
            <a:pPr>
              <a:lnSpc>
                <a:spcPts val="1200"/>
              </a:lnSpc>
              <a:spcAft>
                <a:spcPts val="0"/>
              </a:spcAft>
            </a:pPr>
            <a:r>
              <a:rPr lang="es-MX" sz="1200" b="1" i="1" kern="1400" spc="-50" dirty="0">
                <a:latin typeface="Garamond" panose="02020404030301010803" pitchFamily="18" charset="0"/>
              </a:rPr>
              <a:t>Transformación con la Mediana y MAD </a:t>
            </a:r>
            <a:endParaRPr lang="en-US" sz="1200" b="1" kern="1400" spc="-50" dirty="0">
              <a:latin typeface="Garamond" panose="02020404030301010803" pitchFamily="18" charset="0"/>
            </a:endParaRPr>
          </a:p>
          <a:p>
            <a:r>
              <a:rPr lang="es-SV" sz="1200" dirty="0">
                <a:latin typeface="Garamond" panose="02020404030301010803" pitchFamily="18" charset="0"/>
                <a:ea typeface="Times New Roman" panose="02020603050405020304" pitchFamily="18" charset="0"/>
                <a:cs typeface="Times New Roman" panose="02020603050405020304" pitchFamily="18" charset="0"/>
              </a:rPr>
              <a:t>Este método es más robusto que la transformación lineal (Z), se debe extraer la mediana de cada valor y luego hay que dividirlo entre la desviación absoluta media</a:t>
            </a:r>
            <a:endParaRPr lang="en-US" sz="1200" dirty="0">
              <a:latin typeface="Garamond" panose="02020404030301010803" pitchFamily="18" charset="0"/>
            </a:endParaRPr>
          </a:p>
        </p:txBody>
      </p:sp>
      <p:pic>
        <p:nvPicPr>
          <p:cNvPr id="13" name="Imagen 12"/>
          <p:cNvPicPr/>
          <p:nvPr/>
        </p:nvPicPr>
        <p:blipFill>
          <a:blip r:embed="rId2"/>
          <a:stretch>
            <a:fillRect/>
          </a:stretch>
        </p:blipFill>
        <p:spPr>
          <a:xfrm>
            <a:off x="604434" y="2688581"/>
            <a:ext cx="1371600" cy="914400"/>
          </a:xfrm>
          <a:prstGeom prst="rect">
            <a:avLst/>
          </a:prstGeom>
        </p:spPr>
      </p:pic>
      <p:pic>
        <p:nvPicPr>
          <p:cNvPr id="15" name="Imagen 14"/>
          <p:cNvPicPr/>
          <p:nvPr/>
        </p:nvPicPr>
        <p:blipFill>
          <a:blip r:embed="rId3"/>
          <a:stretch>
            <a:fillRect/>
          </a:stretch>
        </p:blipFill>
        <p:spPr>
          <a:xfrm>
            <a:off x="2535855" y="3105115"/>
            <a:ext cx="1581150" cy="266700"/>
          </a:xfrm>
          <a:prstGeom prst="rect">
            <a:avLst/>
          </a:prstGeom>
        </p:spPr>
      </p:pic>
      <p:sp>
        <p:nvSpPr>
          <p:cNvPr id="5" name="Rectángulo 4"/>
          <p:cNvSpPr/>
          <p:nvPr/>
        </p:nvSpPr>
        <p:spPr>
          <a:xfrm>
            <a:off x="604434" y="4174061"/>
            <a:ext cx="4705082" cy="1138773"/>
          </a:xfrm>
          <a:prstGeom prst="rect">
            <a:avLst/>
          </a:prstGeom>
        </p:spPr>
        <p:txBody>
          <a:bodyPr wrap="square">
            <a:spAutoFit/>
          </a:bodyPr>
          <a:lstStyle/>
          <a:p>
            <a:pPr>
              <a:lnSpc>
                <a:spcPts val="1200"/>
              </a:lnSpc>
              <a:spcAft>
                <a:spcPts val="0"/>
              </a:spcAft>
            </a:pPr>
            <a:r>
              <a:rPr lang="es-MX" sz="1200" b="1" i="1" kern="1400" spc="-50" dirty="0">
                <a:latin typeface="Garamond" panose="02020404030301010803" pitchFamily="18" charset="0"/>
              </a:rPr>
              <a:t>Transformación Logarítmica </a:t>
            </a:r>
            <a:endParaRPr lang="en-US" sz="1200" b="1" kern="1400" spc="-50" dirty="0">
              <a:latin typeface="Garamond" panose="02020404030301010803" pitchFamily="18" charset="0"/>
            </a:endParaRPr>
          </a:p>
          <a:p>
            <a:pPr algn="just">
              <a:spcAft>
                <a:spcPts val="1200"/>
              </a:spcAft>
            </a:pPr>
            <a:r>
              <a:rPr lang="es-SV" sz="1200" spc="-25" dirty="0">
                <a:latin typeface="Garamond" panose="02020404030301010803" pitchFamily="18" charset="0"/>
                <a:ea typeface="Times New Roman" panose="02020603050405020304" pitchFamily="18" charset="0"/>
                <a:cs typeface="Times New Roman" panose="02020603050405020304" pitchFamily="18" charset="0"/>
              </a:rPr>
              <a:t>Este método es muy utilizado cuando estamos ante escenarios cuya distribución de datos presentan un sesgo elevado ya sea a la izquierda o a la derecha.</a:t>
            </a:r>
            <a:endParaRPr lang="en-US" sz="1200"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z="1200" spc="-25" dirty="0">
                <a:latin typeface="Garamond" panose="02020404030301010803" pitchFamily="18" charset="0"/>
                <a:ea typeface="Times New Roman" panose="02020603050405020304" pitchFamily="18" charset="0"/>
                <a:cs typeface="Times New Roman" panose="02020603050405020304" pitchFamily="18" charset="0"/>
              </a:rPr>
              <a:t>Esta transformación puede requerir más trabajo ya que los valores que produce pueden tender al infinito.</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4100" name="Picture 4" descr="Resultado de imagen para data standardis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6229" y="2150772"/>
            <a:ext cx="4197484" cy="3162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22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p:cNvPicPr/>
          <p:nvPr/>
        </p:nvPicPr>
        <p:blipFill>
          <a:blip r:embed="rId2"/>
          <a:stretch>
            <a:fillRect/>
          </a:stretch>
        </p:blipFill>
        <p:spPr>
          <a:xfrm>
            <a:off x="120069" y="3744175"/>
            <a:ext cx="6010275" cy="2790825"/>
          </a:xfrm>
          <a:prstGeom prst="rect">
            <a:avLst/>
          </a:prstGeom>
        </p:spPr>
      </p:pic>
      <p:sp>
        <p:nvSpPr>
          <p:cNvPr id="2" name="Título 1"/>
          <p:cNvSpPr>
            <a:spLocks noGrp="1"/>
          </p:cNvSpPr>
          <p:nvPr>
            <p:ph type="title"/>
          </p:nvPr>
        </p:nvSpPr>
        <p:spPr/>
        <p:txBody>
          <a:bodyPr/>
          <a:lstStyle/>
          <a:p>
            <a:r>
              <a:rPr lang="es-MX" dirty="0" err="1" smtClean="0"/>
              <a:t>Clustering</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ángulo 2"/>
          <p:cNvSpPr/>
          <p:nvPr/>
        </p:nvSpPr>
        <p:spPr>
          <a:xfrm>
            <a:off x="227526" y="1589739"/>
            <a:ext cx="5902818" cy="2185214"/>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El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clustering</a:t>
            </a:r>
            <a:r>
              <a:rPr lang="es-SV" spc="-25" dirty="0">
                <a:latin typeface="Garamond" panose="02020404030301010803" pitchFamily="18" charset="0"/>
                <a:ea typeface="Times New Roman" panose="02020603050405020304" pitchFamily="18" charset="0"/>
                <a:cs typeface="Times New Roman" panose="02020603050405020304" pitchFamily="18" charset="0"/>
              </a:rPr>
              <a:t> se basa en los conceptos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similaridad</a:t>
            </a:r>
            <a:r>
              <a:rPr lang="es-SV" spc="-25" dirty="0">
                <a:latin typeface="Garamond" panose="02020404030301010803" pitchFamily="18" charset="0"/>
                <a:ea typeface="Times New Roman" panose="02020603050405020304" pitchFamily="18" charset="0"/>
                <a:cs typeface="Times New Roman" panose="02020603050405020304" pitchFamily="18" charset="0"/>
              </a:rPr>
              <a:t> y distancia, en donde la proximidad entre los puntos es determinada por la función de la distancia.</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r>
              <a:rPr lang="es-SV" dirty="0">
                <a:latin typeface="Garamond" panose="02020404030301010803" pitchFamily="18" charset="0"/>
                <a:ea typeface="Times New Roman" panose="02020603050405020304" pitchFamily="18" charset="0"/>
                <a:cs typeface="Times New Roman" panose="02020603050405020304" pitchFamily="18" charset="0"/>
              </a:rPr>
              <a:t>Un aspecto importante a tener en cuenta es el hecho de que la persona que está haciendo el análisis debe indicar cuantos </a:t>
            </a:r>
            <a:r>
              <a:rPr lang="es-SV"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dirty="0">
                <a:latin typeface="Garamond" panose="02020404030301010803" pitchFamily="18" charset="0"/>
                <a:ea typeface="Times New Roman" panose="02020603050405020304" pitchFamily="18" charset="0"/>
                <a:cs typeface="Times New Roman" panose="02020603050405020304" pitchFamily="18" charset="0"/>
              </a:rPr>
              <a:t> se producirán y también deberá brindar soporte en la interpretación de los resultados.</a:t>
            </a:r>
            <a:endParaRPr lang="en-US" dirty="0"/>
          </a:p>
        </p:txBody>
      </p:sp>
      <p:sp>
        <p:nvSpPr>
          <p:cNvPr id="6" name="Rectángulo 5"/>
          <p:cNvSpPr/>
          <p:nvPr/>
        </p:nvSpPr>
        <p:spPr>
          <a:xfrm>
            <a:off x="7083379" y="1589739"/>
            <a:ext cx="4541076" cy="4308872"/>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A continuación se enumeran los diferentes métodos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clustering</a:t>
            </a:r>
            <a:r>
              <a:rPr lang="es-SV" spc="-25" dirty="0">
                <a:latin typeface="Garamond" panose="02020404030301010803" pitchFamily="18" charset="0"/>
                <a:ea typeface="Times New Roman" panose="02020603050405020304" pitchFamily="18" charset="0"/>
                <a:cs typeface="Times New Roman" panose="02020603050405020304" pitchFamily="18" charset="0"/>
              </a:rPr>
              <a:t> basados en su lógica de segmentación:</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Método por Partición: Los datos son divididos en un numero pre-calculado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Método Jerárquico: Se construyen particiones basadas en una estructura de árbol.</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Métodos de Densidad: Construye los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tomando en cuenta la proximidad entre los diferentes puntos, es decir unifica entre vecinos.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Método de Grilla (</a:t>
            </a:r>
            <a:r>
              <a:rPr lang="es-SV" spc="-25" dirty="0" err="1">
                <a:latin typeface="Garamond" panose="02020404030301010803" pitchFamily="18" charset="0"/>
                <a:ea typeface="Times New Roman" panose="02020603050405020304" pitchFamily="18" charset="0"/>
                <a:cs typeface="Times New Roman" panose="02020603050405020304" pitchFamily="18" charset="0"/>
              </a:rPr>
              <a:t>Grid</a:t>
            </a:r>
            <a:r>
              <a:rPr lang="es-SV" spc="-25" dirty="0">
                <a:latin typeface="Garamond" panose="02020404030301010803" pitchFamily="18" charset="0"/>
                <a:ea typeface="Times New Roman" panose="02020603050405020304" pitchFamily="18" charset="0"/>
                <a:cs typeface="Times New Roman" panose="02020603050405020304" pitchFamily="18" charset="0"/>
              </a:rPr>
              <a:t>): Construye las particiones basado en una estructura de grillas.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007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K-</a:t>
            </a:r>
            <a:r>
              <a:rPr lang="es-MX" dirty="0" err="1" smtClean="0"/>
              <a:t>Means</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ángulo 3"/>
          <p:cNvSpPr/>
          <p:nvPr/>
        </p:nvSpPr>
        <p:spPr>
          <a:xfrm>
            <a:off x="604434" y="1927396"/>
            <a:ext cx="6096000" cy="3647152"/>
          </a:xfrm>
          <a:prstGeom prst="rect">
            <a:avLst/>
          </a:prstGeom>
        </p:spPr>
        <p:txBody>
          <a:bodyPr>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El algoritmo de las K-</a:t>
            </a:r>
            <a:r>
              <a:rPr lang="es-SV" spc="-25" dirty="0" err="1">
                <a:latin typeface="Garamond" panose="02020404030301010803" pitchFamily="18" charset="0"/>
                <a:ea typeface="Times New Roman" panose="02020603050405020304" pitchFamily="18" charset="0"/>
                <a:cs typeface="Times New Roman" panose="02020603050405020304" pitchFamily="18" charset="0"/>
              </a:rPr>
              <a:t>means</a:t>
            </a:r>
            <a:r>
              <a:rPr lang="es-SV" spc="-25" dirty="0">
                <a:latin typeface="Garamond" panose="02020404030301010803" pitchFamily="18" charset="0"/>
                <a:ea typeface="Times New Roman" panose="02020603050405020304" pitchFamily="18" charset="0"/>
                <a:cs typeface="Times New Roman" panose="02020603050405020304" pitchFamily="18" charset="0"/>
              </a:rPr>
              <a:t> (presentado por </a:t>
            </a:r>
            <a:r>
              <a:rPr lang="es-SV" spc="-25" dirty="0" err="1">
                <a:latin typeface="Garamond" panose="02020404030301010803" pitchFamily="18" charset="0"/>
                <a:ea typeface="Times New Roman" panose="02020603050405020304" pitchFamily="18" charset="0"/>
                <a:cs typeface="Times New Roman" panose="02020603050405020304" pitchFamily="18" charset="0"/>
              </a:rPr>
              <a:t>MacQueen</a:t>
            </a:r>
            <a:r>
              <a:rPr lang="es-SV" spc="-25" dirty="0">
                <a:latin typeface="Garamond" panose="02020404030301010803" pitchFamily="18" charset="0"/>
                <a:ea typeface="Times New Roman" panose="02020603050405020304" pitchFamily="18" charset="0"/>
                <a:cs typeface="Times New Roman" panose="02020603050405020304" pitchFamily="18" charset="0"/>
              </a:rPr>
              <a:t> en 1967) es uno de los algoritmos de aprendizaje no supervisado más simples para resolver el problema de la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clusterización</a:t>
            </a:r>
            <a:r>
              <a:rPr lang="es-SV" spc="-25" dirty="0">
                <a:latin typeface="Garamond" panose="02020404030301010803" pitchFamily="18" charset="0"/>
                <a:ea typeface="Times New Roman" panose="02020603050405020304" pitchFamily="18" charset="0"/>
                <a:cs typeface="Times New Roman" panose="02020603050405020304" pitchFamily="18" charset="0"/>
              </a:rPr>
              <a:t>. </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K-</a:t>
            </a:r>
            <a:r>
              <a:rPr lang="es-SV" spc="-25" dirty="0" err="1">
                <a:latin typeface="Garamond" panose="02020404030301010803" pitchFamily="18" charset="0"/>
                <a:ea typeface="Times New Roman" panose="02020603050405020304" pitchFamily="18" charset="0"/>
                <a:cs typeface="Times New Roman" panose="02020603050405020304" pitchFamily="18" charset="0"/>
              </a:rPr>
              <a:t>means</a:t>
            </a:r>
            <a:r>
              <a:rPr lang="es-SV" spc="-25" dirty="0">
                <a:latin typeface="Garamond" panose="02020404030301010803" pitchFamily="18" charset="0"/>
                <a:ea typeface="Times New Roman" panose="02020603050405020304" pitchFamily="18" charset="0"/>
                <a:cs typeface="Times New Roman" panose="02020603050405020304" pitchFamily="18" charset="0"/>
              </a:rPr>
              <a:t> es un método de agrupamiento, que tiene como objetivo la partición de un conjunto de n observaciones en k grupos en el que cada observación pertenece al grupo cuyo valor medio es más cercano.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El procedimiento aproxima por etapas sucesivas un cierto número (prefijado)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haciendo uso de los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centroides</a:t>
            </a:r>
            <a:r>
              <a:rPr lang="es-SV" spc="-25" dirty="0">
                <a:latin typeface="Garamond" panose="02020404030301010803" pitchFamily="18" charset="0"/>
                <a:ea typeface="Times New Roman" panose="02020603050405020304" pitchFamily="18" charset="0"/>
                <a:cs typeface="Times New Roman" panose="02020603050405020304" pitchFamily="18" charset="0"/>
              </a:rPr>
              <a:t> de los puntos que deben representar.</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spcBef>
                <a:spcPts val="1200"/>
              </a:spcBef>
              <a:spcAft>
                <a:spcPts val="600"/>
              </a:spcAft>
            </a:pPr>
            <a:r>
              <a:rPr lang="es-MX" sz="1100" dirty="0">
                <a:latin typeface="Garamond" panose="02020404030301010803" pitchFamily="18" charset="0"/>
                <a:ea typeface="Times New Roman" panose="02020603050405020304" pitchFamily="18" charset="0"/>
                <a:cs typeface="Times New Roman" panose="02020603050405020304" pitchFamily="18" charset="0"/>
              </a:rPr>
              <a:t>https://es.wikipedia.org/wiki/K-means</a:t>
            </a:r>
            <a:endParaRPr lang="en-US" sz="1100"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8" name="Imagen 7"/>
          <p:cNvPicPr/>
          <p:nvPr/>
        </p:nvPicPr>
        <p:blipFill>
          <a:blip r:embed="rId2"/>
          <a:stretch>
            <a:fillRect/>
          </a:stretch>
        </p:blipFill>
        <p:spPr>
          <a:xfrm>
            <a:off x="6887580" y="1927396"/>
            <a:ext cx="5191125" cy="3722098"/>
          </a:xfrm>
          <a:prstGeom prst="rect">
            <a:avLst/>
          </a:prstGeom>
        </p:spPr>
      </p:pic>
    </p:spTree>
    <p:extLst>
      <p:ext uri="{BB962C8B-B14F-4D97-AF65-F5344CB8AC3E}">
        <p14:creationId xmlns:p14="http://schemas.microsoft.com/office/powerpoint/2010/main" val="1700298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K-</a:t>
            </a:r>
            <a:r>
              <a:rPr lang="es-MX" dirty="0" err="1" smtClean="0"/>
              <a:t>Means</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 name="Imagen 5"/>
          <p:cNvPicPr/>
          <p:nvPr/>
        </p:nvPicPr>
        <p:blipFill>
          <a:blip r:embed="rId2"/>
          <a:stretch>
            <a:fillRect/>
          </a:stretch>
        </p:blipFill>
        <p:spPr>
          <a:xfrm>
            <a:off x="2653048" y="1714500"/>
            <a:ext cx="7225048" cy="4454480"/>
          </a:xfrm>
          <a:prstGeom prst="rect">
            <a:avLst/>
          </a:prstGeom>
        </p:spPr>
      </p:pic>
    </p:spTree>
    <p:extLst>
      <p:ext uri="{BB962C8B-B14F-4D97-AF65-F5344CB8AC3E}">
        <p14:creationId xmlns:p14="http://schemas.microsoft.com/office/powerpoint/2010/main" val="945377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K-</a:t>
            </a:r>
            <a:r>
              <a:rPr lang="es-MX" dirty="0" err="1" smtClean="0"/>
              <a:t>Means</a:t>
            </a:r>
            <a:r>
              <a:rPr lang="es-MX" dirty="0" smtClean="0"/>
              <a:t> Variantes</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ángulo 2"/>
          <p:cNvSpPr/>
          <p:nvPr/>
        </p:nvSpPr>
        <p:spPr>
          <a:xfrm>
            <a:off x="604434" y="2065648"/>
            <a:ext cx="6096000" cy="3724096"/>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K –medianas: Este algoritmo funciona de forma similar al k-</a:t>
            </a:r>
            <a:r>
              <a:rPr lang="es-SV" spc="-25" dirty="0" err="1">
                <a:latin typeface="Garamond" panose="02020404030301010803" pitchFamily="18" charset="0"/>
                <a:ea typeface="Times New Roman" panose="02020603050405020304" pitchFamily="18" charset="0"/>
                <a:cs typeface="Times New Roman" panose="02020603050405020304" pitchFamily="18" charset="0"/>
              </a:rPr>
              <a:t>means</a:t>
            </a:r>
            <a:r>
              <a:rPr lang="es-SV" spc="-25" dirty="0">
                <a:latin typeface="Garamond" panose="02020404030301010803" pitchFamily="18" charset="0"/>
                <a:ea typeface="Times New Roman" panose="02020603050405020304" pitchFamily="18" charset="0"/>
                <a:cs typeface="Times New Roman" panose="02020603050405020304" pitchFamily="18" charset="0"/>
              </a:rPr>
              <a:t> y es también sensible a la selección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centroides</a:t>
            </a:r>
            <a:r>
              <a:rPr lang="es-SV" spc="-25" dirty="0">
                <a:latin typeface="Garamond" panose="02020404030301010803" pitchFamily="18" charset="0"/>
                <a:ea typeface="Times New Roman" panose="02020603050405020304" pitchFamily="18" charset="0"/>
                <a:cs typeface="Times New Roman" panose="02020603050405020304" pitchFamily="18" charset="0"/>
              </a:rPr>
              <a:t> iniciales, continua sustituyendo el valor de promedios por el vector de medianas del grupo de datos y utiliza una distancia manhattan como una medida de disimilitud.</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K-</a:t>
            </a:r>
            <a:r>
              <a:rPr lang="es-SV" spc="-25" dirty="0" err="1">
                <a:latin typeface="Garamond" panose="02020404030301010803" pitchFamily="18" charset="0"/>
                <a:ea typeface="Times New Roman" panose="02020603050405020304" pitchFamily="18" charset="0"/>
                <a:cs typeface="Times New Roman" panose="02020603050405020304" pitchFamily="18" charset="0"/>
              </a:rPr>
              <a:t>medoids</a:t>
            </a:r>
            <a:r>
              <a:rPr lang="es-SV" spc="-25" dirty="0">
                <a:latin typeface="Garamond" panose="02020404030301010803" pitchFamily="18" charset="0"/>
                <a:ea typeface="Times New Roman" panose="02020603050405020304" pitchFamily="18" charset="0"/>
                <a:cs typeface="Times New Roman" panose="02020603050405020304" pitchFamily="18" charset="0"/>
              </a:rPr>
              <a:t>: Fue introducido por </a:t>
            </a:r>
            <a:r>
              <a:rPr lang="es-SV" spc="-25" dirty="0" err="1">
                <a:latin typeface="Garamond" panose="02020404030301010803" pitchFamily="18" charset="0"/>
                <a:ea typeface="Times New Roman" panose="02020603050405020304" pitchFamily="18" charset="0"/>
                <a:cs typeface="Times New Roman" panose="02020603050405020304" pitchFamily="18" charset="0"/>
              </a:rPr>
              <a:t>Kaufman</a:t>
            </a:r>
            <a:r>
              <a:rPr lang="es-SV" spc="-25" dirty="0">
                <a:latin typeface="Garamond" panose="02020404030301010803" pitchFamily="18" charset="0"/>
                <a:ea typeface="Times New Roman" panose="02020603050405020304" pitchFamily="18" charset="0"/>
                <a:cs typeface="Times New Roman" panose="02020603050405020304" pitchFamily="18" charset="0"/>
              </a:rPr>
              <a:t> y </a:t>
            </a:r>
            <a:r>
              <a:rPr lang="es-SV" spc="-25" dirty="0" err="1">
                <a:latin typeface="Garamond" panose="02020404030301010803" pitchFamily="18" charset="0"/>
                <a:ea typeface="Times New Roman" panose="02020603050405020304" pitchFamily="18" charset="0"/>
                <a:cs typeface="Times New Roman" panose="02020603050405020304" pitchFamily="18" charset="0"/>
              </a:rPr>
              <a:t>Rousseeuw</a:t>
            </a:r>
            <a:r>
              <a:rPr lang="es-SV" spc="-25" dirty="0">
                <a:latin typeface="Garamond" panose="02020404030301010803" pitchFamily="18" charset="0"/>
                <a:ea typeface="Times New Roman" panose="02020603050405020304" pitchFamily="18" charset="0"/>
                <a:cs typeface="Times New Roman" panose="02020603050405020304" pitchFamily="18" charset="0"/>
              </a:rPr>
              <a:t> en 1987. Este algoritmo está basado en un conjunto de datos localizados muy en el centro de cada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los puntos restantes del grupo son agrupados con el </a:t>
            </a:r>
            <a:r>
              <a:rPr lang="es-SV" spc="-25" dirty="0" err="1">
                <a:latin typeface="Garamond" panose="02020404030301010803" pitchFamily="18" charset="0"/>
                <a:ea typeface="Times New Roman" panose="02020603050405020304" pitchFamily="18" charset="0"/>
                <a:cs typeface="Times New Roman" panose="02020603050405020304" pitchFamily="18" charset="0"/>
              </a:rPr>
              <a:t>medoids</a:t>
            </a:r>
            <a:r>
              <a:rPr lang="es-SV" spc="-25" dirty="0">
                <a:latin typeface="Garamond" panose="02020404030301010803" pitchFamily="18" charset="0"/>
                <a:ea typeface="Times New Roman" panose="02020603050405020304" pitchFamily="18" charset="0"/>
                <a:cs typeface="Times New Roman" panose="02020603050405020304" pitchFamily="18" charset="0"/>
              </a:rPr>
              <a:t> más cercano</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err="1">
                <a:latin typeface="Garamond" panose="02020404030301010803" pitchFamily="18" charset="0"/>
                <a:ea typeface="Times New Roman" panose="02020603050405020304" pitchFamily="18" charset="0"/>
                <a:cs typeface="Times New Roman" panose="02020603050405020304" pitchFamily="18" charset="0"/>
              </a:rPr>
              <a:t>Fuzzy</a:t>
            </a:r>
            <a:r>
              <a:rPr lang="es-SV" spc="-25" dirty="0">
                <a:latin typeface="Garamond" panose="02020404030301010803" pitchFamily="18" charset="0"/>
                <a:ea typeface="Times New Roman" panose="02020603050405020304" pitchFamily="18" charset="0"/>
                <a:cs typeface="Times New Roman" panose="02020603050405020304" pitchFamily="18" charset="0"/>
              </a:rPr>
              <a:t> c-</a:t>
            </a:r>
            <a:r>
              <a:rPr lang="es-SV" spc="-25" dirty="0" err="1">
                <a:latin typeface="Garamond" panose="02020404030301010803" pitchFamily="18" charset="0"/>
                <a:ea typeface="Times New Roman" panose="02020603050405020304" pitchFamily="18" charset="0"/>
                <a:cs typeface="Times New Roman" panose="02020603050405020304" pitchFamily="18" charset="0"/>
              </a:rPr>
              <a:t>means</a:t>
            </a:r>
            <a:r>
              <a:rPr lang="es-SV" spc="-25" dirty="0">
                <a:latin typeface="Garamond" panose="02020404030301010803" pitchFamily="18" charset="0"/>
                <a:ea typeface="Times New Roman" panose="02020603050405020304" pitchFamily="18" charset="0"/>
                <a:cs typeface="Times New Roman" panose="02020603050405020304" pitchFamily="18" charset="0"/>
              </a:rPr>
              <a:t>: Es un algoritmo que fue desarrollado para solucionar los datos que pueden pertenecer parcialmente a más de un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7" name="Imagen 6"/>
          <p:cNvPicPr>
            <a:picLocks noChangeAspect="1"/>
          </p:cNvPicPr>
          <p:nvPr/>
        </p:nvPicPr>
        <p:blipFill>
          <a:blip r:embed="rId2"/>
          <a:stretch>
            <a:fillRect/>
          </a:stretch>
        </p:blipFill>
        <p:spPr>
          <a:xfrm>
            <a:off x="8050286" y="1689841"/>
            <a:ext cx="2466975" cy="1857375"/>
          </a:xfrm>
          <a:prstGeom prst="rect">
            <a:avLst/>
          </a:prstGeom>
        </p:spPr>
      </p:pic>
      <p:pic>
        <p:nvPicPr>
          <p:cNvPr id="8" name="Imagen 7"/>
          <p:cNvPicPr>
            <a:picLocks noChangeAspect="1"/>
          </p:cNvPicPr>
          <p:nvPr/>
        </p:nvPicPr>
        <p:blipFill>
          <a:blip r:embed="rId3"/>
          <a:stretch>
            <a:fillRect/>
          </a:stretch>
        </p:blipFill>
        <p:spPr>
          <a:xfrm>
            <a:off x="7955035" y="3974752"/>
            <a:ext cx="2657475" cy="1724025"/>
          </a:xfrm>
          <a:prstGeom prst="rect">
            <a:avLst/>
          </a:prstGeom>
        </p:spPr>
      </p:pic>
    </p:spTree>
    <p:extLst>
      <p:ext uri="{BB962C8B-B14F-4D97-AF65-F5344CB8AC3E}">
        <p14:creationId xmlns:p14="http://schemas.microsoft.com/office/powerpoint/2010/main" val="2155911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Distancias</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Tabla 3"/>
          <p:cNvGraphicFramePr>
            <a:graphicFrameLocks noGrp="1"/>
          </p:cNvGraphicFramePr>
          <p:nvPr>
            <p:extLst>
              <p:ext uri="{D42A27DB-BD31-4B8C-83A1-F6EECF244321}">
                <p14:modId xmlns:p14="http://schemas.microsoft.com/office/powerpoint/2010/main" val="1821502271"/>
              </p:ext>
            </p:extLst>
          </p:nvPr>
        </p:nvGraphicFramePr>
        <p:xfrm>
          <a:off x="759809" y="1935522"/>
          <a:ext cx="5640991" cy="3271558"/>
        </p:xfrm>
        <a:graphic>
          <a:graphicData uri="http://schemas.openxmlformats.org/drawingml/2006/table">
            <a:tbl>
              <a:tblPr firstRow="1" firstCol="1" bandRow="1">
                <a:tableStyleId>{5C22544A-7EE6-4342-B048-85BDC9FD1C3A}</a:tableStyleId>
              </a:tblPr>
              <a:tblGrid>
                <a:gridCol w="1912518"/>
                <a:gridCol w="3728473"/>
              </a:tblGrid>
              <a:tr h="227906">
                <a:tc>
                  <a:txBody>
                    <a:bodyPr/>
                    <a:lstStyle/>
                    <a:p>
                      <a:pPr algn="ctr">
                        <a:spcAft>
                          <a:spcPts val="1200"/>
                        </a:spcAft>
                      </a:pPr>
                      <a:r>
                        <a:rPr lang="es-SV" sz="1200" spc="-25">
                          <a:effectLst/>
                        </a:rPr>
                        <a:t>Distancia</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Definición</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r h="455811">
                <a:tc>
                  <a:txBody>
                    <a:bodyPr/>
                    <a:lstStyle/>
                    <a:p>
                      <a:pPr algn="ctr">
                        <a:spcAft>
                          <a:spcPts val="1200"/>
                        </a:spcAft>
                      </a:pPr>
                      <a:r>
                        <a:rPr lang="es-SV" sz="1200" spc="-25">
                          <a:effectLst/>
                        </a:rPr>
                        <a:t>Distancia Euclideana</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dirty="0">
                          <a:effectLst/>
                        </a:rPr>
                        <a:t>Distancia proveniente de la raíz cuadrada entre 2 vectores.</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r h="455811">
                <a:tc>
                  <a:txBody>
                    <a:bodyPr/>
                    <a:lstStyle/>
                    <a:p>
                      <a:pPr algn="ctr">
                        <a:spcAft>
                          <a:spcPts val="1200"/>
                        </a:spcAft>
                      </a:pPr>
                      <a:r>
                        <a:rPr lang="es-SV" sz="1200" spc="-25">
                          <a:effectLst/>
                        </a:rPr>
                        <a:t>Distancia Máxima </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dirty="0">
                          <a:effectLst/>
                        </a:rPr>
                        <a:t>Distancia máxima entre 2 componentes de X y </a:t>
                      </a:r>
                      <a:r>
                        <a:rPr lang="es-SV" sz="1200" spc="-25" dirty="0" err="1">
                          <a:effectLst/>
                        </a:rPr>
                        <a:t>Y</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r h="227906">
                <a:tc>
                  <a:txBody>
                    <a:bodyPr/>
                    <a:lstStyle/>
                    <a:p>
                      <a:pPr algn="ctr">
                        <a:spcAft>
                          <a:spcPts val="1200"/>
                        </a:spcAft>
                      </a:pPr>
                      <a:r>
                        <a:rPr lang="es-SV" sz="1200" spc="-25">
                          <a:effectLst/>
                        </a:rPr>
                        <a:t>Distancia Manhattan</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dirty="0">
                          <a:effectLst/>
                        </a:rPr>
                        <a:t>Distancia absoluta entre 2 vectores</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r h="227906">
                <a:tc>
                  <a:txBody>
                    <a:bodyPr/>
                    <a:lstStyle/>
                    <a:p>
                      <a:pPr algn="ctr">
                        <a:spcAft>
                          <a:spcPts val="1200"/>
                        </a:spcAft>
                      </a:pPr>
                      <a:r>
                        <a:rPr lang="es-SV" sz="1200" spc="-25">
                          <a:effectLst/>
                        </a:rPr>
                        <a:t>Distancia Canberra</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dirty="0">
                          <a:effectLst/>
                        </a:rPr>
                        <a:t>Distancia Manhattan ponderada</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r h="294163">
                <a:tc>
                  <a:txBody>
                    <a:bodyPr/>
                    <a:lstStyle/>
                    <a:p>
                      <a:pPr algn="ctr">
                        <a:spcAft>
                          <a:spcPts val="1200"/>
                        </a:spcAft>
                      </a:pPr>
                      <a:r>
                        <a:rPr lang="es-SV" sz="1200" spc="-25">
                          <a:effectLst/>
                        </a:rPr>
                        <a:t>Distancia Binaria</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dirty="0">
                          <a:effectLst/>
                        </a:rPr>
                        <a:t>Los vectores son tratados como bits, si un elemento tiene valor se representa con un 1, de lo contrario son 0</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r h="626741">
                <a:tc>
                  <a:txBody>
                    <a:bodyPr/>
                    <a:lstStyle/>
                    <a:p>
                      <a:pPr algn="ctr">
                        <a:spcAft>
                          <a:spcPts val="1200"/>
                        </a:spcAft>
                      </a:pPr>
                      <a:r>
                        <a:rPr lang="es-SV" sz="1200" spc="-25">
                          <a:effectLst/>
                        </a:rPr>
                        <a:t>Distancia Pearson</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dirty="0">
                          <a:effectLst/>
                        </a:rPr>
                        <a:t>Distancia de tipo </a:t>
                      </a:r>
                      <a:r>
                        <a:rPr lang="es-SV" sz="1200" spc="-25" dirty="0" err="1">
                          <a:effectLst/>
                        </a:rPr>
                        <a:t>Euclidea</a:t>
                      </a:r>
                      <a:r>
                        <a:rPr lang="es-SV" sz="1200" spc="-25" dirty="0">
                          <a:effectLst/>
                        </a:rPr>
                        <a:t>, conocida como Pearson No Centrada </a:t>
                      </a:r>
                      <a:r>
                        <a:rPr lang="es-SV" sz="900" spc="0" dirty="0">
                          <a:effectLst/>
                        </a:rPr>
                        <a:t>sum(</a:t>
                      </a:r>
                      <a:r>
                        <a:rPr lang="es-SV" sz="900" spc="0" dirty="0" err="1">
                          <a:effectLst/>
                        </a:rPr>
                        <a:t>x_i</a:t>
                      </a:r>
                      <a:r>
                        <a:rPr lang="es-SV" sz="900" spc="0" dirty="0">
                          <a:effectLst/>
                        </a:rPr>
                        <a:t> </a:t>
                      </a:r>
                      <a:r>
                        <a:rPr lang="es-SV" sz="900" spc="0" dirty="0" err="1">
                          <a:effectLst/>
                        </a:rPr>
                        <a:t>y_i</a:t>
                      </a:r>
                      <a:r>
                        <a:rPr lang="es-SV" sz="900" spc="0" dirty="0">
                          <a:effectLst/>
                        </a:rPr>
                        <a:t>) / </a:t>
                      </a:r>
                      <a:r>
                        <a:rPr lang="es-SV" sz="900" spc="0" dirty="0" err="1">
                          <a:effectLst/>
                        </a:rPr>
                        <a:t>sqrt</a:t>
                      </a:r>
                      <a:r>
                        <a:rPr lang="es-SV" sz="900" spc="0" dirty="0">
                          <a:effectLst/>
                        </a:rPr>
                        <a:t> [sum(x_i^2) sum(y_i^2)]</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r h="455811">
                <a:tc>
                  <a:txBody>
                    <a:bodyPr/>
                    <a:lstStyle/>
                    <a:p>
                      <a:pPr algn="ctr">
                        <a:spcAft>
                          <a:spcPts val="1200"/>
                        </a:spcAft>
                      </a:pPr>
                      <a:r>
                        <a:rPr lang="es-SV" sz="1200" spc="-25">
                          <a:effectLst/>
                        </a:rPr>
                        <a:t>Distancia por Correlación</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dirty="0" err="1">
                          <a:effectLst/>
                        </a:rPr>
                        <a:t>Tambien</a:t>
                      </a:r>
                      <a:r>
                        <a:rPr lang="es-SV" sz="1200" spc="-25" dirty="0">
                          <a:effectLst/>
                        </a:rPr>
                        <a:t> conocida como Pearson Centrada. 1 - </a:t>
                      </a:r>
                      <a:r>
                        <a:rPr lang="es-SV" sz="1200" spc="-25" dirty="0" err="1">
                          <a:effectLst/>
                        </a:rPr>
                        <a:t>corr</a:t>
                      </a:r>
                      <a:r>
                        <a:rPr lang="es-SV" sz="1200" spc="-25" dirty="0">
                          <a:effectLst/>
                        </a:rPr>
                        <a:t>(</a:t>
                      </a:r>
                      <a:r>
                        <a:rPr lang="es-SV" sz="1200" spc="-25" dirty="0" err="1">
                          <a:effectLst/>
                        </a:rPr>
                        <a:t>x,y</a:t>
                      </a:r>
                      <a:r>
                        <a:rPr lang="es-SV" sz="1200" spc="-25" dirty="0">
                          <a:effectLst/>
                        </a:rPr>
                        <a:t>)</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r h="227906">
                <a:tc>
                  <a:txBody>
                    <a:bodyPr/>
                    <a:lstStyle/>
                    <a:p>
                      <a:pPr algn="ctr">
                        <a:spcAft>
                          <a:spcPts val="1200"/>
                        </a:spcAft>
                      </a:pPr>
                      <a:r>
                        <a:rPr lang="es-SV" sz="1200" spc="-25">
                          <a:effectLst/>
                        </a:rPr>
                        <a:t>Distancia Spearman</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dirty="0">
                          <a:effectLst/>
                        </a:rPr>
                        <a:t>Calcula la distancia basada en un ranking</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pic>
        <p:nvPicPr>
          <p:cNvPr id="9" name="Imagen 8"/>
          <p:cNvPicPr/>
          <p:nvPr/>
        </p:nvPicPr>
        <p:blipFill>
          <a:blip r:embed="rId2">
            <a:extLst>
              <a:ext uri="{28A0092B-C50C-407E-A947-70E740481C1C}">
                <a14:useLocalDpi xmlns:a14="http://schemas.microsoft.com/office/drawing/2010/main" val="0"/>
              </a:ext>
            </a:extLst>
          </a:blip>
          <a:srcRect/>
          <a:stretch>
            <a:fillRect/>
          </a:stretch>
        </p:blipFill>
        <p:spPr bwMode="auto">
          <a:xfrm>
            <a:off x="7955037" y="2152076"/>
            <a:ext cx="2921635" cy="2838450"/>
          </a:xfrm>
          <a:prstGeom prst="rect">
            <a:avLst/>
          </a:prstGeom>
          <a:noFill/>
          <a:ln>
            <a:noFill/>
          </a:ln>
        </p:spPr>
      </p:pic>
    </p:spTree>
    <p:extLst>
      <p:ext uri="{BB962C8B-B14F-4D97-AF65-F5344CB8AC3E}">
        <p14:creationId xmlns:p14="http://schemas.microsoft.com/office/powerpoint/2010/main" val="2143128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Criterios de Validación</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ángulo 2"/>
          <p:cNvSpPr/>
          <p:nvPr/>
        </p:nvSpPr>
        <p:spPr>
          <a:xfrm>
            <a:off x="604434" y="2078814"/>
            <a:ext cx="8745628" cy="3785652"/>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Cohesión:</a:t>
            </a:r>
            <a:r>
              <a:rPr lang="es-SV" spc="-25" dirty="0">
                <a:latin typeface="Garamond" panose="02020404030301010803" pitchFamily="18" charset="0"/>
                <a:ea typeface="Times New Roman" panose="02020603050405020304" pitchFamily="18" charset="0"/>
                <a:cs typeface="Times New Roman" panose="02020603050405020304" pitchFamily="18" charset="0"/>
              </a:rPr>
              <a:t> El miembro de cada clúster debe ser lo más cercano posible a los otros miembros del mismo clúster, la afinidad entre las observaciones se puede medir mediante el coeficiente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Jaccard</a:t>
            </a:r>
            <a:r>
              <a:rPr lang="es-SV" spc="-25" dirty="0">
                <a:latin typeface="Garamond" panose="02020404030301010803" pitchFamily="18" charset="0"/>
                <a:ea typeface="Times New Roman" panose="02020603050405020304" pitchFamily="18" charset="0"/>
                <a:cs typeface="Times New Roman" panose="02020603050405020304" pitchFamily="18" charset="0"/>
              </a:rPr>
              <a:t> o bien el coeficiente de afinidad</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lvl="0" indent="-342900" algn="just">
              <a:spcAft>
                <a:spcPts val="1200"/>
              </a:spcAft>
              <a:buFont typeface="Symbol" panose="05050102010706020507" pitchFamily="18" charset="2"/>
              <a:buChar char=""/>
            </a:pPr>
            <a:endParaRPr lang="es-SV"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Separación:</a:t>
            </a:r>
            <a:r>
              <a:rPr lang="es-SV" spc="-25" dirty="0">
                <a:latin typeface="Garamond" panose="02020404030301010803" pitchFamily="18" charset="0"/>
                <a:ea typeface="Times New Roman" panose="02020603050405020304" pitchFamily="18" charset="0"/>
                <a:cs typeface="Times New Roman" panose="02020603050405020304" pitchFamily="18" charset="0"/>
              </a:rPr>
              <a:t> Los clústeres deben estar ampliamente separados entre ellos. Existen varios enfoques para medir esta distancia entre clúster: </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742950" lvl="1" indent="-285750" algn="just">
              <a:spcAft>
                <a:spcPts val="1200"/>
              </a:spcAft>
              <a:buFont typeface="Courier New" panose="02070309020205020404" pitchFamily="49" charset="0"/>
              <a:buChar char="o"/>
            </a:pPr>
            <a:r>
              <a:rPr lang="es-SV" spc="-25" dirty="0">
                <a:latin typeface="Garamond" panose="02020404030301010803" pitchFamily="18" charset="0"/>
                <a:ea typeface="Times New Roman" panose="02020603050405020304" pitchFamily="18" charset="0"/>
                <a:cs typeface="Times New Roman" panose="02020603050405020304" pitchFamily="18" charset="0"/>
              </a:rPr>
              <a:t>Distancia entre el miembro más cercano, </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742950" lvl="1" indent="-285750" algn="just">
              <a:spcAft>
                <a:spcPts val="1200"/>
              </a:spcAft>
              <a:buFont typeface="Courier New" panose="02070309020205020404" pitchFamily="49" charset="0"/>
              <a:buChar char="o"/>
            </a:pPr>
            <a:r>
              <a:rPr lang="es-SV" spc="-25" dirty="0">
                <a:latin typeface="Garamond" panose="02020404030301010803" pitchFamily="18" charset="0"/>
                <a:ea typeface="Times New Roman" panose="02020603050405020304" pitchFamily="18" charset="0"/>
                <a:cs typeface="Times New Roman" panose="02020603050405020304" pitchFamily="18" charset="0"/>
              </a:rPr>
              <a:t>Distancia entre los miembros más distantes </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742950" lvl="1" indent="-285750" algn="just">
              <a:spcAft>
                <a:spcPts val="1200"/>
              </a:spcAft>
              <a:buFont typeface="Courier New" panose="02070309020205020404" pitchFamily="49" charset="0"/>
              <a:buChar char="o"/>
            </a:pPr>
            <a:r>
              <a:rPr lang="es-SV" spc="-25" dirty="0">
                <a:latin typeface="Garamond" panose="02020404030301010803" pitchFamily="18" charset="0"/>
                <a:ea typeface="Times New Roman" panose="02020603050405020304" pitchFamily="18" charset="0"/>
                <a:cs typeface="Times New Roman" panose="02020603050405020304" pitchFamily="18" charset="0"/>
              </a:rPr>
              <a:t>Distancia entre los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centroides</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7647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Métricas de Validación</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ángulo 3"/>
          <p:cNvSpPr/>
          <p:nvPr/>
        </p:nvSpPr>
        <p:spPr>
          <a:xfrm>
            <a:off x="704046" y="2040056"/>
            <a:ext cx="6096000" cy="923330"/>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Sum of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Squared</a:t>
            </a:r>
            <a:r>
              <a:rPr lang="es-SV" b="1" spc="-25" dirty="0">
                <a:latin typeface="Garamond" panose="02020404030301010803" pitchFamily="18" charset="0"/>
                <a:ea typeface="Times New Roman" panose="02020603050405020304" pitchFamily="18" charset="0"/>
                <a:cs typeface="Times New Roman" panose="02020603050405020304" pitchFamily="18" charset="0"/>
              </a:rPr>
              <a:t>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Within</a:t>
            </a:r>
            <a:r>
              <a:rPr lang="es-SV" b="1" spc="-25" dirty="0">
                <a:latin typeface="Garamond" panose="02020404030301010803" pitchFamily="18" charset="0"/>
                <a:ea typeface="Times New Roman" panose="02020603050405020304" pitchFamily="18" charset="0"/>
                <a:cs typeface="Times New Roman" panose="02020603050405020304" pitchFamily="18" charset="0"/>
              </a:rPr>
              <a:t> (SSW)</a:t>
            </a:r>
            <a:r>
              <a:rPr lang="es-SV" spc="-25" dirty="0">
                <a:latin typeface="Garamond" panose="02020404030301010803" pitchFamily="18" charset="0"/>
                <a:ea typeface="Times New Roman" panose="02020603050405020304" pitchFamily="18" charset="0"/>
                <a:cs typeface="Times New Roman" panose="02020603050405020304" pitchFamily="18" charset="0"/>
              </a:rPr>
              <a:t>: Medida interna especialmente usada para evaluar la Cohesión de los clústeres que el algoritmo de agrupamiento generó.</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6" name="Imagen 5"/>
          <p:cNvPicPr/>
          <p:nvPr/>
        </p:nvPicPr>
        <p:blipFill>
          <a:blip r:embed="rId2"/>
          <a:stretch>
            <a:fillRect/>
          </a:stretch>
        </p:blipFill>
        <p:spPr>
          <a:xfrm>
            <a:off x="7384023" y="1868011"/>
            <a:ext cx="3209925" cy="1095375"/>
          </a:xfrm>
          <a:prstGeom prst="rect">
            <a:avLst/>
          </a:prstGeom>
        </p:spPr>
      </p:pic>
      <p:sp>
        <p:nvSpPr>
          <p:cNvPr id="5" name="Rectángulo 4"/>
          <p:cNvSpPr/>
          <p:nvPr/>
        </p:nvSpPr>
        <p:spPr>
          <a:xfrm>
            <a:off x="704046" y="3821577"/>
            <a:ext cx="6096000" cy="923330"/>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Sum of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Squared</a:t>
            </a:r>
            <a:r>
              <a:rPr lang="es-SV" b="1" spc="-25" dirty="0">
                <a:latin typeface="Garamond" panose="02020404030301010803" pitchFamily="18" charset="0"/>
                <a:ea typeface="Times New Roman" panose="02020603050405020304" pitchFamily="18" charset="0"/>
                <a:cs typeface="Times New Roman" panose="02020603050405020304" pitchFamily="18" charset="0"/>
              </a:rPr>
              <a:t>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Between</a:t>
            </a:r>
            <a:r>
              <a:rPr lang="es-SV" b="1" spc="-25" dirty="0">
                <a:latin typeface="Garamond" panose="02020404030301010803" pitchFamily="18" charset="0"/>
                <a:ea typeface="Times New Roman" panose="02020603050405020304" pitchFamily="18" charset="0"/>
                <a:cs typeface="Times New Roman" panose="02020603050405020304" pitchFamily="18" charset="0"/>
              </a:rPr>
              <a:t> (SSB)</a:t>
            </a:r>
            <a:r>
              <a:rPr lang="es-SV" spc="-25" dirty="0">
                <a:latin typeface="Garamond" panose="02020404030301010803" pitchFamily="18" charset="0"/>
                <a:ea typeface="Times New Roman" panose="02020603050405020304" pitchFamily="18" charset="0"/>
                <a:cs typeface="Times New Roman" panose="02020603050405020304" pitchFamily="18" charset="0"/>
              </a:rPr>
              <a:t>: Es una medida de separación utilizada para evaluar la distancia </a:t>
            </a:r>
            <a:r>
              <a:rPr lang="es-SV" spc="-25" dirty="0" err="1">
                <a:latin typeface="Garamond" panose="02020404030301010803" pitchFamily="18" charset="0"/>
                <a:ea typeface="Times New Roman" panose="02020603050405020304" pitchFamily="18" charset="0"/>
                <a:cs typeface="Times New Roman" panose="02020603050405020304" pitchFamily="18" charset="0"/>
              </a:rPr>
              <a:t>interclúster</a:t>
            </a:r>
            <a:r>
              <a:rPr lang="es-SV" spc="-25" dirty="0">
                <a:latin typeface="Garamond" panose="02020404030301010803" pitchFamily="18" charset="0"/>
                <a:ea typeface="Times New Roman" panose="02020603050405020304" pitchFamily="18" charset="0"/>
                <a:cs typeface="Times New Roman" panose="02020603050405020304" pitchFamily="18" charset="0"/>
              </a:rPr>
              <a:t> (Separación)</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8" name="Imagen 7"/>
          <p:cNvPicPr/>
          <p:nvPr/>
        </p:nvPicPr>
        <p:blipFill>
          <a:blip r:embed="rId3"/>
          <a:stretch>
            <a:fillRect/>
          </a:stretch>
        </p:blipFill>
        <p:spPr>
          <a:xfrm>
            <a:off x="7384023" y="3507615"/>
            <a:ext cx="3238500" cy="1104900"/>
          </a:xfrm>
          <a:prstGeom prst="rect">
            <a:avLst/>
          </a:prstGeom>
        </p:spPr>
      </p:pic>
    </p:spTree>
    <p:extLst>
      <p:ext uri="{BB962C8B-B14F-4D97-AF65-F5344CB8AC3E}">
        <p14:creationId xmlns:p14="http://schemas.microsoft.com/office/powerpoint/2010/main" val="3426838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Otros </a:t>
            </a:r>
            <a:r>
              <a:rPr lang="es-MX" dirty="0" err="1" smtClean="0"/>
              <a:t>Indices</a:t>
            </a:r>
            <a:r>
              <a:rPr lang="es-MX" dirty="0" smtClean="0"/>
              <a:t> de Validación</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ángulo 2"/>
          <p:cNvSpPr/>
          <p:nvPr/>
        </p:nvSpPr>
        <p:spPr>
          <a:xfrm>
            <a:off x="781318" y="2068983"/>
            <a:ext cx="6096000" cy="1200329"/>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b="1" spc="-25" dirty="0" err="1">
                <a:latin typeface="Garamond" panose="02020404030301010803" pitchFamily="18" charset="0"/>
                <a:ea typeface="Times New Roman" panose="02020603050405020304" pitchFamily="18" charset="0"/>
                <a:cs typeface="Times New Roman" panose="02020603050405020304" pitchFamily="18" charset="0"/>
              </a:rPr>
              <a:t>Indice</a:t>
            </a:r>
            <a:r>
              <a:rPr lang="es-SV" b="1" spc="-25" dirty="0">
                <a:latin typeface="Garamond" panose="02020404030301010803" pitchFamily="18" charset="0"/>
                <a:ea typeface="Times New Roman" panose="02020603050405020304" pitchFamily="18" charset="0"/>
                <a:cs typeface="Times New Roman" panose="02020603050405020304" pitchFamily="18" charset="0"/>
              </a:rPr>
              <a:t> de Davies-</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Bouldin</a:t>
            </a:r>
            <a:r>
              <a:rPr lang="es-SV" b="1" spc="-25" dirty="0">
                <a:latin typeface="Garamond" panose="02020404030301010803" pitchFamily="18" charset="0"/>
                <a:ea typeface="Times New Roman" panose="02020603050405020304" pitchFamily="18" charset="0"/>
                <a:cs typeface="Times New Roman" panose="02020603050405020304" pitchFamily="18" charset="0"/>
              </a:rPr>
              <a:t> (DB):</a:t>
            </a:r>
            <a:r>
              <a:rPr lang="es-SV" spc="-25" dirty="0">
                <a:latin typeface="Garamond" panose="02020404030301010803" pitchFamily="18" charset="0"/>
                <a:ea typeface="Times New Roman" panose="02020603050405020304" pitchFamily="18" charset="0"/>
                <a:cs typeface="Times New Roman" panose="02020603050405020304" pitchFamily="18" charset="0"/>
              </a:rPr>
              <a:t> Valores pequeños para el índice DB indica clústeres compactos, y cuyos centros estas bien separados los unos de los otros. Consecuentemente el número de clústeres que minimiza el índice DB se toma como el óptimo.</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9" name="Imagen 8"/>
          <p:cNvPicPr/>
          <p:nvPr/>
        </p:nvPicPr>
        <p:blipFill>
          <a:blip r:embed="rId2"/>
          <a:stretch>
            <a:fillRect/>
          </a:stretch>
        </p:blipFill>
        <p:spPr>
          <a:xfrm>
            <a:off x="7562851" y="2068983"/>
            <a:ext cx="3790950" cy="1247775"/>
          </a:xfrm>
          <a:prstGeom prst="rect">
            <a:avLst/>
          </a:prstGeom>
        </p:spPr>
      </p:pic>
      <p:sp>
        <p:nvSpPr>
          <p:cNvPr id="7" name="Rectángulo 6"/>
          <p:cNvSpPr/>
          <p:nvPr/>
        </p:nvSpPr>
        <p:spPr>
          <a:xfrm>
            <a:off x="604434" y="4120666"/>
            <a:ext cx="6096000" cy="1477328"/>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Coeficiente de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Silhouette</a:t>
            </a:r>
            <a:r>
              <a:rPr lang="es-SV" b="1" spc="-25" dirty="0">
                <a:latin typeface="Garamond" panose="02020404030301010803" pitchFamily="18" charset="0"/>
                <a:ea typeface="Times New Roman" panose="02020603050405020304" pitchFamily="18" charset="0"/>
                <a:cs typeface="Times New Roman" panose="02020603050405020304" pitchFamily="18" charset="0"/>
              </a:rPr>
              <a:t>: </a:t>
            </a:r>
            <a:r>
              <a:rPr lang="es-SV" spc="-25" dirty="0">
                <a:latin typeface="Garamond" panose="02020404030301010803" pitchFamily="18" charset="0"/>
                <a:ea typeface="Times New Roman" panose="02020603050405020304" pitchFamily="18" charset="0"/>
                <a:cs typeface="Times New Roman" panose="02020603050405020304" pitchFamily="18" charset="0"/>
              </a:rPr>
              <a:t>Contrasta la distancia promedio de elementos en el mismo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a:t>
            </a:r>
            <a:r>
              <a:rPr lang="es-SV" spc="-25" dirty="0">
                <a:latin typeface="Garamond" panose="02020404030301010803" pitchFamily="18" charset="0"/>
                <a:ea typeface="Times New Roman" panose="02020603050405020304" pitchFamily="18" charset="0"/>
                <a:cs typeface="Times New Roman" panose="02020603050405020304" pitchFamily="18" charset="0"/>
              </a:rPr>
              <a:t> con la distancia promedio de elementos en otros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Los elementos con alto valor se consideran bien agrupados, mientras que objetos con medidas bajas se consideran </a:t>
            </a:r>
            <a:r>
              <a:rPr lang="es-SV" spc="-25" dirty="0" err="1">
                <a:latin typeface="Garamond" panose="02020404030301010803" pitchFamily="18" charset="0"/>
                <a:ea typeface="Times New Roman" panose="02020603050405020304" pitchFamily="18" charset="0"/>
                <a:cs typeface="Times New Roman" panose="02020603050405020304" pitchFamily="18" charset="0"/>
              </a:rPr>
              <a:t>outliers</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12" name="Imagen 11"/>
          <p:cNvPicPr/>
          <p:nvPr/>
        </p:nvPicPr>
        <p:blipFill>
          <a:blip r:embed="rId3"/>
          <a:stretch>
            <a:fillRect/>
          </a:stretch>
        </p:blipFill>
        <p:spPr>
          <a:xfrm>
            <a:off x="8062913" y="4299732"/>
            <a:ext cx="2790825" cy="885825"/>
          </a:xfrm>
          <a:prstGeom prst="rect">
            <a:avLst/>
          </a:prstGeom>
        </p:spPr>
      </p:pic>
    </p:spTree>
    <p:extLst>
      <p:ext uri="{BB962C8B-B14F-4D97-AF65-F5344CB8AC3E}">
        <p14:creationId xmlns:p14="http://schemas.microsoft.com/office/powerpoint/2010/main" val="38376069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Sugerencias de Pre y Post-Procesamiento</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ángulo 3"/>
          <p:cNvSpPr/>
          <p:nvPr/>
        </p:nvSpPr>
        <p:spPr>
          <a:xfrm>
            <a:off x="604434" y="2125653"/>
            <a:ext cx="6096000" cy="3816429"/>
          </a:xfrm>
          <a:prstGeom prst="rect">
            <a:avLst/>
          </a:prstGeom>
        </p:spPr>
        <p:txBody>
          <a:bodyPr>
            <a:spAutoFit/>
          </a:bodyPr>
          <a:lstStyle/>
          <a:p>
            <a:pPr algn="just">
              <a:spcAft>
                <a:spcPts val="1200"/>
              </a:spcAft>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Pre-procesamiento</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Estandarizar los datos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Descartar los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outliers</a:t>
            </a:r>
            <a:endParaRPr lang="es-SV" spc="-25" dirty="0" smtClean="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endParaRPr lang="es-SV"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Post-procesamiento: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Descartar los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pequeños que pueden representar </a:t>
            </a:r>
            <a:r>
              <a:rPr lang="es-SV" spc="-25" dirty="0" err="1">
                <a:latin typeface="Garamond" panose="02020404030301010803" pitchFamily="18" charset="0"/>
                <a:ea typeface="Times New Roman" panose="02020603050405020304" pitchFamily="18" charset="0"/>
                <a:cs typeface="Times New Roman" panose="02020603050405020304" pitchFamily="18" charset="0"/>
              </a:rPr>
              <a:t>outliers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Re-</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clusterizar</a:t>
            </a:r>
            <a:r>
              <a:rPr lang="es-SV" spc="-25" dirty="0">
                <a:latin typeface="Garamond" panose="02020404030301010803" pitchFamily="18" charset="0"/>
                <a:ea typeface="Times New Roman" panose="02020603050405020304" pitchFamily="18" charset="0"/>
                <a:cs typeface="Times New Roman" panose="02020603050405020304" pitchFamily="18" charset="0"/>
              </a:rPr>
              <a:t> los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que son de gran tamaño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Unificar los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que son cercanos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10242" name="Picture 2" descr="Resultado de imagen para outli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9981" y="1729188"/>
            <a:ext cx="4726791" cy="2304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471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noProof="1" smtClean="0"/>
              <a:t>Clustering</a:t>
            </a:r>
            <a:endParaRPr lang="es-ES" noProof="1"/>
          </a:p>
        </p:txBody>
      </p:sp>
      <p:sp>
        <p:nvSpPr>
          <p:cNvPr id="3" name="Marcador de posición de texto 2"/>
          <p:cNvSpPr>
            <a:spLocks noGrp="1"/>
          </p:cNvSpPr>
          <p:nvPr>
            <p:ph type="body" idx="1"/>
          </p:nvPr>
        </p:nvSpPr>
        <p:spPr>
          <a:xfrm>
            <a:off x="6028267" y="2402237"/>
            <a:ext cx="5859506" cy="2187226"/>
          </a:xfrm>
        </p:spPr>
        <p:txBody>
          <a:bodyPr>
            <a:noAutofit/>
          </a:bodyPr>
          <a:lstStyle/>
          <a:p>
            <a:r>
              <a:rPr lang="es-ES" sz="2400" noProof="1" smtClean="0"/>
              <a:t>Algoritmos No supervisados</a:t>
            </a:r>
          </a:p>
          <a:p>
            <a:r>
              <a:rPr lang="es-ES" sz="2400" noProof="1" smtClean="0"/>
              <a:t>Clustering</a:t>
            </a:r>
          </a:p>
          <a:p>
            <a:r>
              <a:rPr lang="es-ES" sz="2400" noProof="1" smtClean="0"/>
              <a:t>K-Means</a:t>
            </a:r>
          </a:p>
          <a:p>
            <a:r>
              <a:rPr lang="es-ES" sz="2400" noProof="1" smtClean="0"/>
              <a:t>Cuantos Clusters</a:t>
            </a:r>
          </a:p>
          <a:p>
            <a:r>
              <a:rPr lang="es-ES" sz="2400" noProof="1" smtClean="0"/>
              <a:t>Algoritmos Jerárquicos </a:t>
            </a:r>
            <a:endParaRPr lang="es-ES" sz="2400" noProof="1"/>
          </a:p>
        </p:txBody>
      </p:sp>
      <p:sp>
        <p:nvSpPr>
          <p:cNvPr id="8" name="Forma libre 7"/>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noProof="1">
              <a:solidFill>
                <a:schemeClr val="tx1"/>
              </a:solidFill>
            </a:endParaRPr>
          </a:p>
        </p:txBody>
      </p:sp>
    </p:spTree>
    <p:extLst>
      <p:ext uri="{BB962C8B-B14F-4D97-AF65-F5344CB8AC3E}">
        <p14:creationId xmlns:p14="http://schemas.microsoft.com/office/powerpoint/2010/main" val="1853278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Determinando el número de </a:t>
            </a:r>
            <a:r>
              <a:rPr lang="es-MX" dirty="0" err="1" smtClean="0"/>
              <a:t>Clusters</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ángulo 2"/>
          <p:cNvSpPr/>
          <p:nvPr/>
        </p:nvSpPr>
        <p:spPr>
          <a:xfrm>
            <a:off x="604434" y="2306596"/>
            <a:ext cx="6096000" cy="646331"/>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Regla del Pulgar: Corresponde a la raíz cuadrada del total de observaciones dividido por 2.</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7" name="Imagen 6"/>
          <p:cNvPicPr/>
          <p:nvPr/>
        </p:nvPicPr>
        <p:blipFill>
          <a:blip r:embed="rId2"/>
          <a:stretch>
            <a:fillRect/>
          </a:stretch>
        </p:blipFill>
        <p:spPr>
          <a:xfrm>
            <a:off x="7958357" y="2182087"/>
            <a:ext cx="1133475" cy="447675"/>
          </a:xfrm>
          <a:prstGeom prst="rect">
            <a:avLst/>
          </a:prstGeom>
        </p:spPr>
      </p:pic>
      <p:sp>
        <p:nvSpPr>
          <p:cNvPr id="5" name="Rectángulo 4"/>
          <p:cNvSpPr/>
          <p:nvPr/>
        </p:nvSpPr>
        <p:spPr>
          <a:xfrm>
            <a:off x="604434" y="3795890"/>
            <a:ext cx="6096000" cy="646331"/>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Método del Codo (</a:t>
            </a:r>
            <a:r>
              <a:rPr lang="es-SV" spc="-25" dirty="0" err="1">
                <a:latin typeface="Garamond" panose="02020404030301010803" pitchFamily="18" charset="0"/>
                <a:ea typeface="Times New Roman" panose="02020603050405020304" pitchFamily="18" charset="0"/>
                <a:cs typeface="Times New Roman" panose="02020603050405020304" pitchFamily="18" charset="0"/>
              </a:rPr>
              <a:t>Elbow</a:t>
            </a:r>
            <a:r>
              <a:rPr lang="es-SV" spc="-25" dirty="0">
                <a:latin typeface="Garamond" panose="02020404030301010803" pitchFamily="18" charset="0"/>
                <a:ea typeface="Times New Roman" panose="02020603050405020304" pitchFamily="18" charset="0"/>
                <a:cs typeface="Times New Roman" panose="02020603050405020304" pitchFamily="18" charset="0"/>
              </a:rPr>
              <a:t> </a:t>
            </a:r>
            <a:r>
              <a:rPr lang="es-SV" spc="-25" dirty="0" err="1">
                <a:latin typeface="Garamond" panose="02020404030301010803" pitchFamily="18" charset="0"/>
                <a:ea typeface="Times New Roman" panose="02020603050405020304" pitchFamily="18" charset="0"/>
                <a:cs typeface="Times New Roman" panose="02020603050405020304" pitchFamily="18" charset="0"/>
              </a:rPr>
              <a:t>Method</a:t>
            </a:r>
            <a:r>
              <a:rPr lang="es-SV" spc="-25" dirty="0">
                <a:latin typeface="Garamond" panose="02020404030301010803" pitchFamily="18" charset="0"/>
                <a:ea typeface="Times New Roman" panose="02020603050405020304" pitchFamily="18" charset="0"/>
                <a:cs typeface="Times New Roman" panose="02020603050405020304" pitchFamily="18" charset="0"/>
              </a:rPr>
              <a:t>): El porcentaje de varianza que se puede explicar esta en función del número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9" name="Imagen 8"/>
          <p:cNvPicPr/>
          <p:nvPr/>
        </p:nvPicPr>
        <p:blipFill>
          <a:blip r:embed="rId3"/>
          <a:stretch>
            <a:fillRect/>
          </a:stretch>
        </p:blipFill>
        <p:spPr>
          <a:xfrm>
            <a:off x="7198217" y="2729090"/>
            <a:ext cx="2895600" cy="2133600"/>
          </a:xfrm>
          <a:prstGeom prst="rect">
            <a:avLst/>
          </a:prstGeom>
        </p:spPr>
      </p:pic>
      <p:sp>
        <p:nvSpPr>
          <p:cNvPr id="6" name="Rectángulo 5"/>
          <p:cNvSpPr/>
          <p:nvPr/>
        </p:nvSpPr>
        <p:spPr>
          <a:xfrm>
            <a:off x="604434" y="5105228"/>
            <a:ext cx="6096000" cy="923330"/>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Método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Silhouette</a:t>
            </a:r>
            <a:r>
              <a:rPr lang="es-SV" spc="-25" dirty="0">
                <a:latin typeface="Garamond" panose="02020404030301010803" pitchFamily="18" charset="0"/>
                <a:ea typeface="Times New Roman" panose="02020603050405020304" pitchFamily="18" charset="0"/>
                <a:cs typeface="Times New Roman" panose="02020603050405020304" pitchFamily="18" charset="0"/>
              </a:rPr>
              <a:t>: </a:t>
            </a:r>
            <a:r>
              <a:rPr lang="es-SV" spc="-25" dirty="0" err="1">
                <a:latin typeface="Garamond" panose="02020404030301010803" pitchFamily="18" charset="0"/>
                <a:ea typeface="Times New Roman" panose="02020603050405020304" pitchFamily="18" charset="0"/>
                <a:cs typeface="Times New Roman" panose="02020603050405020304" pitchFamily="18" charset="0"/>
              </a:rPr>
              <a:t>Silhouette</a:t>
            </a:r>
            <a:r>
              <a:rPr lang="es-SV" spc="-25" dirty="0">
                <a:latin typeface="Garamond" panose="02020404030301010803" pitchFamily="18" charset="0"/>
                <a:ea typeface="Times New Roman" panose="02020603050405020304" pitchFamily="18" charset="0"/>
                <a:cs typeface="Times New Roman" panose="02020603050405020304" pitchFamily="18" charset="0"/>
              </a:rPr>
              <a:t> indica que tan similar es una observación con respecto a las demás observaciones del mismo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con respecto a otros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12" name="Imagen 11"/>
          <p:cNvPicPr/>
          <p:nvPr/>
        </p:nvPicPr>
        <p:blipFill>
          <a:blip r:embed="rId4"/>
          <a:stretch>
            <a:fillRect/>
          </a:stretch>
        </p:blipFill>
        <p:spPr>
          <a:xfrm>
            <a:off x="7198217" y="5413486"/>
            <a:ext cx="3829050" cy="847725"/>
          </a:xfrm>
          <a:prstGeom prst="rect">
            <a:avLst/>
          </a:prstGeom>
        </p:spPr>
      </p:pic>
    </p:spTree>
    <p:extLst>
      <p:ext uri="{BB962C8B-B14F-4D97-AF65-F5344CB8AC3E}">
        <p14:creationId xmlns:p14="http://schemas.microsoft.com/office/powerpoint/2010/main" val="2562169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Métodos Jerárquicos</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ángulo 3"/>
          <p:cNvSpPr/>
          <p:nvPr/>
        </p:nvSpPr>
        <p:spPr>
          <a:xfrm>
            <a:off x="359535" y="2094876"/>
            <a:ext cx="7045617" cy="1231106"/>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es-SV" spc="-25" dirty="0" err="1">
                <a:latin typeface="Garamond" panose="02020404030301010803" pitchFamily="18" charset="0"/>
                <a:ea typeface="Times New Roman" panose="02020603050405020304" pitchFamily="18" charset="0"/>
                <a:cs typeface="Times New Roman" panose="02020603050405020304" pitchFamily="18" charset="0"/>
              </a:rPr>
              <a:t>Estan</a:t>
            </a:r>
            <a:r>
              <a:rPr lang="es-SV" spc="-25" dirty="0">
                <a:latin typeface="Garamond" panose="02020404030301010803" pitchFamily="18" charset="0"/>
                <a:ea typeface="Times New Roman" panose="02020603050405020304" pitchFamily="18" charset="0"/>
                <a:cs typeface="Times New Roman" panose="02020603050405020304" pitchFamily="18" charset="0"/>
              </a:rPr>
              <a:t> basados en una estructura de árbol (</a:t>
            </a:r>
            <a:r>
              <a:rPr lang="es-SV" spc="-25" dirty="0" err="1">
                <a:latin typeface="Garamond" panose="02020404030301010803" pitchFamily="18" charset="0"/>
                <a:ea typeface="Times New Roman" panose="02020603050405020304" pitchFamily="18" charset="0"/>
                <a:cs typeface="Times New Roman" panose="02020603050405020304" pitchFamily="18" charset="0"/>
              </a:rPr>
              <a:t>dendograma</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Utiliza las distancias entre los diferentes puntos para unificar o </a:t>
            </a:r>
            <a:r>
              <a:rPr lang="es-SV" spc="-25" dirty="0" err="1">
                <a:latin typeface="Garamond" panose="02020404030301010803" pitchFamily="18" charset="0"/>
                <a:ea typeface="Times New Roman" panose="02020603050405020304" pitchFamily="18" charset="0"/>
                <a:cs typeface="Times New Roman" panose="02020603050405020304" pitchFamily="18" charset="0"/>
              </a:rPr>
              <a:t>particionar</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No se necesita el número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como entrada del proceso</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13" name="Imagen 12"/>
          <p:cNvPicPr/>
          <p:nvPr/>
        </p:nvPicPr>
        <p:blipFill>
          <a:blip r:embed="rId2"/>
          <a:stretch>
            <a:fillRect/>
          </a:stretch>
        </p:blipFill>
        <p:spPr>
          <a:xfrm>
            <a:off x="8616742" y="1376192"/>
            <a:ext cx="2474797" cy="1949790"/>
          </a:xfrm>
          <a:prstGeom prst="rect">
            <a:avLst/>
          </a:prstGeom>
        </p:spPr>
      </p:pic>
      <p:sp>
        <p:nvSpPr>
          <p:cNvPr id="8" name="Rectángulo 7"/>
          <p:cNvSpPr/>
          <p:nvPr/>
        </p:nvSpPr>
        <p:spPr>
          <a:xfrm>
            <a:off x="359536" y="3827297"/>
            <a:ext cx="7045617" cy="2616101"/>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Los algoritmos a utilizar pueden ser de tipo </a:t>
            </a:r>
            <a:r>
              <a:rPr lang="es-SV" spc="-25" dirty="0" err="1">
                <a:latin typeface="Garamond" panose="02020404030301010803" pitchFamily="18" charset="0"/>
                <a:ea typeface="Times New Roman" panose="02020603050405020304" pitchFamily="18" charset="0"/>
                <a:cs typeface="Times New Roman" panose="02020603050405020304" pitchFamily="18" charset="0"/>
              </a:rPr>
              <a:t>aglomerativos</a:t>
            </a:r>
            <a:r>
              <a:rPr lang="es-SV" spc="-25" dirty="0">
                <a:latin typeface="Garamond" panose="02020404030301010803" pitchFamily="18" charset="0"/>
                <a:ea typeface="Times New Roman" panose="02020603050405020304" pitchFamily="18" charset="0"/>
                <a:cs typeface="Times New Roman" panose="02020603050405020304" pitchFamily="18" charset="0"/>
              </a:rPr>
              <a:t> o divisivos: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b="1" spc="-25" dirty="0" err="1">
                <a:latin typeface="Garamond" panose="02020404030301010803" pitchFamily="18" charset="0"/>
                <a:ea typeface="Times New Roman" panose="02020603050405020304" pitchFamily="18" charset="0"/>
                <a:cs typeface="Times New Roman" panose="02020603050405020304" pitchFamily="18" charset="0"/>
              </a:rPr>
              <a:t>Aglomerativos</a:t>
            </a:r>
            <a:r>
              <a:rPr lang="es-SV" spc="-25" dirty="0">
                <a:latin typeface="Garamond" panose="02020404030301010803" pitchFamily="18" charset="0"/>
                <a:ea typeface="Times New Roman" panose="02020603050405020304" pitchFamily="18" charset="0"/>
                <a:cs typeface="Times New Roman" panose="02020603050405020304" pitchFamily="18" charset="0"/>
              </a:rPr>
              <a:t>: Inicialmente cada observación representa un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a:t>
            </a:r>
            <a:r>
              <a:rPr lang="es-SV" spc="-25" dirty="0">
                <a:latin typeface="Garamond" panose="02020404030301010803" pitchFamily="18" charset="0"/>
                <a:ea typeface="Times New Roman" panose="02020603050405020304" pitchFamily="18" charset="0"/>
                <a:cs typeface="Times New Roman" panose="02020603050405020304" pitchFamily="18" charset="0"/>
              </a:rPr>
              <a:t>, por cada iteración se van agrupando los 2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a:t>
            </a:r>
            <a:r>
              <a:rPr lang="es-SV" spc="-25" dirty="0">
                <a:latin typeface="Garamond" panose="02020404030301010803" pitchFamily="18" charset="0"/>
                <a:ea typeface="Times New Roman" panose="02020603050405020304" pitchFamily="18" charset="0"/>
                <a:cs typeface="Times New Roman" panose="02020603050405020304" pitchFamily="18" charset="0"/>
              </a:rPr>
              <a:t> más cercanos y el algoritmo se detiene cuando cada observación esta categorizada dentro de un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Divisivos</a:t>
            </a:r>
            <a:r>
              <a:rPr lang="es-SV" spc="-25" dirty="0">
                <a:latin typeface="Garamond" panose="02020404030301010803" pitchFamily="18" charset="0"/>
                <a:ea typeface="Times New Roman" panose="02020603050405020304" pitchFamily="18" charset="0"/>
                <a:cs typeface="Times New Roman" panose="02020603050405020304" pitchFamily="18" charset="0"/>
              </a:rPr>
              <a:t>: Inicialmente todas las observaciones están dentro de un solo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a:t>
            </a:r>
            <a:r>
              <a:rPr lang="es-SV" spc="-25" dirty="0">
                <a:latin typeface="Garamond" panose="02020404030301010803" pitchFamily="18" charset="0"/>
                <a:ea typeface="Times New Roman" panose="02020603050405020304" pitchFamily="18" charset="0"/>
                <a:cs typeface="Times New Roman" panose="02020603050405020304" pitchFamily="18" charset="0"/>
              </a:rPr>
              <a:t>, por cada iteración se generan 2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en función de su distancia máxima, el algoritmo se detiene cuando cada observación representa un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a:t>
            </a:r>
            <a:r>
              <a:rPr lang="es-SV" spc="-25" dirty="0">
                <a:latin typeface="Garamond" panose="02020404030301010803" pitchFamily="18" charset="0"/>
                <a:ea typeface="Times New Roman" panose="02020603050405020304" pitchFamily="18" charset="0"/>
                <a:cs typeface="Times New Roman" panose="02020603050405020304" pitchFamily="18" charset="0"/>
              </a:rPr>
              <a:t> único.</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14" name="Imagen 13"/>
          <p:cNvPicPr/>
          <p:nvPr/>
        </p:nvPicPr>
        <p:blipFill rotWithShape="1">
          <a:blip r:embed="rId3"/>
          <a:srcRect l="49794"/>
          <a:stretch/>
        </p:blipFill>
        <p:spPr>
          <a:xfrm>
            <a:off x="8525814" y="3660301"/>
            <a:ext cx="3137080" cy="2950092"/>
          </a:xfrm>
          <a:prstGeom prst="rect">
            <a:avLst/>
          </a:prstGeom>
        </p:spPr>
      </p:pic>
    </p:spTree>
    <p:extLst>
      <p:ext uri="{BB962C8B-B14F-4D97-AF65-F5344CB8AC3E}">
        <p14:creationId xmlns:p14="http://schemas.microsoft.com/office/powerpoint/2010/main" val="1988466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46916" y="195943"/>
            <a:ext cx="6845084" cy="6479177"/>
          </a:xfrm>
          <a:prstGeom prst="rect">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2" name="Título 1"/>
          <p:cNvSpPr>
            <a:spLocks noGrp="1"/>
          </p:cNvSpPr>
          <p:nvPr>
            <p:ph type="title"/>
          </p:nvPr>
        </p:nvSpPr>
        <p:spPr/>
        <p:txBody>
          <a:bodyPr/>
          <a:lstStyle/>
          <a:p>
            <a:r>
              <a:rPr lang="es-ES" noProof="1" smtClean="0"/>
              <a:t>Bibliografía</a:t>
            </a:r>
            <a:endParaRPr lang="es-ES" noProof="1"/>
          </a:p>
        </p:txBody>
      </p:sp>
      <p:sp>
        <p:nvSpPr>
          <p:cNvPr id="3" name="Marcador de posición de texto 2"/>
          <p:cNvSpPr>
            <a:spLocks noGrp="1"/>
          </p:cNvSpPr>
          <p:nvPr>
            <p:ph type="body" idx="1"/>
          </p:nvPr>
        </p:nvSpPr>
        <p:spPr>
          <a:xfrm>
            <a:off x="5897638" y="3495851"/>
            <a:ext cx="5859506" cy="683669"/>
          </a:xfrm>
        </p:spPr>
        <p:txBody>
          <a:bodyPr>
            <a:noAutofit/>
          </a:bodyPr>
          <a:lstStyle/>
          <a:p>
            <a:pPr lvl="0"/>
            <a:r>
              <a:rPr lang="en-US" sz="1200" dirty="0"/>
              <a:t>Unsupervised Learning with R</a:t>
            </a:r>
          </a:p>
          <a:p>
            <a:r>
              <a:rPr lang="en-US" sz="1200" dirty="0"/>
              <a:t>By Erik Rodríguez Pacheco, 2015</a:t>
            </a:r>
          </a:p>
          <a:p>
            <a:r>
              <a:rPr lang="en-US" sz="1200" dirty="0"/>
              <a:t/>
            </a:r>
            <a:br>
              <a:rPr lang="en-US" sz="1200" dirty="0"/>
            </a:br>
            <a:endParaRPr lang="en-US" sz="1200" dirty="0"/>
          </a:p>
          <a:p>
            <a:pPr lvl="0"/>
            <a:r>
              <a:rPr lang="en-US" sz="1200" dirty="0"/>
              <a:t>Data Clustering</a:t>
            </a:r>
          </a:p>
          <a:p>
            <a:r>
              <a:rPr lang="en-US" sz="1200" dirty="0"/>
              <a:t>By </a:t>
            </a:r>
            <a:r>
              <a:rPr lang="en-US" sz="1200" dirty="0" err="1"/>
              <a:t>Charu</a:t>
            </a:r>
            <a:r>
              <a:rPr lang="en-US" sz="1200" dirty="0"/>
              <a:t> C. Aggarwal; </a:t>
            </a:r>
            <a:r>
              <a:rPr lang="en-US" sz="1200" dirty="0" err="1"/>
              <a:t>Chandan</a:t>
            </a:r>
            <a:r>
              <a:rPr lang="en-US" sz="1200" dirty="0"/>
              <a:t> K. Reddy, 2016</a:t>
            </a:r>
          </a:p>
          <a:p>
            <a:r>
              <a:rPr lang="en-US" sz="1200" dirty="0"/>
              <a:t> </a:t>
            </a:r>
          </a:p>
          <a:p>
            <a:r>
              <a:rPr lang="en-US" sz="1200" dirty="0"/>
              <a:t> </a:t>
            </a:r>
          </a:p>
          <a:p>
            <a:pPr lvl="0"/>
            <a:r>
              <a:rPr lang="en-US" sz="1200" dirty="0"/>
              <a:t>A Framework for Analysis of Data Quality Research</a:t>
            </a:r>
          </a:p>
          <a:p>
            <a:r>
              <a:rPr lang="en-US" sz="1200" dirty="0"/>
              <a:t>by Richard Y. Wang,1995</a:t>
            </a:r>
          </a:p>
          <a:p>
            <a:r>
              <a:rPr lang="en-US" sz="1200" dirty="0"/>
              <a:t> </a:t>
            </a:r>
          </a:p>
          <a:p>
            <a:r>
              <a:rPr lang="en-US" sz="1200" dirty="0"/>
              <a:t> </a:t>
            </a:r>
          </a:p>
          <a:p>
            <a:pPr lvl="0"/>
            <a:r>
              <a:rPr lang="en-US" sz="1200" dirty="0"/>
              <a:t>An Introduction to Data Cleaning with R</a:t>
            </a:r>
          </a:p>
          <a:p>
            <a:r>
              <a:rPr lang="en-US" sz="1200" dirty="0"/>
              <a:t>by Edwin de </a:t>
            </a:r>
            <a:r>
              <a:rPr lang="en-US" sz="1200" dirty="0" err="1"/>
              <a:t>Jonge</a:t>
            </a:r>
            <a:r>
              <a:rPr lang="en-US" sz="1200" dirty="0"/>
              <a:t> &amp; Mark van der Loo,2013</a:t>
            </a:r>
          </a:p>
          <a:p>
            <a:endParaRPr lang="es-ES" sz="1200" noProof="1"/>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Conceptos Básicos</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017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¿Qué es Aprendizaje No Supervisado?</a:t>
            </a:r>
            <a:endParaRPr lang="es-ES" noProof="1"/>
          </a:p>
        </p:txBody>
      </p:sp>
      <p:sp>
        <p:nvSpPr>
          <p:cNvPr id="14" name="Rectángulo 13"/>
          <p:cNvSpPr/>
          <p:nvPr/>
        </p:nvSpPr>
        <p:spPr>
          <a:xfrm>
            <a:off x="604434" y="1643980"/>
            <a:ext cx="4031087" cy="1754326"/>
          </a:xfrm>
          <a:prstGeom prst="rect">
            <a:avLst/>
          </a:prstGeom>
        </p:spPr>
        <p:txBody>
          <a:bodyPr wrap="square">
            <a:spAutoFit/>
          </a:bodyPr>
          <a:lstStyle/>
          <a:p>
            <a:r>
              <a:rPr lang="es-SV" dirty="0">
                <a:latin typeface="Garamond" panose="02020404030301010803" pitchFamily="18" charset="0"/>
                <a:ea typeface="Times New Roman" panose="02020603050405020304" pitchFamily="18" charset="0"/>
                <a:cs typeface="Times New Roman" panose="02020603050405020304" pitchFamily="18" charset="0"/>
              </a:rPr>
              <a:t>Aprendizaje no supervisado es un método de Aprendizaje Automático donde un modelo es ajustado a las observaciones. Se distingue del Aprendizaje supervisado por el hecho de que no hay un conocimiento a </a:t>
            </a:r>
            <a:r>
              <a:rPr lang="es-SV" dirty="0" smtClean="0">
                <a:latin typeface="Garamond" panose="02020404030301010803" pitchFamily="18" charset="0"/>
                <a:ea typeface="Times New Roman" panose="02020603050405020304" pitchFamily="18" charset="0"/>
                <a:cs typeface="Times New Roman" panose="02020603050405020304" pitchFamily="18" charset="0"/>
              </a:rPr>
              <a:t>priori.</a:t>
            </a:r>
            <a:endParaRPr lang="en-US" dirty="0"/>
          </a:p>
        </p:txBody>
      </p:sp>
      <p:sp>
        <p:nvSpPr>
          <p:cNvPr id="16" name="Rectángulo 15"/>
          <p:cNvSpPr/>
          <p:nvPr/>
        </p:nvSpPr>
        <p:spPr>
          <a:xfrm>
            <a:off x="604434" y="3519153"/>
            <a:ext cx="4031087" cy="2585323"/>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La principal ventaja que presenta la clasificación no supervisada es que se puede obtener un conjunto de entrenamiento empleando muestras no etiquetadas valiéndose de algoritmos de agrupamiento, sin embargo, es necesario mencionar que el aprendizaje no supervisado es más subjetivo que el supervisando ya que su objetivo no se enfoca en una predicción o una respuesta.</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17" name="Imagen 16"/>
          <p:cNvPicPr/>
          <p:nvPr/>
        </p:nvPicPr>
        <p:blipFill>
          <a:blip r:embed="rId2"/>
          <a:stretch>
            <a:fillRect/>
          </a:stretch>
        </p:blipFill>
        <p:spPr>
          <a:xfrm>
            <a:off x="5979117" y="4107042"/>
            <a:ext cx="5029200" cy="2161540"/>
          </a:xfrm>
          <a:prstGeom prst="rect">
            <a:avLst/>
          </a:prstGeom>
        </p:spPr>
      </p:pic>
      <p:pic>
        <p:nvPicPr>
          <p:cNvPr id="19" name="Imagen 18"/>
          <p:cNvPicPr/>
          <p:nvPr/>
        </p:nvPicPr>
        <p:blipFill rotWithShape="1">
          <a:blip r:embed="rId3"/>
          <a:srcRect/>
          <a:stretch/>
        </p:blipFill>
        <p:spPr bwMode="auto">
          <a:xfrm>
            <a:off x="6105659" y="1551150"/>
            <a:ext cx="5029200" cy="22136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Usos del Aprendizaje No supervisado</a:t>
            </a:r>
            <a:endParaRPr lang="en-US" dirty="0"/>
          </a:p>
        </p:txBody>
      </p:sp>
      <p:sp>
        <p:nvSpPr>
          <p:cNvPr id="3" name="Rectángulo 2"/>
          <p:cNvSpPr/>
          <p:nvPr/>
        </p:nvSpPr>
        <p:spPr>
          <a:xfrm>
            <a:off x="283335" y="1859340"/>
            <a:ext cx="11603865" cy="4524315"/>
          </a:xfrm>
          <a:prstGeom prst="rect">
            <a:avLst/>
          </a:prstGeom>
        </p:spPr>
        <p:txBody>
          <a:bodyPr wrap="square">
            <a:spAutoFit/>
          </a:bodyPr>
          <a:lstStyle/>
          <a:p>
            <a:r>
              <a:rPr lang="es-SV" dirty="0">
                <a:latin typeface="Garamond" panose="02020404030301010803" pitchFamily="18" charset="0"/>
                <a:ea typeface="Times New Roman" panose="02020603050405020304" pitchFamily="18" charset="0"/>
                <a:cs typeface="Times New Roman" panose="02020603050405020304" pitchFamily="18" charset="0"/>
              </a:rPr>
              <a:t>Por sus características, </a:t>
            </a:r>
            <a:r>
              <a:rPr lang="es-SV" dirty="0" smtClean="0">
                <a:latin typeface="Garamond" panose="02020404030301010803" pitchFamily="18" charset="0"/>
                <a:ea typeface="Times New Roman" panose="02020603050405020304" pitchFamily="18" charset="0"/>
                <a:cs typeface="Times New Roman" panose="02020603050405020304" pitchFamily="18" charset="0"/>
              </a:rPr>
              <a:t>los algoritmos de aprendizaje no supervisado orientados al </a:t>
            </a:r>
            <a:r>
              <a:rPr lang="es-SV" dirty="0">
                <a:latin typeface="Garamond" panose="02020404030301010803" pitchFamily="18" charset="0"/>
                <a:ea typeface="Times New Roman" panose="02020603050405020304" pitchFamily="18" charset="0"/>
                <a:cs typeface="Times New Roman" panose="02020603050405020304" pitchFamily="18" charset="0"/>
              </a:rPr>
              <a:t>agrupamiento </a:t>
            </a:r>
            <a:r>
              <a:rPr lang="es-SV" dirty="0" smtClean="0">
                <a:latin typeface="Garamond" panose="02020404030301010803" pitchFamily="18" charset="0"/>
                <a:ea typeface="Times New Roman" panose="02020603050405020304" pitchFamily="18" charset="0"/>
                <a:cs typeface="Times New Roman" panose="02020603050405020304" pitchFamily="18" charset="0"/>
              </a:rPr>
              <a:t>son herramientas </a:t>
            </a:r>
            <a:r>
              <a:rPr lang="es-SV" dirty="0">
                <a:latin typeface="Garamond" panose="02020404030301010803" pitchFamily="18" charset="0"/>
                <a:ea typeface="Times New Roman" panose="02020603050405020304" pitchFamily="18" charset="0"/>
                <a:cs typeface="Times New Roman" panose="02020603050405020304" pitchFamily="18" charset="0"/>
              </a:rPr>
              <a:t>muy </a:t>
            </a:r>
            <a:r>
              <a:rPr lang="es-SV" dirty="0" smtClean="0">
                <a:latin typeface="Garamond" panose="02020404030301010803" pitchFamily="18" charset="0"/>
                <a:ea typeface="Times New Roman" panose="02020603050405020304" pitchFamily="18" charset="0"/>
                <a:cs typeface="Times New Roman" panose="02020603050405020304" pitchFamily="18" charset="0"/>
              </a:rPr>
              <a:t>utilizadas </a:t>
            </a:r>
            <a:r>
              <a:rPr lang="es-SV" dirty="0">
                <a:latin typeface="Garamond" panose="02020404030301010803" pitchFamily="18" charset="0"/>
                <a:ea typeface="Times New Roman" panose="02020603050405020304" pitchFamily="18" charset="0"/>
                <a:cs typeface="Times New Roman" panose="02020603050405020304" pitchFamily="18" charset="0"/>
              </a:rPr>
              <a:t>en distintos contextos como </a:t>
            </a:r>
            <a:endParaRPr lang="es-SV" dirty="0" smtClean="0">
              <a:latin typeface="Garamond" panose="02020404030301010803" pitchFamily="18" charset="0"/>
              <a:ea typeface="Times New Roman" panose="02020603050405020304" pitchFamily="18" charset="0"/>
              <a:cs typeface="Times New Roman" panose="02020603050405020304" pitchFamily="18" charset="0"/>
            </a:endParaRPr>
          </a:p>
          <a:p>
            <a:endParaRPr lang="es-SV" dirty="0" smtClean="0">
              <a:latin typeface="Garamond" panose="02020404030301010803"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s-SV" dirty="0" smtClean="0">
                <a:latin typeface="Garamond" panose="02020404030301010803" pitchFamily="18" charset="0"/>
                <a:ea typeface="Times New Roman" panose="02020603050405020304" pitchFamily="18" charset="0"/>
                <a:cs typeface="Times New Roman" panose="02020603050405020304" pitchFamily="18" charset="0"/>
              </a:rPr>
              <a:t>la </a:t>
            </a:r>
            <a:r>
              <a:rPr lang="es-SV" dirty="0">
                <a:latin typeface="Garamond" panose="02020404030301010803" pitchFamily="18" charset="0"/>
                <a:ea typeface="Times New Roman" panose="02020603050405020304" pitchFamily="18" charset="0"/>
                <a:cs typeface="Times New Roman" panose="02020603050405020304" pitchFamily="18" charset="0"/>
              </a:rPr>
              <a:t>Recuperación de Información y la Minería de </a:t>
            </a:r>
            <a:r>
              <a:rPr lang="es-SV" dirty="0" smtClean="0">
                <a:latin typeface="Garamond" panose="02020404030301010803" pitchFamily="18" charset="0"/>
                <a:ea typeface="Times New Roman" panose="02020603050405020304" pitchFamily="18" charset="0"/>
                <a:cs typeface="Times New Roman" panose="02020603050405020304" pitchFamily="18" charset="0"/>
              </a:rPr>
              <a:t>Textos</a:t>
            </a:r>
          </a:p>
          <a:p>
            <a:pPr marL="285750" indent="-285750">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E</a:t>
            </a:r>
            <a:r>
              <a:rPr lang="es-SV" dirty="0" smtClean="0">
                <a:latin typeface="Garamond" panose="02020404030301010803" pitchFamily="18" charset="0"/>
                <a:ea typeface="Times New Roman" panose="02020603050405020304" pitchFamily="18" charset="0"/>
                <a:cs typeface="Times New Roman" panose="02020603050405020304" pitchFamily="18" charset="0"/>
              </a:rPr>
              <a:t>l </a:t>
            </a:r>
            <a:r>
              <a:rPr lang="es-SV" dirty="0">
                <a:latin typeface="Garamond" panose="02020404030301010803" pitchFamily="18" charset="0"/>
                <a:ea typeface="Times New Roman" panose="02020603050405020304" pitchFamily="18" charset="0"/>
                <a:cs typeface="Times New Roman" panose="02020603050405020304" pitchFamily="18" charset="0"/>
              </a:rPr>
              <a:t>procesamiento de secuencias descriptoras de genes y </a:t>
            </a:r>
            <a:r>
              <a:rPr lang="es-SV" dirty="0" smtClean="0">
                <a:latin typeface="Garamond" panose="02020404030301010803" pitchFamily="18" charset="0"/>
                <a:ea typeface="Times New Roman" panose="02020603050405020304" pitchFamily="18" charset="0"/>
                <a:cs typeface="Times New Roman" panose="02020603050405020304" pitchFamily="18" charset="0"/>
              </a:rPr>
              <a:t>proteínas </a:t>
            </a:r>
          </a:p>
          <a:p>
            <a:pPr marL="285750" indent="-285750">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E</a:t>
            </a:r>
            <a:r>
              <a:rPr lang="es-SV" dirty="0" smtClean="0">
                <a:latin typeface="Garamond" panose="02020404030301010803" pitchFamily="18" charset="0"/>
                <a:ea typeface="Times New Roman" panose="02020603050405020304" pitchFamily="18" charset="0"/>
                <a:cs typeface="Times New Roman" panose="02020603050405020304" pitchFamily="18" charset="0"/>
              </a:rPr>
              <a:t>l </a:t>
            </a:r>
            <a:r>
              <a:rPr lang="es-SV" dirty="0">
                <a:latin typeface="Garamond" panose="02020404030301010803" pitchFamily="18" charset="0"/>
                <a:ea typeface="Times New Roman" panose="02020603050405020304" pitchFamily="18" charset="0"/>
                <a:cs typeface="Times New Roman" panose="02020603050405020304" pitchFamily="18" charset="0"/>
              </a:rPr>
              <a:t>seguimiento y detección de sucesos en un flujo continuo de </a:t>
            </a:r>
            <a:r>
              <a:rPr lang="es-SV" dirty="0" smtClean="0">
                <a:latin typeface="Garamond" panose="02020404030301010803" pitchFamily="18" charset="0"/>
                <a:ea typeface="Times New Roman" panose="02020603050405020304" pitchFamily="18" charset="0"/>
                <a:cs typeface="Times New Roman" panose="02020603050405020304" pitchFamily="18" charset="0"/>
              </a:rPr>
              <a:t>noticias </a:t>
            </a:r>
          </a:p>
          <a:p>
            <a:pPr marL="285750" indent="-285750">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L</a:t>
            </a:r>
            <a:r>
              <a:rPr lang="es-SV" dirty="0" smtClean="0">
                <a:latin typeface="Garamond" panose="02020404030301010803" pitchFamily="18" charset="0"/>
                <a:ea typeface="Times New Roman" panose="02020603050405020304" pitchFamily="18" charset="0"/>
                <a:cs typeface="Times New Roman" panose="02020603050405020304" pitchFamily="18" charset="0"/>
              </a:rPr>
              <a:t>a </a:t>
            </a:r>
            <a:r>
              <a:rPr lang="es-SV" dirty="0">
                <a:latin typeface="Garamond" panose="02020404030301010803" pitchFamily="18" charset="0"/>
                <a:ea typeface="Times New Roman" panose="02020603050405020304" pitchFamily="18" charset="0"/>
                <a:cs typeface="Times New Roman" panose="02020603050405020304" pitchFamily="18" charset="0"/>
              </a:rPr>
              <a:t>segmentación de </a:t>
            </a:r>
            <a:r>
              <a:rPr lang="es-SV" dirty="0" smtClean="0">
                <a:latin typeface="Garamond" panose="02020404030301010803" pitchFamily="18" charset="0"/>
                <a:ea typeface="Times New Roman" panose="02020603050405020304" pitchFamily="18" charset="0"/>
                <a:cs typeface="Times New Roman" panose="02020603050405020304" pitchFamily="18" charset="0"/>
              </a:rPr>
              <a:t>imágenes </a:t>
            </a:r>
          </a:p>
          <a:p>
            <a:pPr marL="285750" indent="-285750">
              <a:buFont typeface="Arial" panose="020B0604020202020204" pitchFamily="34" charset="0"/>
              <a:buChar char="•"/>
            </a:pPr>
            <a:r>
              <a:rPr lang="es-SV" dirty="0" smtClean="0">
                <a:latin typeface="Garamond" panose="02020404030301010803" pitchFamily="18" charset="0"/>
                <a:ea typeface="Times New Roman" panose="02020603050405020304" pitchFamily="18" charset="0"/>
                <a:cs typeface="Times New Roman" panose="02020603050405020304" pitchFamily="18" charset="0"/>
              </a:rPr>
              <a:t>La segmentación o perfilamiento</a:t>
            </a:r>
          </a:p>
          <a:p>
            <a:pPr marL="285750" indent="-285750">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L</a:t>
            </a:r>
            <a:r>
              <a:rPr lang="es-SV" dirty="0" smtClean="0">
                <a:latin typeface="Garamond" panose="02020404030301010803" pitchFamily="18" charset="0"/>
                <a:ea typeface="Times New Roman" panose="02020603050405020304" pitchFamily="18" charset="0"/>
                <a:cs typeface="Times New Roman" panose="02020603050405020304" pitchFamily="18" charset="0"/>
              </a:rPr>
              <a:t>a </a:t>
            </a:r>
            <a:r>
              <a:rPr lang="es-SV" dirty="0">
                <a:latin typeface="Garamond" panose="02020404030301010803" pitchFamily="18" charset="0"/>
                <a:ea typeface="Times New Roman" panose="02020603050405020304" pitchFamily="18" charset="0"/>
                <a:cs typeface="Times New Roman" panose="02020603050405020304" pitchFamily="18" charset="0"/>
              </a:rPr>
              <a:t>compresión de </a:t>
            </a:r>
            <a:r>
              <a:rPr lang="es-SV" dirty="0" smtClean="0">
                <a:latin typeface="Garamond" panose="02020404030301010803" pitchFamily="18" charset="0"/>
                <a:ea typeface="Times New Roman" panose="02020603050405020304" pitchFamily="18" charset="0"/>
                <a:cs typeface="Times New Roman" panose="02020603050405020304" pitchFamily="18" charset="0"/>
              </a:rPr>
              <a:t>datos </a:t>
            </a:r>
          </a:p>
          <a:p>
            <a:pPr marL="285750" indent="-285750">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E</a:t>
            </a:r>
            <a:r>
              <a:rPr lang="es-SV" dirty="0" smtClean="0">
                <a:latin typeface="Garamond" panose="02020404030301010803" pitchFamily="18" charset="0"/>
                <a:ea typeface="Times New Roman" panose="02020603050405020304" pitchFamily="18" charset="0"/>
                <a:cs typeface="Times New Roman" panose="02020603050405020304" pitchFamily="18" charset="0"/>
              </a:rPr>
              <a:t>l </a:t>
            </a:r>
            <a:r>
              <a:rPr lang="es-SV" dirty="0">
                <a:latin typeface="Garamond" panose="02020404030301010803" pitchFamily="18" charset="0"/>
                <a:ea typeface="Times New Roman" panose="02020603050405020304" pitchFamily="18" charset="0"/>
                <a:cs typeface="Times New Roman" panose="02020603050405020304" pitchFamily="18" charset="0"/>
              </a:rPr>
              <a:t>procesamiento de bases de datos </a:t>
            </a:r>
            <a:r>
              <a:rPr lang="es-SV" dirty="0" smtClean="0">
                <a:latin typeface="Garamond" panose="02020404030301010803" pitchFamily="18" charset="0"/>
                <a:ea typeface="Times New Roman" panose="02020603050405020304" pitchFamily="18" charset="0"/>
                <a:cs typeface="Times New Roman" panose="02020603050405020304" pitchFamily="18" charset="0"/>
              </a:rPr>
              <a:t>espaciales </a:t>
            </a:r>
          </a:p>
          <a:p>
            <a:pPr marL="285750" indent="-285750">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L</a:t>
            </a:r>
            <a:r>
              <a:rPr lang="es-SV" dirty="0" smtClean="0">
                <a:latin typeface="Garamond" panose="02020404030301010803" pitchFamily="18" charset="0"/>
                <a:ea typeface="Times New Roman" panose="02020603050405020304" pitchFamily="18" charset="0"/>
                <a:cs typeface="Times New Roman" panose="02020603050405020304" pitchFamily="18" charset="0"/>
              </a:rPr>
              <a:t>a </a:t>
            </a:r>
            <a:r>
              <a:rPr lang="es-SV" dirty="0">
                <a:latin typeface="Garamond" panose="02020404030301010803" pitchFamily="18" charset="0"/>
                <a:ea typeface="Times New Roman" panose="02020603050405020304" pitchFamily="18" charset="0"/>
                <a:cs typeface="Times New Roman" panose="02020603050405020304" pitchFamily="18" charset="0"/>
              </a:rPr>
              <a:t>clasificación de zonas </a:t>
            </a:r>
            <a:r>
              <a:rPr lang="es-SV" dirty="0" smtClean="0">
                <a:latin typeface="Garamond" panose="02020404030301010803" pitchFamily="18" charset="0"/>
                <a:ea typeface="Times New Roman" panose="02020603050405020304" pitchFamily="18" charset="0"/>
                <a:cs typeface="Times New Roman" panose="02020603050405020304" pitchFamily="18" charset="0"/>
              </a:rPr>
              <a:t>geográficas </a:t>
            </a:r>
          </a:p>
          <a:p>
            <a:pPr marL="285750" indent="-285750">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L</a:t>
            </a:r>
            <a:r>
              <a:rPr lang="es-SV" dirty="0" smtClean="0">
                <a:latin typeface="Garamond" panose="02020404030301010803" pitchFamily="18" charset="0"/>
                <a:ea typeface="Times New Roman" panose="02020603050405020304" pitchFamily="18" charset="0"/>
                <a:cs typeface="Times New Roman" panose="02020603050405020304" pitchFamily="18" charset="0"/>
              </a:rPr>
              <a:t>a </a:t>
            </a:r>
            <a:r>
              <a:rPr lang="es-SV" dirty="0">
                <a:latin typeface="Garamond" panose="02020404030301010803" pitchFamily="18" charset="0"/>
                <a:ea typeface="Times New Roman" panose="02020603050405020304" pitchFamily="18" charset="0"/>
                <a:cs typeface="Times New Roman" panose="02020603050405020304" pitchFamily="18" charset="0"/>
              </a:rPr>
              <a:t>comprensión de imágenes de </a:t>
            </a:r>
            <a:r>
              <a:rPr lang="es-SV" dirty="0" smtClean="0">
                <a:latin typeface="Garamond" panose="02020404030301010803" pitchFamily="18" charset="0"/>
                <a:ea typeface="Times New Roman" panose="02020603050405020304" pitchFamily="18" charset="0"/>
                <a:cs typeface="Times New Roman" panose="02020603050405020304" pitchFamily="18" charset="0"/>
              </a:rPr>
              <a:t>satélites </a:t>
            </a:r>
          </a:p>
          <a:p>
            <a:pPr marL="285750" indent="-285750">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L</a:t>
            </a:r>
            <a:r>
              <a:rPr lang="es-SV" dirty="0" smtClean="0">
                <a:latin typeface="Garamond" panose="02020404030301010803" pitchFamily="18" charset="0"/>
                <a:ea typeface="Times New Roman" panose="02020603050405020304" pitchFamily="18" charset="0"/>
                <a:cs typeface="Times New Roman" panose="02020603050405020304" pitchFamily="18" charset="0"/>
              </a:rPr>
              <a:t>a </a:t>
            </a:r>
            <a:r>
              <a:rPr lang="es-SV" dirty="0">
                <a:latin typeface="Garamond" panose="02020404030301010803" pitchFamily="18" charset="0"/>
                <a:ea typeface="Times New Roman" panose="02020603050405020304" pitchFamily="18" charset="0"/>
                <a:cs typeface="Times New Roman" panose="02020603050405020304" pitchFamily="18" charset="0"/>
              </a:rPr>
              <a:t>visualización de </a:t>
            </a:r>
            <a:r>
              <a:rPr lang="es-SV" dirty="0" smtClean="0">
                <a:latin typeface="Garamond" panose="02020404030301010803" pitchFamily="18" charset="0"/>
                <a:ea typeface="Times New Roman" panose="02020603050405020304" pitchFamily="18" charset="0"/>
                <a:cs typeface="Times New Roman" panose="02020603050405020304" pitchFamily="18" charset="0"/>
              </a:rPr>
              <a:t>datos </a:t>
            </a:r>
          </a:p>
          <a:p>
            <a:pPr marL="285750" indent="-285750">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L</a:t>
            </a:r>
            <a:r>
              <a:rPr lang="es-SV" dirty="0" smtClean="0">
                <a:latin typeface="Garamond" panose="02020404030301010803" pitchFamily="18" charset="0"/>
                <a:ea typeface="Times New Roman" panose="02020603050405020304" pitchFamily="18" charset="0"/>
                <a:cs typeface="Times New Roman" panose="02020603050405020304" pitchFamily="18" charset="0"/>
              </a:rPr>
              <a:t>a </a:t>
            </a:r>
            <a:r>
              <a:rPr lang="es-SV" dirty="0">
                <a:latin typeface="Garamond" panose="02020404030301010803" pitchFamily="18" charset="0"/>
                <a:ea typeface="Times New Roman" panose="02020603050405020304" pitchFamily="18" charset="0"/>
                <a:cs typeface="Times New Roman" panose="02020603050405020304" pitchFamily="18" charset="0"/>
              </a:rPr>
              <a:t>prospección </a:t>
            </a:r>
            <a:r>
              <a:rPr lang="es-SV" dirty="0" smtClean="0">
                <a:latin typeface="Garamond" panose="02020404030301010803" pitchFamily="18" charset="0"/>
                <a:ea typeface="Times New Roman" panose="02020603050405020304" pitchFamily="18" charset="0"/>
                <a:cs typeface="Times New Roman" panose="02020603050405020304" pitchFamily="18" charset="0"/>
              </a:rPr>
              <a:t>geológica </a:t>
            </a:r>
          </a:p>
          <a:p>
            <a:pPr marL="285750" indent="-285750">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L</a:t>
            </a:r>
            <a:r>
              <a:rPr lang="es-SV" dirty="0" smtClean="0">
                <a:latin typeface="Garamond" panose="02020404030301010803" pitchFamily="18" charset="0"/>
                <a:ea typeface="Times New Roman" panose="02020603050405020304" pitchFamily="18" charset="0"/>
                <a:cs typeface="Times New Roman" panose="02020603050405020304" pitchFamily="18" charset="0"/>
              </a:rPr>
              <a:t>a </a:t>
            </a:r>
            <a:r>
              <a:rPr lang="es-SV" dirty="0">
                <a:latin typeface="Garamond" panose="02020404030301010803" pitchFamily="18" charset="0"/>
                <a:ea typeface="Times New Roman" panose="02020603050405020304" pitchFamily="18" charset="0"/>
                <a:cs typeface="Times New Roman" panose="02020603050405020304" pitchFamily="18" charset="0"/>
              </a:rPr>
              <a:t>organización de documentos en </a:t>
            </a:r>
            <a:r>
              <a:rPr lang="es-SV" dirty="0" smtClean="0">
                <a:latin typeface="Garamond" panose="02020404030301010803" pitchFamily="18" charset="0"/>
                <a:ea typeface="Times New Roman" panose="02020603050405020304" pitchFamily="18" charset="0"/>
                <a:cs typeface="Times New Roman" panose="02020603050405020304" pitchFamily="18" charset="0"/>
              </a:rPr>
              <a:t>bibliotecas </a:t>
            </a:r>
          </a:p>
          <a:p>
            <a:pPr marL="285750" indent="-285750">
              <a:buFont typeface="Arial" panose="020B0604020202020204" pitchFamily="34" charset="0"/>
              <a:buChar char="•"/>
            </a:pPr>
            <a:r>
              <a:rPr lang="es-SV" dirty="0" smtClean="0">
                <a:latin typeface="Garamond" panose="02020404030301010803" pitchFamily="18" charset="0"/>
                <a:ea typeface="Times New Roman" panose="02020603050405020304" pitchFamily="18" charset="0"/>
                <a:cs typeface="Times New Roman" panose="02020603050405020304" pitchFamily="18" charset="0"/>
              </a:rPr>
              <a:t>y </a:t>
            </a:r>
            <a:r>
              <a:rPr lang="es-SV" dirty="0">
                <a:latin typeface="Garamond" panose="02020404030301010803" pitchFamily="18" charset="0"/>
                <a:ea typeface="Times New Roman" panose="02020603050405020304" pitchFamily="18" charset="0"/>
                <a:cs typeface="Times New Roman" panose="02020603050405020304" pitchFamily="18" charset="0"/>
              </a:rPr>
              <a:t>en muchas otras aplicaciones como la estructuración de grandes volúmenes de datos.</a:t>
            </a:r>
            <a:endParaRPr lang="en-US" dirty="0"/>
          </a:p>
        </p:txBody>
      </p:sp>
      <p:pic>
        <p:nvPicPr>
          <p:cNvPr id="9" name="Imagen 8"/>
          <p:cNvPicPr/>
          <p:nvPr/>
        </p:nvPicPr>
        <p:blipFill rotWithShape="1">
          <a:blip r:embed="rId2"/>
          <a:srcRect l="1889"/>
          <a:stretch/>
        </p:blipFill>
        <p:spPr bwMode="auto">
          <a:xfrm>
            <a:off x="6623061" y="3656036"/>
            <a:ext cx="4933950" cy="17176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81757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Usos más Frecuentes</a:t>
            </a:r>
            <a:endParaRPr lang="en-US" dirty="0"/>
          </a:p>
        </p:txBody>
      </p:sp>
      <p:sp>
        <p:nvSpPr>
          <p:cNvPr id="3" name="Rectángulo 2"/>
          <p:cNvSpPr/>
          <p:nvPr/>
        </p:nvSpPr>
        <p:spPr>
          <a:xfrm>
            <a:off x="604434" y="2018371"/>
            <a:ext cx="6096000" cy="4031873"/>
          </a:xfrm>
          <a:prstGeom prst="rect">
            <a:avLst/>
          </a:prstGeom>
        </p:spPr>
        <p:txBody>
          <a:bodyPr>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A continuación se enumeran algunas aplicaciones de aprendizaje no supervisado: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Clustering</a:t>
            </a:r>
            <a:r>
              <a:rPr lang="es-SV" spc="-25" dirty="0">
                <a:latin typeface="Garamond" panose="02020404030301010803" pitchFamily="18" charset="0"/>
                <a:ea typeface="Times New Roman" panose="02020603050405020304" pitchFamily="18" charset="0"/>
                <a:cs typeface="Times New Roman" panose="02020603050405020304" pitchFamily="18" charset="0"/>
              </a:rPr>
              <a:t>: Permite dividir los datos en diferentes grupos en función de su </a:t>
            </a:r>
            <a:r>
              <a:rPr lang="es-SV" spc="-25" dirty="0" err="1">
                <a:latin typeface="Garamond" panose="02020404030301010803" pitchFamily="18" charset="0"/>
                <a:ea typeface="Times New Roman" panose="02020603050405020304" pitchFamily="18" charset="0"/>
                <a:cs typeface="Times New Roman" panose="02020603050405020304" pitchFamily="18" charset="0"/>
              </a:rPr>
              <a:t>similaridad</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err="1">
                <a:latin typeface="Garamond" panose="02020404030301010803" pitchFamily="18" charset="0"/>
                <a:ea typeface="Times New Roman" panose="02020603050405020304" pitchFamily="18" charset="0"/>
                <a:cs typeface="Times New Roman" panose="02020603050405020304" pitchFamily="18" charset="0"/>
              </a:rPr>
              <a:t>Deteccion</a:t>
            </a:r>
            <a:r>
              <a:rPr lang="es-SV" spc="-25" dirty="0">
                <a:latin typeface="Garamond" panose="02020404030301010803" pitchFamily="18" charset="0"/>
                <a:ea typeface="Times New Roman" panose="02020603050405020304" pitchFamily="18" charset="0"/>
                <a:cs typeface="Times New Roman" panose="02020603050405020304" pitchFamily="18" charset="0"/>
              </a:rPr>
              <a:t>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Anomalias</a:t>
            </a:r>
            <a:r>
              <a:rPr lang="es-SV" spc="-25" dirty="0">
                <a:latin typeface="Garamond" panose="02020404030301010803" pitchFamily="18" charset="0"/>
                <a:ea typeface="Times New Roman" panose="02020603050405020304" pitchFamily="18" charset="0"/>
                <a:cs typeface="Times New Roman" panose="02020603050405020304" pitchFamily="18" charset="0"/>
              </a:rPr>
              <a:t>: Permite descubrir observaciones o datos inusuales, es muy útil en la búsqueda de actividad fraudulenta.</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Asociación: Identifica objetos u eventos que frecuentemente ocurren juntos, el análisis de canasta es el ejemplo principal. </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Variables Latentes: Técnicas que se aplican durante la fase de pre-procesamiento tales como la reducción de variables en un </a:t>
            </a:r>
            <a:r>
              <a:rPr lang="es-SV" spc="-25" dirty="0" err="1">
                <a:latin typeface="Garamond" panose="02020404030301010803" pitchFamily="18" charset="0"/>
                <a:ea typeface="Times New Roman" panose="02020603050405020304" pitchFamily="18" charset="0"/>
                <a:cs typeface="Times New Roman" panose="02020603050405020304" pitchFamily="18" charset="0"/>
              </a:rPr>
              <a:t>dataset</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stretch>
            <a:fillRect/>
          </a:stretch>
        </p:blipFill>
        <p:spPr>
          <a:xfrm>
            <a:off x="7568753" y="2477975"/>
            <a:ext cx="3390900" cy="2571750"/>
          </a:xfrm>
          <a:prstGeom prst="rect">
            <a:avLst/>
          </a:prstGeom>
        </p:spPr>
      </p:pic>
    </p:spTree>
    <p:extLst>
      <p:ext uri="{BB962C8B-B14F-4D97-AF65-F5344CB8AC3E}">
        <p14:creationId xmlns:p14="http://schemas.microsoft.com/office/powerpoint/2010/main" val="2759802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CLUSTERING</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43274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 de </a:t>
            </a:r>
            <a:r>
              <a:rPr lang="es-MX" dirty="0" err="1" smtClean="0"/>
              <a:t>Clusters</a:t>
            </a:r>
            <a:endParaRPr lang="en-US" dirty="0"/>
          </a:p>
        </p:txBody>
      </p:sp>
      <p:sp>
        <p:nvSpPr>
          <p:cNvPr id="5" name="Rectángulo 4"/>
          <p:cNvSpPr/>
          <p:nvPr/>
        </p:nvSpPr>
        <p:spPr>
          <a:xfrm>
            <a:off x="604434" y="1668337"/>
            <a:ext cx="5345606" cy="1477328"/>
          </a:xfrm>
          <a:prstGeom prst="rect">
            <a:avLst/>
          </a:prstGeom>
        </p:spPr>
        <p:txBody>
          <a:bodyPr wrap="square">
            <a:spAutoFit/>
          </a:bodyPr>
          <a:lstStyle/>
          <a:p>
            <a:pPr indent="457200" algn="just">
              <a:spcAft>
                <a:spcPts val="1200"/>
              </a:spcAft>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El </a:t>
            </a:r>
            <a:r>
              <a:rPr lang="es-SV" spc="-25" dirty="0">
                <a:latin typeface="Garamond" panose="02020404030301010803" pitchFamily="18" charset="0"/>
                <a:ea typeface="Times New Roman" panose="02020603050405020304" pitchFamily="18" charset="0"/>
                <a:cs typeface="Times New Roman" panose="02020603050405020304" pitchFamily="18" charset="0"/>
              </a:rPr>
              <a:t>análisis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se considera una técnica de aprendizaje no supervisado ya que su objetivo es encontrar las relaciones entre las diferentes variables de estudio teniendo en cuenta que las relaciones descubiertas no están en función de ninguna variable target.</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6" name="Rectángulo 5"/>
          <p:cNvSpPr/>
          <p:nvPr/>
        </p:nvSpPr>
        <p:spPr>
          <a:xfrm>
            <a:off x="604433" y="3605134"/>
            <a:ext cx="5345607" cy="2492990"/>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Los algoritmos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clusterización</a:t>
            </a:r>
            <a:r>
              <a:rPr lang="es-SV" spc="-25" dirty="0">
                <a:latin typeface="Garamond" panose="02020404030301010803" pitchFamily="18" charset="0"/>
                <a:ea typeface="Times New Roman" panose="02020603050405020304" pitchFamily="18" charset="0"/>
                <a:cs typeface="Times New Roman" panose="02020603050405020304" pitchFamily="18" charset="0"/>
              </a:rPr>
              <a:t> buscan cumplir con 3 requerimientos primordiales: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b="1" spc="-25" dirty="0">
                <a:latin typeface="Garamond" panose="02020404030301010803" pitchFamily="18" charset="0"/>
                <a:ea typeface="Times New Roman" panose="02020603050405020304" pitchFamily="18" charset="0"/>
                <a:cs typeface="Times New Roman" panose="02020603050405020304" pitchFamily="18" charset="0"/>
              </a:rPr>
              <a:t>Flexibilidad</a:t>
            </a:r>
            <a:r>
              <a:rPr lang="es-SV" spc="-25" dirty="0">
                <a:latin typeface="Garamond" panose="02020404030301010803" pitchFamily="18" charset="0"/>
                <a:ea typeface="Times New Roman" panose="02020603050405020304" pitchFamily="18" charset="0"/>
                <a:cs typeface="Times New Roman" panose="02020603050405020304" pitchFamily="18" charset="0"/>
              </a:rPr>
              <a:t>: Se debe poder incluir atributos numéricos y categóricos.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b="1" spc="-25" dirty="0">
                <a:latin typeface="Garamond" panose="02020404030301010803" pitchFamily="18" charset="0"/>
                <a:ea typeface="Times New Roman" panose="02020603050405020304" pitchFamily="18" charset="0"/>
                <a:cs typeface="Times New Roman" panose="02020603050405020304" pitchFamily="18" charset="0"/>
              </a:rPr>
              <a:t>Robustez</a:t>
            </a:r>
            <a:r>
              <a:rPr lang="es-SV" spc="-25" dirty="0">
                <a:latin typeface="Garamond" panose="02020404030301010803" pitchFamily="18" charset="0"/>
                <a:ea typeface="Times New Roman" panose="02020603050405020304" pitchFamily="18" charset="0"/>
                <a:cs typeface="Times New Roman" panose="02020603050405020304" pitchFamily="18" charset="0"/>
              </a:rPr>
              <a:t>: Estabilidad en los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ante cualquier ruido.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b="1" spc="-25" dirty="0">
                <a:latin typeface="Garamond" panose="02020404030301010803" pitchFamily="18" charset="0"/>
                <a:ea typeface="Times New Roman" panose="02020603050405020304" pitchFamily="18" charset="0"/>
                <a:cs typeface="Times New Roman" panose="02020603050405020304" pitchFamily="18" charset="0"/>
              </a:rPr>
              <a:t>Eficiencia</a:t>
            </a:r>
            <a:r>
              <a:rPr lang="es-SV" spc="-25" dirty="0">
                <a:latin typeface="Garamond" panose="02020404030301010803" pitchFamily="18" charset="0"/>
                <a:ea typeface="Times New Roman" panose="02020603050405020304" pitchFamily="18" charset="0"/>
                <a:cs typeface="Times New Roman" panose="02020603050405020304" pitchFamily="18" charset="0"/>
              </a:rPr>
              <a:t>: Tiempos adecuados de procesamiento.</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graphicFrame>
        <p:nvGraphicFramePr>
          <p:cNvPr id="7" name="Diagrama 6"/>
          <p:cNvGraphicFramePr/>
          <p:nvPr>
            <p:extLst>
              <p:ext uri="{D42A27DB-BD31-4B8C-83A1-F6EECF244321}">
                <p14:modId xmlns:p14="http://schemas.microsoft.com/office/powerpoint/2010/main" val="2957527265"/>
              </p:ext>
            </p:extLst>
          </p:nvPr>
        </p:nvGraphicFramePr>
        <p:xfrm>
          <a:off x="5505450" y="1668337"/>
          <a:ext cx="6686550" cy="4196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8255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Transformación de Datos</a:t>
            </a:r>
            <a:endParaRPr lang="en-US" dirty="0"/>
          </a:p>
        </p:txBody>
      </p:sp>
      <p:sp>
        <p:nvSpPr>
          <p:cNvPr id="3" name="Rectángulo 2"/>
          <p:cNvSpPr/>
          <p:nvPr/>
        </p:nvSpPr>
        <p:spPr>
          <a:xfrm>
            <a:off x="604434" y="1853209"/>
            <a:ext cx="6096000" cy="1477328"/>
          </a:xfrm>
          <a:prstGeom prst="rect">
            <a:avLst/>
          </a:prstGeom>
        </p:spPr>
        <p:txBody>
          <a:bodyPr>
            <a:spAutoFit/>
          </a:bodyPr>
          <a:lstStyle/>
          <a:p>
            <a:pPr algn="just">
              <a:spcAft>
                <a:spcPts val="1200"/>
              </a:spcAft>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Es </a:t>
            </a:r>
            <a:r>
              <a:rPr lang="es-SV" spc="-25" dirty="0">
                <a:latin typeface="Garamond" panose="02020404030301010803" pitchFamily="18" charset="0"/>
                <a:ea typeface="Times New Roman" panose="02020603050405020304" pitchFamily="18" charset="0"/>
                <a:cs typeface="Times New Roman" panose="02020603050405020304" pitchFamily="18" charset="0"/>
              </a:rPr>
              <a:t>normal que los analistas dediquen buena parte de su tiempo a comprender y jugar con los datos. Cuando la data es buena, la construcción de modelos será una tarea relativamente sencilla y también debemos tener en mente que cualquier mejora en los datos, traerá un impacto positivo sobre los modelos.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8" name="Imagen 7"/>
          <p:cNvPicPr/>
          <p:nvPr/>
        </p:nvPicPr>
        <p:blipFill>
          <a:blip r:embed="rId2"/>
          <a:stretch>
            <a:fillRect/>
          </a:stretch>
        </p:blipFill>
        <p:spPr>
          <a:xfrm>
            <a:off x="1175934" y="3697042"/>
            <a:ext cx="4953000" cy="2400300"/>
          </a:xfrm>
          <a:prstGeom prst="rect">
            <a:avLst/>
          </a:prstGeom>
        </p:spPr>
      </p:pic>
      <p:sp>
        <p:nvSpPr>
          <p:cNvPr id="10" name="Rectangle 5"/>
          <p:cNvSpPr>
            <a:spLocks noChangeArrowheads="1"/>
          </p:cNvSpPr>
          <p:nvPr/>
        </p:nvSpPr>
        <p:spPr bwMode="auto">
          <a:xfrm>
            <a:off x="7839127" y="1805760"/>
            <a:ext cx="379820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SV" altLang="en-US" sz="900" b="0" i="1" u="none" strike="noStrike" cap="none" normalizeH="0" baseline="0" dirty="0" smtClean="0">
                <a:ln>
                  <a:noFill/>
                </a:ln>
                <a:solidFill>
                  <a:schemeClr val="tx1"/>
                </a:solidFill>
                <a:effectLst/>
                <a:latin typeface="Arial Black" panose="020B0A04020102020204" pitchFamily="34" charset="0"/>
              </a:rPr>
              <a:t>T</a:t>
            </a:r>
            <a:r>
              <a:rPr kumimoji="0" lang="es-SV" altLang="en-US" sz="900" b="0" i="1" u="none" strike="noStrike" cap="none" normalizeH="0" baseline="0" dirty="0" smtClean="0" bmk="">
                <a:ln>
                  <a:noFill/>
                </a:ln>
                <a:solidFill>
                  <a:schemeClr val="tx1"/>
                </a:solidFill>
                <a:effectLst/>
                <a:latin typeface="Arial Black" panose="020B0A04020102020204" pitchFamily="34" charset="0"/>
              </a:rPr>
              <a:t>ransformación Lineal</a:t>
            </a:r>
            <a:endParaRPr kumimoji="0" lang="en-US" altLang="en-US" sz="800" b="0" i="0" u="none" strike="noStrike" cap="none" normalizeH="0" baseline="0" dirty="0" smtClean="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SV" altLang="en-US" sz="1200"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rPr>
              <a:t>El método más utilizado se conoce como el proceso de transformación lineal o recentralización (</a:t>
            </a:r>
            <a:r>
              <a:rPr kumimoji="0" lang="es-SV" altLang="en-US" sz="1200" b="0" i="0" u="none" strike="noStrike" cap="none" normalizeH="0" baseline="0" dirty="0" err="1"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rPr>
              <a:t>Recenter</a:t>
            </a:r>
            <a:r>
              <a:rPr kumimoji="0" lang="es-SV" altLang="en-US" sz="1200"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rPr>
              <a:t> en Ingles), dicho proceso debe extraer primero la media y luego la desviación de cada variable.</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4" name="Imagen 13"/>
          <p:cNvPicPr/>
          <p:nvPr/>
        </p:nvPicPr>
        <p:blipFill>
          <a:blip r:embed="rId3"/>
          <a:stretch>
            <a:fillRect/>
          </a:stretch>
        </p:blipFill>
        <p:spPr>
          <a:xfrm>
            <a:off x="8736638" y="3098422"/>
            <a:ext cx="1209675" cy="828675"/>
          </a:xfrm>
          <a:prstGeom prst="rect">
            <a:avLst/>
          </a:prstGeom>
        </p:spPr>
      </p:pic>
      <p:sp>
        <p:nvSpPr>
          <p:cNvPr id="12" name="Rectángulo 11"/>
          <p:cNvSpPr/>
          <p:nvPr/>
        </p:nvSpPr>
        <p:spPr>
          <a:xfrm>
            <a:off x="7839127" y="4142541"/>
            <a:ext cx="3631842" cy="800219"/>
          </a:xfrm>
          <a:prstGeom prst="rect">
            <a:avLst/>
          </a:prstGeom>
        </p:spPr>
        <p:txBody>
          <a:bodyPr wrap="square">
            <a:spAutoFit/>
          </a:bodyPr>
          <a:lstStyle/>
          <a:p>
            <a:pPr>
              <a:lnSpc>
                <a:spcPts val="1200"/>
              </a:lnSpc>
              <a:spcAft>
                <a:spcPts val="0"/>
              </a:spcAft>
            </a:pPr>
            <a:r>
              <a:rPr lang="es-MX" sz="1200" b="1" i="1" kern="1400" spc="-50" dirty="0">
                <a:latin typeface="Garamond" panose="02020404030301010803" pitchFamily="18" charset="0"/>
              </a:rPr>
              <a:t>Transformación con mínimos y máximos </a:t>
            </a:r>
            <a:endParaRPr lang="en-US" sz="1200" b="1" kern="1400" spc="-50" dirty="0">
              <a:latin typeface="Garamond" panose="02020404030301010803" pitchFamily="18" charset="0"/>
            </a:endParaRPr>
          </a:p>
          <a:p>
            <a:r>
              <a:rPr lang="es-SV" sz="1200" dirty="0">
                <a:latin typeface="Garamond" panose="02020404030301010803" pitchFamily="18" charset="0"/>
                <a:ea typeface="Times New Roman" panose="02020603050405020304" pitchFamily="18" charset="0"/>
                <a:cs typeface="Times New Roman" panose="02020603050405020304" pitchFamily="18" charset="0"/>
              </a:rPr>
              <a:t>Este es otro método de transformación y su resultado nos devuelve un </a:t>
            </a:r>
            <a:r>
              <a:rPr lang="es-SV" sz="1200" dirty="0" err="1">
                <a:latin typeface="Garamond" panose="02020404030301010803" pitchFamily="18" charset="0"/>
                <a:ea typeface="Times New Roman" panose="02020603050405020304" pitchFamily="18" charset="0"/>
                <a:cs typeface="Times New Roman" panose="02020603050405020304" pitchFamily="18" charset="0"/>
              </a:rPr>
              <a:t>dataset</a:t>
            </a:r>
            <a:r>
              <a:rPr lang="es-SV" sz="1200" dirty="0">
                <a:latin typeface="Garamond" panose="02020404030301010803" pitchFamily="18" charset="0"/>
                <a:ea typeface="Times New Roman" panose="02020603050405020304" pitchFamily="18" charset="0"/>
                <a:cs typeface="Times New Roman" panose="02020603050405020304" pitchFamily="18" charset="0"/>
              </a:rPr>
              <a:t> cuyas variables numéricas están en el rango de 0 a 1. </a:t>
            </a:r>
            <a:endParaRPr lang="en-US" sz="1200" dirty="0"/>
          </a:p>
        </p:txBody>
      </p:sp>
      <p:pic>
        <p:nvPicPr>
          <p:cNvPr id="16" name="Imagen 15"/>
          <p:cNvPicPr/>
          <p:nvPr/>
        </p:nvPicPr>
        <p:blipFill>
          <a:blip r:embed="rId4"/>
          <a:stretch>
            <a:fillRect/>
          </a:stretch>
        </p:blipFill>
        <p:spPr>
          <a:xfrm>
            <a:off x="8626348" y="5211517"/>
            <a:ext cx="2057400" cy="885825"/>
          </a:xfrm>
          <a:prstGeom prst="rect">
            <a:avLst/>
          </a:prstGeom>
        </p:spPr>
      </p:pic>
    </p:spTree>
    <p:extLst>
      <p:ext uri="{BB962C8B-B14F-4D97-AF65-F5344CB8AC3E}">
        <p14:creationId xmlns:p14="http://schemas.microsoft.com/office/powerpoint/2010/main" val="41864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1621</Words>
  <Application>Microsoft Office PowerPoint</Application>
  <PresentationFormat>Panorámica</PresentationFormat>
  <Paragraphs>151</Paragraphs>
  <Slides>22</Slides>
  <Notes>3</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22</vt:i4>
      </vt:variant>
    </vt:vector>
  </HeadingPairs>
  <TitlesOfParts>
    <vt:vector size="32" baseType="lpstr">
      <vt:lpstr>Arial</vt:lpstr>
      <vt:lpstr>Arial Black</vt:lpstr>
      <vt:lpstr>Calibri</vt:lpstr>
      <vt:lpstr>Courier New</vt:lpstr>
      <vt:lpstr>Garamond</vt:lpstr>
      <vt:lpstr>Segoe UI</vt:lpstr>
      <vt:lpstr>Segoe UI Light</vt:lpstr>
      <vt:lpstr>Symbol</vt:lpstr>
      <vt:lpstr>Times New Roman</vt:lpstr>
      <vt:lpstr>WelcomeDoc</vt:lpstr>
      <vt:lpstr>Machine learning: ALGORITMOS NO SUPERVISADOS</vt:lpstr>
      <vt:lpstr>Clustering</vt:lpstr>
      <vt:lpstr>Conceptos Básicos</vt:lpstr>
      <vt:lpstr>¿Qué es Aprendizaje No Supervisado?</vt:lpstr>
      <vt:lpstr>Usos del Aprendizaje No supervisado</vt:lpstr>
      <vt:lpstr>Usos más Frecuentes</vt:lpstr>
      <vt:lpstr>CLUSTERING</vt:lpstr>
      <vt:lpstr>Análisis de Clusters</vt:lpstr>
      <vt:lpstr>Transformación de Datos</vt:lpstr>
      <vt:lpstr>Transformación de Datos</vt:lpstr>
      <vt:lpstr>Clustering</vt:lpstr>
      <vt:lpstr>K-Means</vt:lpstr>
      <vt:lpstr>K-Means</vt:lpstr>
      <vt:lpstr>K-Means Variantes</vt:lpstr>
      <vt:lpstr>Tipos de Distancias</vt:lpstr>
      <vt:lpstr>Criterios de Validación</vt:lpstr>
      <vt:lpstr>Métricas de Validación</vt:lpstr>
      <vt:lpstr>Otros Indices de Validación</vt:lpstr>
      <vt:lpstr>Sugerencias de Pre y Post-Procesamiento</vt:lpstr>
      <vt:lpstr>Determinando el número de Clusters</vt:lpstr>
      <vt:lpstr>Métodos Jerárquicos</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2018-10-16T04:50:44Z</dcterms:created>
  <dcterms:modified xsi:type="dcterms:W3CDTF">2018-12-08T21:28:41Z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