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sldIdLst>
    <p:sldId id="256" r:id="rId3"/>
    <p:sldId id="265" r:id="rId4"/>
    <p:sldId id="266" r:id="rId5"/>
    <p:sldId id="257" r:id="rId6"/>
    <p:sldId id="273" r:id="rId7"/>
    <p:sldId id="274" r:id="rId8"/>
    <p:sldId id="276" r:id="rId9"/>
    <p:sldId id="275" r:id="rId10"/>
    <p:sldId id="298" r:id="rId11"/>
    <p:sldId id="299" r:id="rId12"/>
    <p:sldId id="300" r:id="rId13"/>
    <p:sldId id="301" r:id="rId14"/>
    <p:sldId id="303" r:id="rId15"/>
    <p:sldId id="302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304" r:id="rId24"/>
    <p:sldId id="270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265"/>
          </p14:sldIdLst>
        </p14:section>
        <p14:section name="Contenido" id="{B9B51309-D148-4332-87C2-07BE32FBCA3B}">
          <p14:sldIdLst>
            <p14:sldId id="266"/>
            <p14:sldId id="257"/>
            <p14:sldId id="273"/>
            <p14:sldId id="274"/>
            <p14:sldId id="276"/>
            <p14:sldId id="275"/>
            <p14:sldId id="298"/>
            <p14:sldId id="299"/>
            <p14:sldId id="300"/>
            <p14:sldId id="301"/>
            <p14:sldId id="303"/>
            <p14:sldId id="302"/>
            <p14:sldId id="277"/>
            <p14:sldId id="278"/>
            <p14:sldId id="279"/>
            <p14:sldId id="280"/>
            <p14:sldId id="281"/>
            <p14:sldId id="282"/>
            <p14:sldId id="283"/>
            <p14:sldId id="304"/>
            <p14:sldId id="270"/>
          </p14:sldIdLst>
        </p14:section>
        <p14:section name="Preguntas y Respuestas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 el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3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En el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modo Presentación, haga clic en la flecha para acceder al Centro de introducción a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30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godb.org/download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://cassandra.apache.org/download/" TargetMode="External"/><Relationship Id="rId7" Type="http://schemas.openxmlformats.org/officeDocument/2006/relationships/hyperlink" Target="http://flink.incubator.apache.org/" TargetMode="External"/><Relationship Id="rId12" Type="http://schemas.openxmlformats.org/officeDocument/2006/relationships/hyperlink" Target="http://www.neo4j.org/download" TargetMode="External"/><Relationship Id="rId2" Type="http://schemas.openxmlformats.org/officeDocument/2006/relationships/hyperlink" Target="http://alans.se/blog/2010/hadoop-hbase-cygwin-windows-7-x64/#.U-m2TvmSx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cnet.com/SDB-Explorer-for-Amazon-SimpleDB/3000-18500_4-76037201.html" TargetMode="External"/><Relationship Id="rId11" Type="http://schemas.openxmlformats.org/officeDocument/2006/relationships/hyperlink" Target="http://www.oracle.com/technetwork/database/database-technologies/nosqldb/downloads/index.html" TargetMode="External"/><Relationship Id="rId5" Type="http://schemas.openxmlformats.org/officeDocument/2006/relationships/hyperlink" Target="https://accumulo.apache.org/" TargetMode="External"/><Relationship Id="rId15" Type="http://schemas.openxmlformats.org/officeDocument/2006/relationships/image" Target="../media/image20.png"/><Relationship Id="rId10" Type="http://schemas.openxmlformats.org/officeDocument/2006/relationships/hyperlink" Target="http://redis.io/download" TargetMode="External"/><Relationship Id="rId4" Type="http://schemas.openxmlformats.org/officeDocument/2006/relationships/hyperlink" Target="http://hypertable.com/documentation/installation/quick_start_standalone" TargetMode="External"/><Relationship Id="rId9" Type="http://schemas.openxmlformats.org/officeDocument/2006/relationships/hyperlink" Target="http://aws.amazon.com/tools/?nc1=h_d_dl" TargetMode="External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hink-machine-learning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blogs.teradata.com/data-points/todays-machine-learning-ai-no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iota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-excellence.com/technologies/azure-machine-learnin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bkSRLYSojo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cap="all" dirty="0"/>
              <a:t>Machine </a:t>
            </a:r>
            <a:r>
              <a:rPr lang="es-MX" cap="all" dirty="0" err="1"/>
              <a:t>learning</a:t>
            </a:r>
            <a:r>
              <a:rPr lang="es-MX" cap="all" dirty="0"/>
              <a:t> &amp; </a:t>
            </a:r>
            <a:r>
              <a:rPr lang="es-MX" cap="all" dirty="0" err="1"/>
              <a:t>big</a:t>
            </a:r>
            <a:r>
              <a:rPr lang="es-MX" cap="all" dirty="0"/>
              <a:t> data</a:t>
            </a:r>
            <a:endParaRPr lang="en-US" cap="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022463" cy="11377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s-MX" sz="2400" dirty="0"/>
              <a:t>Conceptos </a:t>
            </a:r>
            <a:r>
              <a:rPr lang="es-MX" sz="2400" dirty="0" smtClean="0"/>
              <a:t>básicos</a:t>
            </a:r>
            <a:endParaRPr lang="es-ES" sz="2600" noProof="1"/>
          </a:p>
        </p:txBody>
      </p:sp>
      <p:sp>
        <p:nvSpPr>
          <p:cNvPr id="4" name="Marcador de posición de texto 2">
            <a:hlinkClick r:id="rId3" tooltip="Más información"/>
          </p:cNvPr>
          <p:cNvSpPr txBox="1">
            <a:spLocks/>
          </p:cNvSpPr>
          <p:nvPr/>
        </p:nvSpPr>
        <p:spPr>
          <a:xfrm>
            <a:off x="862328" y="5587084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noProof="1" smtClean="0">
                <a:solidFill>
                  <a:srgbClr val="DD462F"/>
                </a:solidFill>
              </a:rPr>
              <a:t>José </a:t>
            </a:r>
            <a:r>
              <a:rPr lang="es-ES" sz="1800" noProof="1" smtClean="0">
                <a:solidFill>
                  <a:srgbClr val="DD462F"/>
                </a:solidFill>
              </a:rPr>
              <a:t>Nelson Zepeda</a:t>
            </a:r>
          </a:p>
          <a:p>
            <a:r>
              <a:rPr lang="es-ES" sz="1800" noProof="1" smtClean="0">
                <a:solidFill>
                  <a:srgbClr val="DD462F"/>
                </a:solidFill>
              </a:rPr>
              <a:t>San Salvador, octubre 2018</a:t>
            </a:r>
            <a:endParaRPr lang="es-ES" sz="1800" noProof="1">
              <a:solidFill>
                <a:srgbClr val="DD46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/>
        </p:nvSpPr>
        <p:spPr>
          <a:xfrm>
            <a:off x="0" y="399244"/>
            <a:ext cx="12192000" cy="645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/>
          <p:cNvSpPr txBox="1"/>
          <p:nvPr/>
        </p:nvSpPr>
        <p:spPr>
          <a:xfrm>
            <a:off x="531771" y="399244"/>
            <a:ext cx="999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4800" dirty="0" err="1" smtClean="0">
                <a:solidFill>
                  <a:schemeClr val="accent1">
                    <a:lumMod val="50000"/>
                  </a:schemeClr>
                </a:solidFill>
              </a:rPr>
              <a:t>Intake</a:t>
            </a:r>
            <a:r>
              <a:rPr lang="es-SV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SV" sz="4800" dirty="0" err="1" smtClean="0">
                <a:solidFill>
                  <a:schemeClr val="accent1">
                    <a:lumMod val="50000"/>
                  </a:schemeClr>
                </a:solidFill>
              </a:rPr>
              <a:t>Tier</a:t>
            </a:r>
            <a:endParaRPr lang="es-SV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31771" y="1282805"/>
            <a:ext cx="11303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capa</a:t>
            </a:r>
            <a:r>
              <a:rPr lang="en-US" dirty="0" smtClean="0"/>
              <a:t> de ingestion de </a:t>
            </a:r>
            <a:r>
              <a:rPr lang="en-US" dirty="0" err="1" smtClean="0"/>
              <a:t>datos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proveer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interfaces </a:t>
            </a:r>
            <a:r>
              <a:rPr lang="en-US" dirty="0" err="1" smtClean="0"/>
              <a:t>necesarias</a:t>
            </a:r>
            <a:r>
              <a:rPr lang="en-US" dirty="0" smtClean="0"/>
              <a:t> para </a:t>
            </a:r>
            <a:r>
              <a:rPr lang="en-US" dirty="0" err="1" smtClean="0"/>
              <a:t>establecer</a:t>
            </a:r>
            <a:r>
              <a:rPr lang="en-US" dirty="0" smtClean="0"/>
              <a:t> las </a:t>
            </a:r>
            <a:r>
              <a:rPr lang="en-US" dirty="0" err="1" smtClean="0"/>
              <a:t>conexiones</a:t>
            </a:r>
            <a:r>
              <a:rPr lang="en-US" dirty="0" smtClean="0"/>
              <a:t> a las </a:t>
            </a:r>
            <a:r>
              <a:rPr lang="en-US" dirty="0" err="1" smtClean="0"/>
              <a:t>diferentes</a:t>
            </a:r>
            <a:r>
              <a:rPr lang="en-US" dirty="0" smtClean="0"/>
              <a:t> Fuentes (</a:t>
            </a:r>
            <a:r>
              <a:rPr lang="en-US" b="1" dirty="0" smtClean="0"/>
              <a:t>Pull-based</a:t>
            </a:r>
            <a:r>
              <a:rPr lang="en-US" dirty="0" smtClean="0"/>
              <a:t>) y </a:t>
            </a:r>
            <a:r>
              <a:rPr lang="en-US" dirty="0" err="1" smtClean="0"/>
              <a:t>guardar</a:t>
            </a:r>
            <a:r>
              <a:rPr lang="en-US" dirty="0" smtClean="0"/>
              <a:t> la data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b="1" dirty="0" err="1" smtClean="0"/>
              <a:t>formato</a:t>
            </a:r>
            <a:r>
              <a:rPr lang="en-US" b="1" dirty="0" smtClean="0"/>
              <a:t> y </a:t>
            </a:r>
            <a:r>
              <a:rPr lang="en-US" b="1" dirty="0" err="1" smtClean="0"/>
              <a:t>estado</a:t>
            </a:r>
            <a:r>
              <a:rPr lang="en-US" b="1" dirty="0" smtClean="0"/>
              <a:t>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8081019" y="2089762"/>
            <a:ext cx="3234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Tambien</a:t>
            </a:r>
            <a:r>
              <a:rPr lang="en-US" sz="1200" dirty="0" smtClean="0"/>
              <a:t> </a:t>
            </a:r>
            <a:r>
              <a:rPr lang="en-US" sz="1200" dirty="0" err="1" smtClean="0"/>
              <a:t>conocida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Landing Zone </a:t>
            </a:r>
            <a:r>
              <a:rPr lang="en-US" sz="1200" dirty="0" err="1" smtClean="0"/>
              <a:t>es</a:t>
            </a:r>
            <a:r>
              <a:rPr lang="en-US" sz="1200" dirty="0" smtClean="0"/>
              <a:t> </a:t>
            </a:r>
            <a:r>
              <a:rPr lang="en-US" sz="1200" dirty="0" err="1" smtClean="0"/>
              <a:t>una</a:t>
            </a:r>
            <a:r>
              <a:rPr lang="en-US" sz="1200" dirty="0" smtClean="0"/>
              <a:t> zona </a:t>
            </a:r>
            <a:r>
              <a:rPr lang="en-US" sz="1200" dirty="0" err="1" smtClean="0"/>
              <a:t>en</a:t>
            </a:r>
            <a:r>
              <a:rPr lang="en-US" sz="1200" dirty="0" smtClean="0"/>
              <a:t> la </a:t>
            </a:r>
            <a:r>
              <a:rPr lang="en-US" sz="1200" dirty="0" err="1" smtClean="0"/>
              <a:t>cual</a:t>
            </a:r>
            <a:r>
              <a:rPr lang="en-US" sz="1200" dirty="0" smtClean="0"/>
              <a:t> sera </a:t>
            </a:r>
            <a:r>
              <a:rPr lang="en-US" sz="1200" dirty="0" err="1" smtClean="0"/>
              <a:t>almacenada</a:t>
            </a:r>
            <a:r>
              <a:rPr lang="en-US" sz="1200" dirty="0" smtClean="0"/>
              <a:t> </a:t>
            </a:r>
            <a:r>
              <a:rPr lang="en-US" sz="1200" dirty="0" err="1" smtClean="0"/>
              <a:t>toda</a:t>
            </a:r>
            <a:r>
              <a:rPr lang="en-US" sz="1200" dirty="0" smtClean="0"/>
              <a:t> la data </a:t>
            </a:r>
            <a:r>
              <a:rPr lang="en-US" sz="1200" dirty="0" err="1" smtClean="0"/>
              <a:t>proveniente</a:t>
            </a:r>
            <a:r>
              <a:rPr lang="en-US" sz="1200" dirty="0" smtClean="0"/>
              <a:t> de las </a:t>
            </a:r>
            <a:r>
              <a:rPr lang="en-US" sz="1200" dirty="0" err="1" smtClean="0"/>
              <a:t>diferentes</a:t>
            </a:r>
            <a:r>
              <a:rPr lang="en-US" sz="1200" dirty="0" smtClean="0"/>
              <a:t> Fuentes. </a:t>
            </a:r>
            <a:r>
              <a:rPr lang="en-US" sz="1200" dirty="0" err="1" smtClean="0"/>
              <a:t>Generalmente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zona </a:t>
            </a:r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organizada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función</a:t>
            </a:r>
            <a:r>
              <a:rPr lang="en-US" sz="1200" dirty="0" smtClean="0"/>
              <a:t> de las Fuentes de </a:t>
            </a:r>
            <a:r>
              <a:rPr lang="en-US" sz="1200" dirty="0" err="1" smtClean="0"/>
              <a:t>datos</a:t>
            </a:r>
            <a:r>
              <a:rPr lang="en-US" sz="1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zona se </a:t>
            </a:r>
            <a:r>
              <a:rPr lang="en-US" sz="1200" dirty="0" err="1" smtClean="0"/>
              <a:t>llevan</a:t>
            </a:r>
            <a:r>
              <a:rPr lang="en-US" sz="1200" dirty="0" smtClean="0"/>
              <a:t> a </a:t>
            </a:r>
            <a:r>
              <a:rPr lang="en-US" sz="1200" dirty="0" err="1" smtClean="0"/>
              <a:t>cabo</a:t>
            </a:r>
            <a:r>
              <a:rPr lang="en-US" sz="1200" dirty="0" smtClean="0"/>
              <a:t> las </a:t>
            </a:r>
            <a:r>
              <a:rPr lang="en-US" sz="1200" dirty="0" err="1" smtClean="0"/>
              <a:t>validaciones</a:t>
            </a:r>
            <a:r>
              <a:rPr lang="en-US" sz="1200" dirty="0" smtClean="0"/>
              <a:t> mas </a:t>
            </a:r>
            <a:r>
              <a:rPr lang="en-US" sz="1200" dirty="0" err="1" smtClean="0"/>
              <a:t>basicas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conteo</a:t>
            </a:r>
            <a:r>
              <a:rPr lang="en-US" sz="1200" dirty="0" smtClean="0"/>
              <a:t> de </a:t>
            </a:r>
            <a:r>
              <a:rPr lang="en-US" sz="1200" dirty="0" err="1" smtClean="0"/>
              <a:t>registros</a:t>
            </a:r>
            <a:r>
              <a:rPr lang="en-US" sz="1200" dirty="0" smtClean="0"/>
              <a:t>, </a:t>
            </a:r>
            <a:r>
              <a:rPr lang="en-US" sz="1200" dirty="0" err="1" smtClean="0"/>
              <a:t>tamaño</a:t>
            </a:r>
            <a:r>
              <a:rPr lang="en-US" sz="1200" dirty="0" smtClean="0"/>
              <a:t> de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archivos</a:t>
            </a:r>
            <a:r>
              <a:rPr lang="en-US" sz="1200" dirty="0" smtClean="0"/>
              <a:t>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3993428" y="2172507"/>
            <a:ext cx="3958045" cy="1688809"/>
            <a:chOff x="531771" y="2358547"/>
            <a:chExt cx="3958045" cy="1688809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71" y="2358547"/>
              <a:ext cx="3958045" cy="1688809"/>
            </a:xfrm>
            <a:prstGeom prst="rect">
              <a:avLst/>
            </a:prstGeom>
          </p:spPr>
        </p:pic>
        <p:sp>
          <p:nvSpPr>
            <p:cNvPr id="26" name="Rectángulo redondeado 25"/>
            <p:cNvSpPr/>
            <p:nvPr/>
          </p:nvSpPr>
          <p:spPr>
            <a:xfrm>
              <a:off x="629742" y="2416203"/>
              <a:ext cx="3762102" cy="494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err="1" smtClean="0"/>
                <a:t>Transient</a:t>
              </a:r>
              <a:r>
                <a:rPr lang="es-SV" dirty="0" smtClean="0"/>
                <a:t> </a:t>
              </a:r>
              <a:r>
                <a:rPr lang="es-SV" dirty="0" err="1" smtClean="0"/>
                <a:t>Zone</a:t>
              </a:r>
              <a:endParaRPr lang="es-SV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993428" y="4236827"/>
            <a:ext cx="3958045" cy="1762693"/>
            <a:chOff x="531771" y="4236827"/>
            <a:chExt cx="3958045" cy="1762693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71" y="4236827"/>
              <a:ext cx="3958045" cy="1762693"/>
            </a:xfrm>
            <a:prstGeom prst="rect">
              <a:avLst/>
            </a:prstGeom>
          </p:spPr>
        </p:pic>
        <p:sp>
          <p:nvSpPr>
            <p:cNvPr id="27" name="Rectángulo redondeado 26"/>
            <p:cNvSpPr/>
            <p:nvPr/>
          </p:nvSpPr>
          <p:spPr>
            <a:xfrm>
              <a:off x="642805" y="4285521"/>
              <a:ext cx="3762102" cy="4940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err="1" smtClean="0"/>
                <a:t>Raw</a:t>
              </a:r>
              <a:r>
                <a:rPr lang="es-SV" dirty="0" smtClean="0"/>
                <a:t> </a:t>
              </a:r>
              <a:r>
                <a:rPr lang="es-SV" dirty="0" err="1" smtClean="0"/>
                <a:t>Zone</a:t>
              </a:r>
              <a:endParaRPr lang="es-SV" dirty="0"/>
            </a:p>
          </p:txBody>
        </p:sp>
      </p:grpSp>
      <p:sp>
        <p:nvSpPr>
          <p:cNvPr id="28" name="Rectángulo 27"/>
          <p:cNvSpPr/>
          <p:nvPr/>
        </p:nvSpPr>
        <p:spPr>
          <a:xfrm>
            <a:off x="8094081" y="4236827"/>
            <a:ext cx="32210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Luego</a:t>
            </a:r>
            <a:r>
              <a:rPr lang="en-US" sz="1200" dirty="0" smtClean="0"/>
              <a:t> de </a:t>
            </a:r>
            <a:r>
              <a:rPr lang="en-US" sz="1200" dirty="0" err="1" smtClean="0"/>
              <a:t>hacer</a:t>
            </a:r>
            <a:r>
              <a:rPr lang="en-US" sz="1200" dirty="0" smtClean="0"/>
              <a:t> las </a:t>
            </a:r>
            <a:r>
              <a:rPr lang="en-US" sz="1200" dirty="0" err="1" smtClean="0"/>
              <a:t>validaciones</a:t>
            </a:r>
            <a:r>
              <a:rPr lang="en-US" sz="1200" dirty="0" smtClean="0"/>
              <a:t> </a:t>
            </a:r>
            <a:r>
              <a:rPr lang="en-US" sz="1200" dirty="0" err="1" smtClean="0"/>
              <a:t>necesarias</a:t>
            </a:r>
            <a:r>
              <a:rPr lang="en-US" sz="1200" dirty="0" smtClean="0"/>
              <a:t> la data </a:t>
            </a:r>
            <a:r>
              <a:rPr lang="en-US" sz="1200" dirty="0" err="1" smtClean="0"/>
              <a:t>debe</a:t>
            </a:r>
            <a:r>
              <a:rPr lang="en-US" sz="1200" dirty="0" smtClean="0"/>
              <a:t> </a:t>
            </a:r>
            <a:r>
              <a:rPr lang="en-US" sz="1200" dirty="0" err="1" smtClean="0"/>
              <a:t>ingestarse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la Raw Zone, la </a:t>
            </a:r>
            <a:r>
              <a:rPr lang="en-US" sz="1200" dirty="0" err="1" smtClean="0"/>
              <a:t>cual</a:t>
            </a:r>
            <a:r>
              <a:rPr lang="en-US" sz="1200" dirty="0" smtClean="0"/>
              <a:t> </a:t>
            </a:r>
            <a:r>
              <a:rPr lang="en-US" sz="1200" dirty="0" err="1" smtClean="0"/>
              <a:t>contendra</a:t>
            </a:r>
            <a:r>
              <a:rPr lang="en-US" sz="1200" dirty="0" smtClean="0"/>
              <a:t> la data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su</a:t>
            </a:r>
            <a:r>
              <a:rPr lang="en-US" sz="1200" dirty="0" smtClean="0"/>
              <a:t> forma original y con la </a:t>
            </a:r>
            <a:r>
              <a:rPr lang="en-US" sz="1200" dirty="0" err="1" smtClean="0"/>
              <a:t>fidelidad</a:t>
            </a:r>
            <a:r>
              <a:rPr lang="en-US" sz="1200" dirty="0" smtClean="0"/>
              <a:t> original </a:t>
            </a:r>
            <a:r>
              <a:rPr lang="en-US" sz="1200" dirty="0" err="1" smtClean="0"/>
              <a:t>segun</a:t>
            </a:r>
            <a:r>
              <a:rPr lang="en-US" sz="1200" dirty="0" smtClean="0"/>
              <a:t> la </a:t>
            </a:r>
            <a:r>
              <a:rPr lang="en-US" sz="1200" dirty="0" err="1" smtClean="0"/>
              <a:t>fuente</a:t>
            </a:r>
            <a:r>
              <a:rPr lang="en-US" sz="1200" dirty="0" smtClean="0"/>
              <a:t> de </a:t>
            </a:r>
            <a:r>
              <a:rPr lang="en-US" sz="1200" dirty="0" err="1" smtClean="0"/>
              <a:t>datos</a:t>
            </a:r>
            <a:r>
              <a:rPr lang="en-US" sz="1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La data </a:t>
            </a:r>
            <a:r>
              <a:rPr lang="en-US" sz="1200" dirty="0" err="1" smtClean="0"/>
              <a:t>alojada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zona </a:t>
            </a:r>
            <a:r>
              <a:rPr lang="en-US" sz="1200" dirty="0" err="1" smtClean="0"/>
              <a:t>generalmente</a:t>
            </a:r>
            <a:r>
              <a:rPr lang="en-US" sz="1200" dirty="0" smtClean="0"/>
              <a:t> </a:t>
            </a:r>
            <a:r>
              <a:rPr lang="en-US" sz="1200" dirty="0" err="1" smtClean="0"/>
              <a:t>corresponde</a:t>
            </a:r>
            <a:r>
              <a:rPr lang="en-US" sz="1200" dirty="0" smtClean="0"/>
              <a:t> a </a:t>
            </a:r>
            <a:r>
              <a:rPr lang="en-US" sz="1200" dirty="0" err="1" smtClean="0"/>
              <a:t>datos</a:t>
            </a:r>
            <a:r>
              <a:rPr lang="en-US" sz="1200" dirty="0" smtClean="0"/>
              <a:t> </a:t>
            </a:r>
            <a:r>
              <a:rPr lang="en-US" sz="1200" dirty="0" err="1" smtClean="0"/>
              <a:t>usados</a:t>
            </a:r>
            <a:r>
              <a:rPr lang="en-US" sz="1200" dirty="0" smtClean="0"/>
              <a:t> </a:t>
            </a:r>
            <a:r>
              <a:rPr lang="en-US" sz="1200" dirty="0" err="1" smtClean="0"/>
              <a:t>muy</a:t>
            </a:r>
            <a:r>
              <a:rPr lang="en-US" sz="1200" dirty="0" smtClean="0"/>
              <a:t> </a:t>
            </a:r>
            <a:r>
              <a:rPr lang="en-US" sz="1200" dirty="0" err="1" smtClean="0"/>
              <a:t>activamente</a:t>
            </a:r>
            <a:r>
              <a:rPr lang="en-US" sz="1200" dirty="0" smtClean="0"/>
              <a:t> + </a:t>
            </a:r>
            <a:r>
              <a:rPr lang="en-US" sz="1200" dirty="0" err="1" smtClean="0"/>
              <a:t>datos</a:t>
            </a:r>
            <a:r>
              <a:rPr lang="en-US" sz="1200" dirty="0" smtClean="0"/>
              <a:t> </a:t>
            </a:r>
            <a:r>
              <a:rPr lang="en-US" sz="1200" dirty="0" err="1" smtClean="0"/>
              <a:t>historicos</a:t>
            </a:r>
            <a:r>
              <a:rPr lang="en-US" sz="1200" dirty="0" smtClean="0"/>
              <a:t> (</a:t>
            </a:r>
            <a:r>
              <a:rPr lang="en-US" sz="1200" dirty="0" err="1" smtClean="0"/>
              <a:t>persistencia</a:t>
            </a:r>
            <a:r>
              <a:rPr lang="en-US" sz="12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10" name="Rectángulo redondeado 9"/>
          <p:cNvSpPr/>
          <p:nvPr/>
        </p:nvSpPr>
        <p:spPr>
          <a:xfrm>
            <a:off x="826226" y="2620504"/>
            <a:ext cx="1267097" cy="496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Source</a:t>
            </a:r>
            <a:endParaRPr lang="es-SV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826226" y="3373936"/>
            <a:ext cx="2063931" cy="72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Transient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826227" y="4845301"/>
            <a:ext cx="2063931" cy="72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Raw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11" name="Rectángulo 10"/>
          <p:cNvSpPr/>
          <p:nvPr/>
        </p:nvSpPr>
        <p:spPr>
          <a:xfrm>
            <a:off x="531771" y="2089762"/>
            <a:ext cx="2799258" cy="3670958"/>
          </a:xfrm>
          <a:prstGeom prst="rect">
            <a:avLst/>
          </a:prstGeom>
          <a:noFill/>
          <a:ln w="222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7" name="CuadroTexto 36"/>
          <p:cNvSpPr txBox="1"/>
          <p:nvPr/>
        </p:nvSpPr>
        <p:spPr>
          <a:xfrm>
            <a:off x="1013595" y="2105310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Flujo de los Datos</a:t>
            </a:r>
            <a:endParaRPr lang="es-SV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2093323" y="2868974"/>
            <a:ext cx="414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521131" y="2868974"/>
            <a:ext cx="13063" cy="5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1332411" y="4091550"/>
            <a:ext cx="0" cy="75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2151104" y="2152851"/>
            <a:ext cx="1070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1100" dirty="0" smtClean="0"/>
              <a:t>  </a:t>
            </a:r>
          </a:p>
          <a:p>
            <a:pPr algn="just"/>
            <a:endParaRPr lang="es-SV" sz="1100" dirty="0"/>
          </a:p>
          <a:p>
            <a:pPr algn="just"/>
            <a:r>
              <a:rPr lang="es-SV" sz="1100" dirty="0" smtClean="0"/>
              <a:t>Transferencia de datos</a:t>
            </a:r>
            <a:endParaRPr lang="es-SV" sz="11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395295" y="4168343"/>
            <a:ext cx="1529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1100" dirty="0" smtClean="0"/>
              <a:t> Realizar Validaciones </a:t>
            </a:r>
          </a:p>
          <a:p>
            <a:pPr algn="ctr"/>
            <a:endParaRPr lang="es-SV" sz="1100" dirty="0"/>
          </a:p>
          <a:p>
            <a:pPr algn="ctr"/>
            <a:r>
              <a:rPr lang="es-SV" sz="1100" dirty="0" smtClean="0"/>
              <a:t>Transferencia de datos</a:t>
            </a:r>
            <a:endParaRPr lang="es-SV" sz="1100" dirty="0"/>
          </a:p>
        </p:txBody>
      </p:sp>
    </p:spTree>
    <p:extLst>
      <p:ext uri="{BB962C8B-B14F-4D97-AF65-F5344CB8AC3E}">
        <p14:creationId xmlns:p14="http://schemas.microsoft.com/office/powerpoint/2010/main" val="14268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9244"/>
            <a:ext cx="12192000" cy="645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/>
          <p:cNvSpPr txBox="1"/>
          <p:nvPr/>
        </p:nvSpPr>
        <p:spPr>
          <a:xfrm>
            <a:off x="531771" y="399244"/>
            <a:ext cx="999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4800" dirty="0" smtClean="0">
                <a:solidFill>
                  <a:schemeClr val="accent1">
                    <a:lumMod val="50000"/>
                  </a:schemeClr>
                </a:solidFill>
              </a:rPr>
              <a:t>Management </a:t>
            </a:r>
            <a:r>
              <a:rPr lang="es-SV" sz="4800" dirty="0" err="1" smtClean="0">
                <a:solidFill>
                  <a:schemeClr val="accent1">
                    <a:lumMod val="50000"/>
                  </a:schemeClr>
                </a:solidFill>
              </a:rPr>
              <a:t>Tier</a:t>
            </a:r>
            <a:endParaRPr lang="es-SV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31771" y="1282805"/>
            <a:ext cx="11303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 </a:t>
            </a:r>
            <a:r>
              <a:rPr lang="en-US" dirty="0" err="1" smtClean="0"/>
              <a:t>proposito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adquirir</a:t>
            </a:r>
            <a:r>
              <a:rPr lang="en-US" dirty="0" smtClean="0"/>
              <a:t> la data </a:t>
            </a:r>
            <a:r>
              <a:rPr lang="en-US" dirty="0" err="1" smtClean="0"/>
              <a:t>desde</a:t>
            </a:r>
            <a:r>
              <a:rPr lang="en-US" dirty="0" smtClean="0"/>
              <a:t> la Intake Tier para </a:t>
            </a:r>
            <a:r>
              <a:rPr lang="en-US" dirty="0" err="1" smtClean="0"/>
              <a:t>procesarla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que </a:t>
            </a:r>
            <a:r>
              <a:rPr lang="en-US" dirty="0" err="1" smtClean="0"/>
              <a:t>quede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para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consumo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sumamente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analiticos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exploratorios</a:t>
            </a:r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consumir</a:t>
            </a:r>
            <a:r>
              <a:rPr lang="en-US" dirty="0" smtClean="0"/>
              <a:t> la data </a:t>
            </a:r>
            <a:r>
              <a:rPr lang="en-US" dirty="0" err="1" smtClean="0"/>
              <a:t>cruda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984703" y="4212050"/>
            <a:ext cx="31110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La zona de </a:t>
            </a:r>
            <a:r>
              <a:rPr lang="en-US" sz="1200" dirty="0" err="1" smtClean="0"/>
              <a:t>integración</a:t>
            </a:r>
            <a:r>
              <a:rPr lang="en-US" sz="1200" dirty="0" smtClean="0"/>
              <a:t> </a:t>
            </a:r>
            <a:r>
              <a:rPr lang="en-US" sz="1200" dirty="0" err="1" smtClean="0"/>
              <a:t>sirve</a:t>
            </a:r>
            <a:r>
              <a:rPr lang="en-US" sz="1200" dirty="0" smtClean="0"/>
              <a:t> </a:t>
            </a:r>
            <a:r>
              <a:rPr lang="en-US" sz="1200" dirty="0" err="1" smtClean="0"/>
              <a:t>ademas</a:t>
            </a:r>
            <a:r>
              <a:rPr lang="en-US" sz="1200" dirty="0" smtClean="0"/>
              <a:t> de </a:t>
            </a:r>
            <a:r>
              <a:rPr lang="en-US" sz="1200" dirty="0" err="1" smtClean="0"/>
              <a:t>integrar</a:t>
            </a:r>
            <a:r>
              <a:rPr lang="en-US" sz="1200" dirty="0" smtClean="0"/>
              <a:t> las </a:t>
            </a:r>
            <a:r>
              <a:rPr lang="en-US" sz="1200" dirty="0" err="1" smtClean="0"/>
              <a:t>diversas</a:t>
            </a:r>
            <a:r>
              <a:rPr lang="en-US" sz="1200" dirty="0" smtClean="0"/>
              <a:t> Fuentes para </a:t>
            </a:r>
            <a:r>
              <a:rPr lang="en-US" sz="1200" dirty="0" err="1" smtClean="0"/>
              <a:t>aplicar</a:t>
            </a:r>
            <a:r>
              <a:rPr lang="en-US" sz="1200" dirty="0" smtClean="0"/>
              <a:t> las </a:t>
            </a:r>
            <a:r>
              <a:rPr lang="en-US" sz="1200" b="1" dirty="0" err="1" smtClean="0"/>
              <a:t>transformaciones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comunes</a:t>
            </a:r>
            <a:r>
              <a:rPr lang="en-US" sz="1200" b="1" dirty="0" smtClean="0"/>
              <a:t>.</a:t>
            </a:r>
            <a:r>
              <a:rPr lang="en-US" sz="1200" dirty="0" smtClean="0"/>
              <a:t> La data </a:t>
            </a:r>
            <a:r>
              <a:rPr lang="en-US" sz="1200" dirty="0" err="1" smtClean="0"/>
              <a:t>queda</a:t>
            </a:r>
            <a:r>
              <a:rPr lang="en-US" sz="1200" dirty="0" smtClean="0"/>
              <a:t> </a:t>
            </a:r>
            <a:r>
              <a:rPr lang="en-US" sz="1200" dirty="0" err="1" smtClean="0"/>
              <a:t>estandarizada</a:t>
            </a:r>
            <a:r>
              <a:rPr lang="en-US" sz="1200" dirty="0" smtClean="0"/>
              <a:t>, </a:t>
            </a:r>
            <a:r>
              <a:rPr lang="en-US" sz="1200" dirty="0" err="1" smtClean="0"/>
              <a:t>limpia</a:t>
            </a:r>
            <a:r>
              <a:rPr lang="en-US" sz="1200" dirty="0" smtClean="0"/>
              <a:t> y </a:t>
            </a:r>
            <a:r>
              <a:rPr lang="en-US" sz="1200" dirty="0" err="1" smtClean="0"/>
              <a:t>estructurada</a:t>
            </a:r>
            <a:r>
              <a:rPr lang="en-US" sz="1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zona se </a:t>
            </a:r>
            <a:r>
              <a:rPr lang="en-US" sz="1200" dirty="0" err="1" smtClean="0"/>
              <a:t>llevan</a:t>
            </a:r>
            <a:r>
              <a:rPr lang="en-US" sz="1200" dirty="0" smtClean="0"/>
              <a:t> a </a:t>
            </a:r>
            <a:r>
              <a:rPr lang="en-US" sz="1200" dirty="0" err="1" smtClean="0"/>
              <a:t>cabo</a:t>
            </a:r>
            <a:r>
              <a:rPr lang="en-US" sz="1200" dirty="0" smtClean="0"/>
              <a:t> </a:t>
            </a:r>
            <a:r>
              <a:rPr lang="en-US" sz="1200" dirty="0" err="1" smtClean="0"/>
              <a:t>tareas</a:t>
            </a:r>
            <a:r>
              <a:rPr lang="en-US" sz="1200" dirty="0" smtClean="0"/>
              <a:t> de data </a:t>
            </a:r>
            <a:r>
              <a:rPr lang="en-US" sz="1200" b="1" dirty="0" smtClean="0"/>
              <a:t>quality checks, integrity checks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727945" y="4258216"/>
            <a:ext cx="27252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La data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zona </a:t>
            </a:r>
            <a:r>
              <a:rPr lang="en-US" sz="1200" dirty="0" err="1" smtClean="0"/>
              <a:t>ya</a:t>
            </a:r>
            <a:r>
              <a:rPr lang="en-US" sz="1200" dirty="0" smtClean="0"/>
              <a:t> ha </a:t>
            </a:r>
            <a:r>
              <a:rPr lang="en-US" sz="1200" dirty="0" err="1" smtClean="0"/>
              <a:t>pasado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procesos</a:t>
            </a:r>
            <a:r>
              <a:rPr lang="en-US" sz="1200" dirty="0" smtClean="0"/>
              <a:t> que </a:t>
            </a:r>
            <a:r>
              <a:rPr lang="en-US" sz="1200" b="1" dirty="0" err="1" smtClean="0"/>
              <a:t>aplican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reglas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negocio</a:t>
            </a:r>
            <a:r>
              <a:rPr lang="en-US" sz="1200" dirty="0" smtClean="0"/>
              <a:t> para </a:t>
            </a:r>
            <a:r>
              <a:rPr lang="en-US" sz="1200" dirty="0" err="1" smtClean="0"/>
              <a:t>derivar</a:t>
            </a:r>
            <a:r>
              <a:rPr lang="en-US" sz="1200" dirty="0" smtClean="0"/>
              <a:t> o </a:t>
            </a:r>
            <a:r>
              <a:rPr lang="en-US" sz="1200" dirty="0" err="1" smtClean="0"/>
              <a:t>agregar</a:t>
            </a:r>
            <a:r>
              <a:rPr lang="en-US" sz="1200" dirty="0" smtClean="0"/>
              <a:t> </a:t>
            </a:r>
            <a:r>
              <a:rPr lang="en-US" sz="1200" dirty="0" err="1" smtClean="0"/>
              <a:t>nuevos</a:t>
            </a:r>
            <a:r>
              <a:rPr lang="en-US" sz="1200" dirty="0" smtClean="0"/>
              <a:t> </a:t>
            </a:r>
            <a:r>
              <a:rPr lang="en-US" sz="1200" dirty="0" err="1" smtClean="0"/>
              <a:t>atributos</a:t>
            </a:r>
            <a:endParaRPr lang="en-US" sz="1200" dirty="0" smtClean="0"/>
          </a:p>
        </p:txBody>
      </p:sp>
      <p:grpSp>
        <p:nvGrpSpPr>
          <p:cNvPr id="25" name="Grupo 24"/>
          <p:cNvGrpSpPr/>
          <p:nvPr/>
        </p:nvGrpSpPr>
        <p:grpSpPr>
          <a:xfrm>
            <a:off x="1849519" y="2206135"/>
            <a:ext cx="1504505" cy="1842158"/>
            <a:chOff x="2122671" y="2041010"/>
            <a:chExt cx="1504505" cy="1842158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2"/>
            <a:srcRect l="33894" r="33637"/>
            <a:stretch/>
          </p:blipFill>
          <p:spPr>
            <a:xfrm>
              <a:off x="2194560" y="2041010"/>
              <a:ext cx="1371600" cy="1842158"/>
            </a:xfrm>
            <a:prstGeom prst="rect">
              <a:avLst/>
            </a:prstGeom>
          </p:spPr>
        </p:pic>
        <p:sp>
          <p:nvSpPr>
            <p:cNvPr id="54" name="Rectángulo redondeado 53"/>
            <p:cNvSpPr/>
            <p:nvPr/>
          </p:nvSpPr>
          <p:spPr>
            <a:xfrm>
              <a:off x="2122671" y="3227515"/>
              <a:ext cx="1504505" cy="5263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err="1" smtClean="0"/>
                <a:t>Integration</a:t>
              </a:r>
              <a:r>
                <a:rPr lang="es-SV" dirty="0" smtClean="0"/>
                <a:t> </a:t>
              </a:r>
              <a:r>
                <a:rPr lang="es-SV" dirty="0" err="1" smtClean="0"/>
                <a:t>Zone</a:t>
              </a:r>
              <a:endParaRPr lang="es-SV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5371011" y="2168429"/>
            <a:ext cx="1449978" cy="1879864"/>
            <a:chOff x="2155371" y="3985515"/>
            <a:chExt cx="1449978" cy="1879864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3"/>
            <a:srcRect l="32967" r="32709"/>
            <a:stretch/>
          </p:blipFill>
          <p:spPr>
            <a:xfrm>
              <a:off x="2155371" y="3985515"/>
              <a:ext cx="1449978" cy="1579419"/>
            </a:xfrm>
            <a:prstGeom prst="rect">
              <a:avLst/>
            </a:prstGeom>
          </p:spPr>
        </p:pic>
        <p:sp>
          <p:nvSpPr>
            <p:cNvPr id="55" name="Rectángulo redondeado 54"/>
            <p:cNvSpPr/>
            <p:nvPr/>
          </p:nvSpPr>
          <p:spPr>
            <a:xfrm>
              <a:off x="2235115" y="5264488"/>
              <a:ext cx="1279616" cy="6008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 err="1" smtClean="0"/>
                <a:t>Trusted</a:t>
              </a:r>
              <a:r>
                <a:rPr lang="es-SV" dirty="0" smtClean="0"/>
                <a:t> </a:t>
              </a:r>
              <a:r>
                <a:rPr lang="es-SV" dirty="0" err="1" smtClean="0"/>
                <a:t>Zone</a:t>
              </a:r>
              <a:endParaRPr lang="es-SV" dirty="0"/>
            </a:p>
          </p:txBody>
        </p:sp>
      </p:grpSp>
      <p:sp>
        <p:nvSpPr>
          <p:cNvPr id="56" name="Rectángulo 55"/>
          <p:cNvSpPr/>
          <p:nvPr/>
        </p:nvSpPr>
        <p:spPr>
          <a:xfrm>
            <a:off x="8355332" y="4258216"/>
            <a:ext cx="2934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es</a:t>
            </a:r>
            <a:r>
              <a:rPr lang="en-US" sz="1200" dirty="0" smtClean="0"/>
              <a:t> la zona final para la data </a:t>
            </a:r>
            <a:r>
              <a:rPr lang="en-US" sz="1200" dirty="0" err="1" smtClean="0"/>
              <a:t>limpia</a:t>
            </a:r>
            <a:r>
              <a:rPr lang="en-US" sz="1200" dirty="0" smtClean="0"/>
              <a:t>, </a:t>
            </a:r>
            <a:r>
              <a:rPr lang="en-US" sz="1200" dirty="0" err="1" smtClean="0"/>
              <a:t>procesada</a:t>
            </a:r>
            <a:r>
              <a:rPr lang="en-US" sz="1200" dirty="0" smtClean="0"/>
              <a:t> y que </a:t>
            </a:r>
            <a:r>
              <a:rPr lang="en-US" sz="1200" dirty="0" err="1" smtClean="0"/>
              <a:t>cumple</a:t>
            </a:r>
            <a:r>
              <a:rPr lang="en-US" sz="1200" dirty="0" smtClean="0"/>
              <a:t> con </a:t>
            </a:r>
            <a:r>
              <a:rPr lang="en-US" sz="1200" dirty="0" err="1" smtClean="0"/>
              <a:t>todas</a:t>
            </a:r>
            <a:r>
              <a:rPr lang="en-US" sz="1200" dirty="0" smtClean="0"/>
              <a:t> las </a:t>
            </a:r>
            <a:r>
              <a:rPr lang="en-US" sz="1200" dirty="0" err="1" smtClean="0"/>
              <a:t>reglas</a:t>
            </a:r>
            <a:r>
              <a:rPr lang="en-US" sz="1200" dirty="0" smtClean="0"/>
              <a:t> de </a:t>
            </a:r>
            <a:r>
              <a:rPr lang="en-US" sz="1200" dirty="0" err="1" smtClean="0"/>
              <a:t>negocio</a:t>
            </a:r>
            <a:r>
              <a:rPr lang="en-US" sz="1200" dirty="0" smtClean="0"/>
              <a:t> y </a:t>
            </a:r>
            <a:r>
              <a:rPr lang="en-US" sz="1200" dirty="0" err="1" smtClean="0"/>
              <a:t>si</a:t>
            </a:r>
            <a:r>
              <a:rPr lang="en-US" sz="1200" dirty="0" smtClean="0"/>
              <a:t> hay </a:t>
            </a:r>
            <a:r>
              <a:rPr lang="en-US" sz="1200" dirty="0" err="1" smtClean="0"/>
              <a:t>necesidad</a:t>
            </a:r>
            <a:r>
              <a:rPr lang="en-US" sz="1200" dirty="0" smtClean="0"/>
              <a:t> de </a:t>
            </a:r>
            <a:r>
              <a:rPr lang="en-US" sz="1200" dirty="0" err="1" smtClean="0"/>
              <a:t>tener</a:t>
            </a:r>
            <a:r>
              <a:rPr lang="en-US" sz="1200" dirty="0" smtClean="0"/>
              <a:t> data </a:t>
            </a:r>
            <a:r>
              <a:rPr lang="en-US" sz="1200" dirty="0" err="1" smtClean="0"/>
              <a:t>agregada</a:t>
            </a:r>
            <a:r>
              <a:rPr lang="en-US" sz="1200" dirty="0"/>
              <a:t> </a:t>
            </a:r>
            <a:r>
              <a:rPr lang="en-US" sz="1200" dirty="0" err="1" smtClean="0"/>
              <a:t>esta</a:t>
            </a:r>
            <a:r>
              <a:rPr lang="en-US" sz="1200" dirty="0" smtClean="0"/>
              <a:t> </a:t>
            </a:r>
            <a:r>
              <a:rPr lang="en-US" sz="1200" dirty="0" err="1" smtClean="0"/>
              <a:t>es</a:t>
            </a:r>
            <a:r>
              <a:rPr lang="en-US" sz="1200" dirty="0" smtClean="0"/>
              <a:t> la zona </a:t>
            </a:r>
            <a:r>
              <a:rPr lang="en-US" sz="1200" dirty="0" err="1" smtClean="0"/>
              <a:t>indicada</a:t>
            </a:r>
            <a:endParaRPr lang="en-US" sz="1200" dirty="0" smtClean="0"/>
          </a:p>
        </p:txBody>
      </p:sp>
      <p:sp>
        <p:nvSpPr>
          <p:cNvPr id="57" name="Rectángulo redondeado 56"/>
          <p:cNvSpPr/>
          <p:nvPr/>
        </p:nvSpPr>
        <p:spPr>
          <a:xfrm>
            <a:off x="9067526" y="2908647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Refined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30" name="Flecha derecha 29"/>
          <p:cNvSpPr/>
          <p:nvPr/>
        </p:nvSpPr>
        <p:spPr>
          <a:xfrm>
            <a:off x="3749040" y="2908647"/>
            <a:ext cx="1084217" cy="48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8" name="Flecha derecha 57"/>
          <p:cNvSpPr/>
          <p:nvPr/>
        </p:nvSpPr>
        <p:spPr>
          <a:xfrm>
            <a:off x="7407051" y="2885217"/>
            <a:ext cx="1084217" cy="48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795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0" y="399244"/>
            <a:ext cx="12192000" cy="645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/>
          <p:cNvSpPr txBox="1"/>
          <p:nvPr/>
        </p:nvSpPr>
        <p:spPr>
          <a:xfrm>
            <a:off x="531771" y="399244"/>
            <a:ext cx="999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4800" dirty="0" err="1" smtClean="0">
                <a:solidFill>
                  <a:schemeClr val="accent1">
                    <a:lumMod val="50000"/>
                  </a:schemeClr>
                </a:solidFill>
              </a:rPr>
              <a:t>Consumption</a:t>
            </a:r>
            <a:r>
              <a:rPr lang="es-SV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SV" sz="4800" dirty="0" err="1" smtClean="0">
                <a:solidFill>
                  <a:schemeClr val="accent1">
                    <a:lumMod val="50000"/>
                  </a:schemeClr>
                </a:solidFill>
              </a:rPr>
              <a:t>Tier</a:t>
            </a:r>
            <a:endParaRPr lang="es-SV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31771" y="1282805"/>
            <a:ext cx="11303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consumo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puerta</a:t>
            </a:r>
            <a:r>
              <a:rPr lang="en-US" dirty="0" smtClean="0"/>
              <a:t> de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data </a:t>
            </a:r>
            <a:r>
              <a:rPr lang="en-US" dirty="0" err="1" smtClean="0"/>
              <a:t>ya</a:t>
            </a:r>
            <a:r>
              <a:rPr lang="en-US" dirty="0" smtClean="0"/>
              <a:t> sea </a:t>
            </a:r>
            <a:r>
              <a:rPr lang="en-US" dirty="0" err="1" smtClean="0"/>
              <a:t>en</a:t>
            </a:r>
            <a:r>
              <a:rPr lang="en-US" dirty="0" smtClean="0"/>
              <a:t> la raw zone o </a:t>
            </a:r>
            <a:r>
              <a:rPr lang="en-US" dirty="0" err="1" smtClean="0"/>
              <a:t>bien</a:t>
            </a:r>
            <a:r>
              <a:rPr lang="en-US" dirty="0" smtClean="0"/>
              <a:t> a las zonas con </a:t>
            </a:r>
            <a:r>
              <a:rPr lang="en-US" dirty="0" err="1" smtClean="0"/>
              <a:t>formatos</a:t>
            </a:r>
            <a:r>
              <a:rPr lang="en-US" dirty="0" smtClean="0"/>
              <a:t> </a:t>
            </a:r>
            <a:r>
              <a:rPr lang="en-US" dirty="0" err="1" smtClean="0"/>
              <a:t>estructurados</a:t>
            </a:r>
            <a:r>
              <a:rPr lang="en-US" dirty="0" smtClean="0"/>
              <a:t>, </a:t>
            </a:r>
            <a:r>
              <a:rPr lang="en-US" dirty="0" err="1" smtClean="0"/>
              <a:t>desde</a:t>
            </a:r>
            <a:r>
              <a:rPr lang="en-US" dirty="0" smtClean="0"/>
              <a:t> aca se </a:t>
            </a:r>
            <a:r>
              <a:rPr lang="en-US" dirty="0" err="1" smtClean="0"/>
              <a:t>controlan</a:t>
            </a:r>
            <a:r>
              <a:rPr lang="en-US" dirty="0" smtClean="0"/>
              <a:t> </a:t>
            </a:r>
            <a:r>
              <a:rPr lang="en-US" dirty="0" err="1" smtClean="0"/>
              <a:t>accesos</a:t>
            </a:r>
            <a:r>
              <a:rPr lang="en-US" dirty="0" smtClean="0"/>
              <a:t> y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531772" y="2370187"/>
            <a:ext cx="2903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La Data Discovery Zone </a:t>
            </a:r>
            <a:r>
              <a:rPr lang="en-US" sz="1200" dirty="0" err="1" smtClean="0"/>
              <a:t>es</a:t>
            </a:r>
            <a:r>
              <a:rPr lang="en-US" sz="1200" dirty="0" smtClean="0"/>
              <a:t> la “</a:t>
            </a:r>
            <a:r>
              <a:rPr lang="en-US" sz="1200" b="1" dirty="0" smtClean="0"/>
              <a:t>Sandbox</a:t>
            </a:r>
            <a:r>
              <a:rPr lang="en-US" sz="1200" dirty="0" smtClean="0"/>
              <a:t>” para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analistas</a:t>
            </a:r>
            <a:r>
              <a:rPr lang="en-US" sz="1200" dirty="0" smtClean="0"/>
              <a:t> y </a:t>
            </a:r>
            <a:r>
              <a:rPr lang="en-US" sz="1200" dirty="0" err="1" smtClean="0"/>
              <a:t>cientificos</a:t>
            </a:r>
            <a:r>
              <a:rPr lang="en-US" sz="1200" dirty="0" smtClean="0"/>
              <a:t> de </a:t>
            </a:r>
            <a:r>
              <a:rPr lang="en-US" sz="1200" dirty="0" err="1" smtClean="0"/>
              <a:t>datos</a:t>
            </a: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smtClean="0"/>
              <a:t>La Apps Zone </a:t>
            </a:r>
            <a:r>
              <a:rPr lang="en-US" sz="1200" dirty="0" err="1" smtClean="0"/>
              <a:t>es</a:t>
            </a:r>
            <a:r>
              <a:rPr lang="en-US" sz="1200" dirty="0" smtClean="0"/>
              <a:t> </a:t>
            </a:r>
            <a:r>
              <a:rPr lang="en-US" sz="1200" dirty="0" err="1" smtClean="0"/>
              <a:t>utilizada</a:t>
            </a:r>
            <a:r>
              <a:rPr lang="en-US" sz="1200" dirty="0" smtClean="0"/>
              <a:t> </a:t>
            </a:r>
            <a:r>
              <a:rPr lang="en-US" sz="1200" dirty="0" err="1" smtClean="0"/>
              <a:t>generalmente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diferentes</a:t>
            </a:r>
            <a:r>
              <a:rPr lang="en-US" sz="1200" dirty="0" smtClean="0"/>
              <a:t> </a:t>
            </a:r>
            <a:r>
              <a:rPr lang="en-US" sz="1200" dirty="0" err="1" smtClean="0"/>
              <a:t>aplicaciones</a:t>
            </a:r>
            <a:r>
              <a:rPr lang="en-US" sz="1200" dirty="0" smtClean="0"/>
              <a:t> o </a:t>
            </a:r>
            <a:r>
              <a:rPr lang="en-US" sz="1200" dirty="0" err="1" smtClean="0"/>
              <a:t>bien</a:t>
            </a:r>
            <a:r>
              <a:rPr lang="en-US" sz="1200" dirty="0" smtClean="0"/>
              <a:t> </a:t>
            </a:r>
            <a:r>
              <a:rPr lang="en-US" sz="1200" dirty="0" err="1" smtClean="0"/>
              <a:t>herramientas</a:t>
            </a:r>
            <a:r>
              <a:rPr lang="en-US" sz="1200" dirty="0" smtClean="0"/>
              <a:t> de </a:t>
            </a:r>
            <a:r>
              <a:rPr lang="en-US" sz="1200" dirty="0" err="1" smtClean="0"/>
              <a:t>Inteligencia</a:t>
            </a:r>
            <a:r>
              <a:rPr lang="en-US" sz="1200" dirty="0" smtClean="0"/>
              <a:t> de </a:t>
            </a:r>
            <a:r>
              <a:rPr lang="en-US" sz="1200" dirty="0" err="1" smtClean="0"/>
              <a:t>Negocio</a:t>
            </a:r>
            <a:endParaRPr lang="en-US" sz="12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23" y="2148972"/>
            <a:ext cx="6577285" cy="3165582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4761410" y="3457827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Raw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4761410" y="2641352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Refined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22" name="Rectángulo redondeado 21"/>
          <p:cNvSpPr/>
          <p:nvPr/>
        </p:nvSpPr>
        <p:spPr>
          <a:xfrm rot="16200000">
            <a:off x="6615348" y="3385776"/>
            <a:ext cx="1653199" cy="458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Discovery</a:t>
            </a:r>
            <a:endParaRPr lang="es-SV" dirty="0"/>
          </a:p>
        </p:txBody>
      </p:sp>
      <p:sp>
        <p:nvSpPr>
          <p:cNvPr id="26" name="Rectángulo redondeado 25"/>
          <p:cNvSpPr/>
          <p:nvPr/>
        </p:nvSpPr>
        <p:spPr>
          <a:xfrm rot="16200000">
            <a:off x="7350136" y="3385776"/>
            <a:ext cx="1653200" cy="458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Applications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5700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</a:t>
            </a:r>
            <a:r>
              <a:rPr lang="es-MX" dirty="0" err="1" smtClean="0"/>
              <a:t>NoSql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050" b="1" dirty="0">
                <a:hlinkClick r:id="rId2"/>
              </a:rPr>
              <a:t>Hadoop/</a:t>
            </a:r>
            <a:r>
              <a:rPr lang="en-US" sz="1050" b="1" dirty="0" err="1">
                <a:hlinkClick r:id="rId2"/>
              </a:rPr>
              <a:t>Hbase</a:t>
            </a:r>
            <a:endParaRPr lang="en-US" sz="1050" dirty="0"/>
          </a:p>
          <a:p>
            <a:r>
              <a:rPr lang="en-US" sz="1050" b="1" u="sng" dirty="0">
                <a:hlinkClick r:id="rId3"/>
              </a:rPr>
              <a:t>Cassandra</a:t>
            </a:r>
            <a:endParaRPr lang="en-US" sz="1050" dirty="0"/>
          </a:p>
          <a:p>
            <a:r>
              <a:rPr lang="en-US" sz="1050" b="1" dirty="0" err="1">
                <a:hlinkClick r:id="rId4"/>
              </a:rPr>
              <a:t>Hypertable</a:t>
            </a:r>
            <a:endParaRPr lang="en-US" sz="1050" dirty="0"/>
          </a:p>
          <a:p>
            <a:r>
              <a:rPr lang="en-US" sz="1050" b="1" dirty="0" err="1">
                <a:hlinkClick r:id="rId5"/>
              </a:rPr>
              <a:t>Accumulo</a:t>
            </a:r>
            <a:endParaRPr lang="en-US" sz="1050" dirty="0"/>
          </a:p>
          <a:p>
            <a:r>
              <a:rPr lang="en-US" sz="1050" b="1" dirty="0">
                <a:hlinkClick r:id="rId6"/>
              </a:rPr>
              <a:t>Amazon </a:t>
            </a:r>
            <a:r>
              <a:rPr lang="en-US" sz="1050" b="1" dirty="0" err="1">
                <a:hlinkClick r:id="rId6"/>
              </a:rPr>
              <a:t>SimpleDB</a:t>
            </a:r>
            <a:endParaRPr lang="en-US" sz="1050" dirty="0"/>
          </a:p>
          <a:p>
            <a:r>
              <a:rPr lang="en-US" sz="1050" b="1" dirty="0" err="1">
                <a:hlinkClick r:id="rId7"/>
              </a:rPr>
              <a:t>Flink</a:t>
            </a:r>
            <a:endParaRPr lang="en-US" sz="1050" dirty="0"/>
          </a:p>
          <a:p>
            <a:r>
              <a:rPr lang="en-US" sz="1050" b="1" dirty="0">
                <a:hlinkClick r:id="rId8"/>
              </a:rPr>
              <a:t>MongoDB</a:t>
            </a:r>
            <a:endParaRPr lang="en-US" sz="1050" dirty="0"/>
          </a:p>
          <a:p>
            <a:r>
              <a:rPr lang="en-US" sz="1050" b="1" dirty="0">
                <a:hlinkClick r:id="rId9"/>
              </a:rPr>
              <a:t>Amazon </a:t>
            </a:r>
            <a:r>
              <a:rPr lang="en-US" sz="1050" b="1" dirty="0" err="1">
                <a:hlinkClick r:id="rId9"/>
              </a:rPr>
              <a:t>DynamoDB</a:t>
            </a:r>
            <a:endParaRPr lang="en-US" sz="1050" dirty="0"/>
          </a:p>
          <a:p>
            <a:r>
              <a:rPr lang="en-US" sz="1050" b="1" dirty="0" err="1">
                <a:hlinkClick r:id="rId10"/>
              </a:rPr>
              <a:t>Redis</a:t>
            </a:r>
            <a:endParaRPr lang="en-US" sz="1050" dirty="0"/>
          </a:p>
          <a:p>
            <a:r>
              <a:rPr lang="en-US" sz="1050" b="1" dirty="0">
                <a:hlinkClick r:id="rId11"/>
              </a:rPr>
              <a:t>Oracle NoSQL Database</a:t>
            </a:r>
            <a:endParaRPr lang="en-US" sz="1050" dirty="0"/>
          </a:p>
          <a:p>
            <a:r>
              <a:rPr lang="en-US" sz="1050" b="1" dirty="0">
                <a:hlinkClick r:id="rId12"/>
              </a:rPr>
              <a:t>Neo4J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2026" y="1570484"/>
            <a:ext cx="2228850" cy="1038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6243" y="2970325"/>
            <a:ext cx="2124075" cy="1619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85913" y="5014913"/>
            <a:ext cx="2952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3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Distribuciones de </a:t>
            </a:r>
            <a:r>
              <a:rPr lang="es-MX" dirty="0" err="1" smtClean="0"/>
              <a:t>Hadoop</a:t>
            </a:r>
            <a:endParaRPr lang="en-US" dirty="0"/>
          </a:p>
        </p:txBody>
      </p:sp>
      <p:pic>
        <p:nvPicPr>
          <p:cNvPr id="1026" name="Picture 2" descr="Logo Clouder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37" y="2017890"/>
            <a:ext cx="27622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Logo MAP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12" y="3388887"/>
            <a:ext cx="13716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Hortonwork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00" y="4927241"/>
            <a:ext cx="2638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/>
          <p:nvPr/>
        </p:nvPicPr>
        <p:blipFill>
          <a:blip r:embed="rId5"/>
          <a:stretch>
            <a:fillRect/>
          </a:stretch>
        </p:blipFill>
        <p:spPr>
          <a:xfrm>
            <a:off x="1285405" y="3388887"/>
            <a:ext cx="29241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Ecosistema en el </a:t>
            </a:r>
            <a:r>
              <a:rPr lang="es-MX" dirty="0" err="1" smtClean="0"/>
              <a:t>Datalake</a:t>
            </a:r>
            <a:r>
              <a:rPr lang="es-MX" dirty="0" smtClean="0"/>
              <a:t> (</a:t>
            </a:r>
            <a:r>
              <a:rPr lang="es-MX" dirty="0" err="1" smtClean="0"/>
              <a:t>Hadoop</a:t>
            </a:r>
            <a:r>
              <a:rPr lang="es-MX" dirty="0" smtClean="0"/>
              <a:t>)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4434" y="2412204"/>
            <a:ext cx="4883150" cy="365633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80960" y="2412203"/>
            <a:ext cx="4883150" cy="35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no es Machine Learning</a:t>
            </a:r>
            <a:endParaRPr lang="en-US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245555" y="1770468"/>
            <a:ext cx="8208758" cy="411480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Supongamos</a:t>
            </a:r>
            <a:r>
              <a:rPr lang="en-US" dirty="0" smtClean="0">
                <a:solidFill>
                  <a:schemeClr val="tx1"/>
                </a:solidFill>
              </a:rPr>
              <a:t> que </a:t>
            </a:r>
            <a:r>
              <a:rPr lang="en-US" dirty="0" err="1" smtClean="0">
                <a:solidFill>
                  <a:schemeClr val="tx1"/>
                </a:solidFill>
              </a:rPr>
              <a:t>tienes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problema</a:t>
            </a:r>
            <a:r>
              <a:rPr lang="en-US" dirty="0" smtClean="0">
                <a:solidFill>
                  <a:schemeClr val="tx1"/>
                </a:solidFill>
              </a:rPr>
              <a:t> de Machine Learning que </a:t>
            </a:r>
            <a:r>
              <a:rPr lang="en-US" dirty="0" err="1" smtClean="0">
                <a:solidFill>
                  <a:schemeClr val="tx1"/>
                </a:solidFill>
              </a:rPr>
              <a:t>debes</a:t>
            </a:r>
            <a:r>
              <a:rPr lang="en-US" dirty="0" smtClean="0">
                <a:solidFill>
                  <a:schemeClr val="tx1"/>
                </a:solidFill>
              </a:rPr>
              <a:t> resolver, sin embargo, no </a:t>
            </a:r>
            <a:r>
              <a:rPr lang="en-US" dirty="0" err="1" smtClean="0">
                <a:solidFill>
                  <a:schemeClr val="tx1"/>
                </a:solidFill>
              </a:rPr>
              <a:t>conoces</a:t>
            </a:r>
            <a:r>
              <a:rPr lang="en-US" dirty="0" smtClean="0">
                <a:solidFill>
                  <a:schemeClr val="tx1"/>
                </a:solidFill>
              </a:rPr>
              <a:t> que </a:t>
            </a:r>
            <a:r>
              <a:rPr lang="en-US" dirty="0" err="1" smtClean="0">
                <a:solidFill>
                  <a:schemeClr val="tx1"/>
                </a:solidFill>
              </a:rPr>
              <a:t>es</a:t>
            </a:r>
            <a:r>
              <a:rPr lang="en-US" dirty="0" smtClean="0">
                <a:solidFill>
                  <a:schemeClr val="tx1"/>
                </a:solidFill>
              </a:rPr>
              <a:t> Machine Learning. </a:t>
            </a:r>
            <a:r>
              <a:rPr lang="en-US" dirty="0" err="1" smtClean="0">
                <a:solidFill>
                  <a:schemeClr val="tx1"/>
                </a:solidFill>
              </a:rPr>
              <a:t>Empezaremos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decirte</a:t>
            </a:r>
            <a:r>
              <a:rPr lang="en-US" dirty="0" smtClean="0">
                <a:solidFill>
                  <a:schemeClr val="tx1"/>
                </a:solidFill>
              </a:rPr>
              <a:t> lo que no </a:t>
            </a:r>
            <a:r>
              <a:rPr lang="en-US" dirty="0" err="1" smtClean="0">
                <a:solidFill>
                  <a:schemeClr val="tx1"/>
                </a:solidFill>
              </a:rPr>
              <a:t>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 fontAlgn="base"/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 err="1" smtClean="0">
                <a:solidFill>
                  <a:schemeClr val="tx1"/>
                </a:solidFill>
              </a:rPr>
              <a:t>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investigación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sobre</a:t>
            </a:r>
            <a:r>
              <a:rPr lang="en-US" dirty="0" smtClean="0">
                <a:solidFill>
                  <a:schemeClr val="tx1"/>
                </a:solidFill>
              </a:rPr>
              <a:t> las </a:t>
            </a:r>
            <a:r>
              <a:rPr lang="en-US" dirty="0" err="1" smtClean="0">
                <a:solidFill>
                  <a:schemeClr val="tx1"/>
                </a:solidFill>
              </a:rPr>
              <a:t>capacidades</a:t>
            </a:r>
            <a:r>
              <a:rPr lang="en-US" dirty="0" smtClean="0">
                <a:solidFill>
                  <a:schemeClr val="tx1"/>
                </a:solidFill>
              </a:rPr>
              <a:t> de un </a:t>
            </a:r>
            <a:r>
              <a:rPr lang="en-US" dirty="0" err="1" smtClean="0">
                <a:solidFill>
                  <a:schemeClr val="tx1"/>
                </a:solidFill>
              </a:rPr>
              <a:t>algoritmo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 err="1" smtClean="0">
                <a:solidFill>
                  <a:schemeClr val="tx1"/>
                </a:solidFill>
              </a:rPr>
              <a:t>es</a:t>
            </a:r>
            <a:r>
              <a:rPr lang="en-US" dirty="0" smtClean="0">
                <a:solidFill>
                  <a:schemeClr val="tx1"/>
                </a:solidFill>
              </a:rPr>
              <a:t> el </a:t>
            </a:r>
            <a:r>
              <a:rPr lang="en-US" dirty="0" err="1" smtClean="0">
                <a:solidFill>
                  <a:schemeClr val="tx1"/>
                </a:solidFill>
              </a:rPr>
              <a:t>desarrollo</a:t>
            </a:r>
            <a:r>
              <a:rPr lang="en-US" dirty="0" smtClean="0">
                <a:solidFill>
                  <a:schemeClr val="tx1"/>
                </a:solidFill>
              </a:rPr>
              <a:t> de un </a:t>
            </a:r>
            <a:r>
              <a:rPr lang="en-US" dirty="0" err="1" smtClean="0">
                <a:solidFill>
                  <a:schemeClr val="tx1"/>
                </a:solidFill>
              </a:rPr>
              <a:t>algoritmo</a:t>
            </a:r>
            <a:r>
              <a:rPr lang="en-US" dirty="0" smtClean="0">
                <a:solidFill>
                  <a:schemeClr val="tx1"/>
                </a:solidFill>
              </a:rPr>
              <a:t> o de </a:t>
            </a:r>
            <a:r>
              <a:rPr lang="en-US" dirty="0" err="1" smtClean="0">
                <a:solidFill>
                  <a:schemeClr val="tx1"/>
                </a:solidFill>
              </a:rPr>
              <a:t>alguna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teoria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 err="1" smtClean="0">
                <a:solidFill>
                  <a:schemeClr val="tx1"/>
                </a:solidFill>
              </a:rPr>
              <a:t>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investigación</a:t>
            </a:r>
            <a:r>
              <a:rPr lang="en-US" dirty="0" smtClean="0">
                <a:solidFill>
                  <a:schemeClr val="tx1"/>
                </a:solidFill>
              </a:rPr>
              <a:t> esoterica de </a:t>
            </a:r>
            <a:r>
              <a:rPr lang="en-US" dirty="0" err="1" smtClean="0">
                <a:solidFill>
                  <a:schemeClr val="tx1"/>
                </a:solidFill>
              </a:rPr>
              <a:t>algun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tipo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aprendizaje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 fontAlgn="base"/>
            <a:r>
              <a:rPr lang="es-MX" dirty="0" smtClean="0">
                <a:solidFill>
                  <a:schemeClr val="tx1"/>
                </a:solidFill>
              </a:rPr>
              <a:t>No es la construcción de un agente de inteligencia artificial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No es la construcción de un circuito que emita señales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356" y="1770468"/>
            <a:ext cx="2088233" cy="122003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71768" y="6146787"/>
            <a:ext cx="4333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://machinelearningmastery.com/think-machine-learning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r>
              <a:rPr lang="en-US" sz="1100" dirty="0">
                <a:hlinkClick r:id="rId4"/>
              </a:rPr>
              <a:t>http://blogs.teradata.com/data-points/todays-machine-learning-ai-not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endParaRPr lang="en-US" sz="1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357" y="3252020"/>
            <a:ext cx="2088232" cy="14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Machine Learning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04434" y="1798526"/>
            <a:ext cx="5770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es-SV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son un conjunto de métodos/algoritmos diseñados para encontrar patrones y tendencias en los datos. Se encuentra en la intersección entre las matemáticas y estadística con la ingeniería de software y ciencias de la computación.</a:t>
            </a:r>
            <a:endParaRPr lang="en-US" spc="-25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550" y="1646750"/>
            <a:ext cx="4200525" cy="51661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4434" y="3689004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s-SV" sz="1050" b="1" kern="1400" spc="-50" dirty="0">
                <a:latin typeface="Arial Black" panose="020B0A04020102020204" pitchFamily="34" charset="0"/>
              </a:rPr>
              <a:t>Familias de técnicas de ML</a:t>
            </a:r>
            <a:endParaRPr lang="en-US" sz="1050" b="1" kern="1400" spc="-50" dirty="0">
              <a:latin typeface="Arial Black" panose="020B0A04020102020204" pitchFamily="34" charset="0"/>
            </a:endParaRPr>
          </a:p>
          <a:p>
            <a:pPr marL="342900" marR="2286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s-SV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Aprendizaje Supervisado: En este proceso de aprendizaje la variable de salida está bien definida (variable objetivo), es decir estas técnicas nos son útiles cuando nos interesa hacer predicciones sobre una variable objetivo.</a:t>
            </a:r>
            <a:endParaRPr lang="en-US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s-SV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Aprendizaje No Supervisado: Este proceso de aprendizaje no implica tener una variable objetivo bien identificada, su objetivo no es hacer predicciones.</a:t>
            </a:r>
            <a:endParaRPr lang="en-US" spc="-25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 Vida Machine Learning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5933" y="2286603"/>
            <a:ext cx="3194855" cy="3058129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9" y="1609859"/>
            <a:ext cx="4876800" cy="4776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79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para Machine Learning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65410" y="1386888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herramientas para soportar las actividades de ML son una gran cantidad, entre las más populares destacan: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Lenguaje R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Weka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RapidMiner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ML Studio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BigML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SkyTree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Watson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MLIB </a:t>
            </a: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endParaRPr lang="en-US" sz="14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4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n-US" sz="1400" spc="-25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https://upload.wikimedia.org/wikipedia/commons/thumb/f/fe/Regresi%C3%B3n_en_R_y_Windows.PNG/370px-Regresi%C3%B3n_en_R_y_Window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96" y="1790700"/>
            <a:ext cx="33432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Weka GUI Choos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53" y="2151911"/>
            <a:ext cx="1962150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4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 smtClean="0"/>
              <a:t>Fundamentos Machine Learning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s-ES" sz="2400" noProof="1" smtClean="0"/>
              <a:t>Conceptos Básicos</a:t>
            </a:r>
          </a:p>
          <a:p>
            <a:r>
              <a:rPr lang="es-ES" sz="2400" noProof="1" smtClean="0"/>
              <a:t>Estadística Básica</a:t>
            </a:r>
          </a:p>
          <a:p>
            <a:r>
              <a:rPr lang="es-ES" sz="2400" noProof="1" smtClean="0"/>
              <a:t>Análisis Exploratorio</a:t>
            </a:r>
          </a:p>
          <a:p>
            <a:r>
              <a:rPr lang="es-ES" sz="2400" noProof="1" smtClean="0"/>
              <a:t>Data Quality</a:t>
            </a:r>
            <a:endParaRPr lang="es-ES" sz="2400" noProof="1"/>
          </a:p>
        </p:txBody>
      </p:sp>
      <p:sp>
        <p:nvSpPr>
          <p:cNvPr id="8" name="Forma libre 7"/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78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AI vs ML vs DL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125860" y="1844824"/>
            <a:ext cx="6120680" cy="48245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 smtClean="0">
                <a:solidFill>
                  <a:schemeClr val="tx1"/>
                </a:solidFill>
              </a:rPr>
              <a:t>Artificial </a:t>
            </a:r>
            <a:r>
              <a:rPr lang="es-MX" sz="2800" dirty="0" err="1" smtClean="0">
                <a:solidFill>
                  <a:schemeClr val="tx1"/>
                </a:solidFill>
              </a:rPr>
              <a:t>Intelligence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358108" y="3861048"/>
            <a:ext cx="3384376" cy="209409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000" dirty="0" smtClean="0">
                <a:solidFill>
                  <a:schemeClr val="tx1"/>
                </a:solidFill>
              </a:rPr>
              <a:t>Machine Learning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654252" y="4941168"/>
            <a:ext cx="172819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 smtClean="0">
                <a:solidFill>
                  <a:schemeClr val="tx1"/>
                </a:solidFill>
              </a:rPr>
              <a:t>Deep Learning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06580" y="2780928"/>
            <a:ext cx="39604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medium-content-serif-font"/>
              </a:rPr>
              <a:t>Machine </a:t>
            </a:r>
            <a:r>
              <a:rPr lang="en-US" sz="1200" i="1" dirty="0">
                <a:latin typeface="medium-content-serif-font"/>
              </a:rPr>
              <a:t>Learning is a </a:t>
            </a:r>
            <a:r>
              <a:rPr lang="en-US" sz="1400" b="1" i="1" dirty="0">
                <a:latin typeface="medium-content-serif-font"/>
              </a:rPr>
              <a:t>current application of AI </a:t>
            </a:r>
            <a:r>
              <a:rPr lang="en-US" sz="1200" i="1" dirty="0">
                <a:latin typeface="medium-content-serif-font"/>
              </a:rPr>
              <a:t>based around the idea that we should really just be able to give machines access to data and let them learn for </a:t>
            </a:r>
            <a:r>
              <a:rPr lang="en-US" sz="1200" i="1" dirty="0" smtClean="0">
                <a:latin typeface="medium-content-serif-font"/>
              </a:rPr>
              <a:t>themselves</a:t>
            </a:r>
          </a:p>
          <a:p>
            <a:endParaRPr lang="es-MX" sz="1200" i="1" dirty="0">
              <a:latin typeface="medium-content-serif-font"/>
            </a:endParaRPr>
          </a:p>
          <a:p>
            <a:r>
              <a:rPr lang="en-US" sz="1200" i="1" dirty="0">
                <a:latin typeface="medium-content-serif-font"/>
              </a:rPr>
              <a:t>Deep Learning — A Technique for Implementing Machine Learning</a:t>
            </a:r>
          </a:p>
          <a:p>
            <a:endParaRPr lang="en-US" sz="1200" i="1" dirty="0">
              <a:latin typeface="medium-content-serif-font"/>
            </a:endParaRPr>
          </a:p>
          <a:p>
            <a:endParaRPr lang="en-US" sz="1200" i="1" dirty="0" smtClean="0">
              <a:latin typeface="medium-content-serif-font"/>
              <a:hlinkClick r:id="rId2"/>
            </a:endParaRP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7909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Científico de Datos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038288"/>
            <a:ext cx="2581275" cy="2495550"/>
          </a:xfrm>
          <a:prstGeom prst="rect">
            <a:avLst/>
          </a:prstGeom>
        </p:spPr>
      </p:pic>
      <p:pic>
        <p:nvPicPr>
          <p:cNvPr id="5" name="Picture 2" descr="Image2132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64" y="2038288"/>
            <a:ext cx="5792897" cy="38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211" y="2038288"/>
            <a:ext cx="27622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ML + Big Data</a:t>
            </a:r>
            <a:endParaRPr lang="en-US" dirty="0"/>
          </a:p>
        </p:txBody>
      </p:sp>
      <p:pic>
        <p:nvPicPr>
          <p:cNvPr id="2050" name="Picture 2" descr="azure-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67" y="1920560"/>
            <a:ext cx="8756605" cy="422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254062" y="6149177"/>
            <a:ext cx="715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https://biz-excellence.com/technologies/azure-machine-learning/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984" y="1926889"/>
            <a:ext cx="10749367" cy="1208868"/>
          </a:xfrm>
        </p:spPr>
        <p:txBody>
          <a:bodyPr/>
          <a:lstStyle/>
          <a:p>
            <a:r>
              <a:rPr lang="es-MX" dirty="0" smtClean="0"/>
              <a:t>Q &amp; A</a:t>
            </a:r>
            <a:endParaRPr lang="en-US" dirty="0"/>
          </a:p>
        </p:txBody>
      </p:sp>
      <p:sp>
        <p:nvSpPr>
          <p:cNvPr id="4" name="AutoShape 2" descr="Resultado de imagen para red col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74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346916" y="195943"/>
            <a:ext cx="6845084" cy="6479177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 smtClean="0"/>
              <a:t>Bibliografía</a:t>
            </a:r>
            <a:endParaRPr lang="es-ES" noProof="1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97638" y="3495851"/>
            <a:ext cx="5859506" cy="683669"/>
          </a:xfrm>
        </p:spPr>
        <p:txBody>
          <a:bodyPr>
            <a:noAutofit/>
          </a:bodyPr>
          <a:lstStyle/>
          <a:p>
            <a:pPr lvl="0"/>
            <a:r>
              <a:rPr lang="en-US" sz="1100" dirty="0"/>
              <a:t>Big Data Analytics: Turning Big Data into Big Money</a:t>
            </a:r>
            <a:endParaRPr lang="es-SV" sz="1100" dirty="0"/>
          </a:p>
          <a:p>
            <a:r>
              <a:rPr lang="en-US" sz="1100" dirty="0"/>
              <a:t>by Frank J. </a:t>
            </a:r>
            <a:r>
              <a:rPr lang="en-US" sz="1100" dirty="0" err="1"/>
              <a:t>Ohlhorst</a:t>
            </a:r>
            <a:r>
              <a:rPr lang="en-US" sz="1100" dirty="0"/>
              <a:t>, November 2012</a:t>
            </a:r>
            <a:endParaRPr lang="es-SV" sz="1100" dirty="0"/>
          </a:p>
          <a:p>
            <a:endParaRPr lang="es-SV" sz="1100" dirty="0"/>
          </a:p>
          <a:p>
            <a:pPr lvl="0"/>
            <a:r>
              <a:rPr lang="en-US" sz="1100" dirty="0"/>
              <a:t>Hadoop Essentials</a:t>
            </a:r>
            <a:endParaRPr lang="es-SV" sz="1100" dirty="0"/>
          </a:p>
          <a:p>
            <a:r>
              <a:rPr lang="en-US" sz="1100" dirty="0"/>
              <a:t>by </a:t>
            </a:r>
            <a:r>
              <a:rPr lang="en-US" sz="1100" dirty="0" err="1"/>
              <a:t>Swizec</a:t>
            </a:r>
            <a:r>
              <a:rPr lang="en-US" sz="1100" dirty="0"/>
              <a:t> Teller, April 2015</a:t>
            </a:r>
            <a:endParaRPr lang="es-SV" sz="1100" dirty="0"/>
          </a:p>
          <a:p>
            <a:r>
              <a:rPr lang="en-US" sz="1100" dirty="0"/>
              <a:t> </a:t>
            </a:r>
            <a:endParaRPr lang="es-SV" sz="1100" dirty="0"/>
          </a:p>
          <a:p>
            <a:pPr lvl="0"/>
            <a:r>
              <a:rPr lang="en-US" sz="1100" dirty="0"/>
              <a:t>Scalable Big Data Architecture: A Practitioner’s Guide to Choosing Relevant Big Data Architecture</a:t>
            </a:r>
            <a:endParaRPr lang="es-SV" sz="1100" dirty="0"/>
          </a:p>
          <a:p>
            <a:r>
              <a:rPr lang="en-US" sz="1100" dirty="0"/>
              <a:t>by </a:t>
            </a:r>
            <a:r>
              <a:rPr lang="en-US" sz="1100" dirty="0" err="1"/>
              <a:t>Bahaaldine</a:t>
            </a:r>
            <a:r>
              <a:rPr lang="en-US" sz="1100" dirty="0"/>
              <a:t> Azarmi,2016</a:t>
            </a:r>
            <a:endParaRPr lang="es-SV" sz="1100" dirty="0"/>
          </a:p>
          <a:p>
            <a:r>
              <a:rPr lang="en-US" sz="1100" dirty="0"/>
              <a:t> </a:t>
            </a:r>
            <a:endParaRPr lang="es-SV" sz="1100" dirty="0"/>
          </a:p>
          <a:p>
            <a:endParaRPr lang="es-SV" sz="1100" dirty="0"/>
          </a:p>
          <a:p>
            <a:r>
              <a:rPr lang="en-US" sz="1100" dirty="0"/>
              <a:t> </a:t>
            </a:r>
            <a:r>
              <a:rPr lang="en-US" sz="1100" dirty="0" smtClean="0"/>
              <a:t>A </a:t>
            </a:r>
            <a:r>
              <a:rPr lang="en-US" sz="1100" dirty="0"/>
              <a:t>Framework for Analysis of Data Quality Research</a:t>
            </a:r>
            <a:endParaRPr lang="es-SV" sz="1100" dirty="0"/>
          </a:p>
          <a:p>
            <a:r>
              <a:rPr lang="en-US" sz="1100" dirty="0"/>
              <a:t>by Richard Y. Wang,1995</a:t>
            </a:r>
            <a:endParaRPr lang="es-SV" sz="1100" dirty="0"/>
          </a:p>
          <a:p>
            <a:r>
              <a:rPr lang="en-US" sz="1100" dirty="0"/>
              <a:t> </a:t>
            </a:r>
            <a:endParaRPr lang="en-US" sz="1100" dirty="0" smtClean="0"/>
          </a:p>
          <a:p>
            <a:endParaRPr lang="es-ES" sz="2400" noProof="1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984" y="1926889"/>
            <a:ext cx="10749367" cy="1208868"/>
          </a:xfrm>
        </p:spPr>
        <p:txBody>
          <a:bodyPr/>
          <a:lstStyle/>
          <a:p>
            <a:r>
              <a:rPr lang="es-MX" dirty="0" smtClean="0"/>
              <a:t>Conceptos Básicos</a:t>
            </a:r>
            <a:endParaRPr lang="en-US" dirty="0"/>
          </a:p>
        </p:txBody>
      </p:sp>
      <p:sp>
        <p:nvSpPr>
          <p:cNvPr id="4" name="AutoShape 2" descr="Resultado de imagen para red col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" noProof="1" smtClean="0"/>
              <a:t>¿Qué es Data?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10596" y="1323350"/>
            <a:ext cx="6473092" cy="18706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>
                <a:latin typeface="medium-content-serif-font"/>
              </a:rPr>
              <a:t>Data is the </a:t>
            </a:r>
            <a:r>
              <a:rPr lang="en-US" sz="1400" b="1" dirty="0">
                <a:latin typeface="medium-content-serif-font"/>
              </a:rPr>
              <a:t>seed</a:t>
            </a:r>
            <a:r>
              <a:rPr lang="en-US" sz="1400" dirty="0">
                <a:latin typeface="medium-content-serif-font"/>
              </a:rPr>
              <a:t> </a:t>
            </a:r>
            <a:r>
              <a:rPr lang="en-US" sz="1200" dirty="0">
                <a:latin typeface="medium-content-serif-font"/>
              </a:rPr>
              <a:t>from which information, knowledge and wisdom sprouts and blossoms. 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medium-content-serif-font"/>
              </a:rPr>
              <a:t>Data is the </a:t>
            </a:r>
            <a:r>
              <a:rPr lang="en-US" sz="1400" b="1" dirty="0">
                <a:latin typeface="medium-content-serif-font"/>
              </a:rPr>
              <a:t>key</a:t>
            </a:r>
            <a:r>
              <a:rPr lang="en-US" sz="1400" dirty="0">
                <a:latin typeface="medium-content-serif-font"/>
              </a:rPr>
              <a:t> </a:t>
            </a:r>
            <a:r>
              <a:rPr lang="en-US" sz="1200" dirty="0">
                <a:latin typeface="medium-content-serif-font"/>
              </a:rPr>
              <a:t>to answer the right question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medium-content-serif-font"/>
              </a:rPr>
              <a:t>Data is a </a:t>
            </a:r>
            <a:r>
              <a:rPr lang="en-US" sz="1400" b="1" dirty="0">
                <a:latin typeface="medium-content-serif-font"/>
              </a:rPr>
              <a:t>set of values </a:t>
            </a:r>
            <a:r>
              <a:rPr lang="en-US" sz="1200" dirty="0">
                <a:latin typeface="medium-content-serif-font"/>
              </a:rPr>
              <a:t>of qualitative or quantitative variables.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" y="1508193"/>
            <a:ext cx="4752528" cy="29790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" y="4730977"/>
            <a:ext cx="4752528" cy="10010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395" y="2699452"/>
            <a:ext cx="4633671" cy="2211823"/>
          </a:xfrm>
          <a:prstGeom prst="rect">
            <a:avLst/>
          </a:prstGeom>
        </p:spPr>
      </p:pic>
      <p:pic>
        <p:nvPicPr>
          <p:cNvPr id="13" name="jbkSRLYSojo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7205078" y="5000259"/>
            <a:ext cx="3052304" cy="13736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858264" y="6462912"/>
            <a:ext cx="574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https://www.youtube.com/watch?v=jbkSRLYSojo&amp;t=2s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Big Data?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77788" y="1768624"/>
            <a:ext cx="1140941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EYInterstate Light"/>
            </a:endParaRPr>
          </a:p>
          <a:p>
            <a:pPr marR="63730"/>
            <a:r>
              <a:rPr lang="en-US" i="1" dirty="0">
                <a:latin typeface="EYInterstate Light"/>
              </a:rPr>
              <a:t>“Big data is like teenage sex: everyone talks about it, nobody really knows how to do it, everyone thinks everyone else is doing it, so everyone claims they are doing it...”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506553" y="2383025"/>
            <a:ext cx="6092825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EYInterstate Light"/>
            </a:endParaRPr>
          </a:p>
          <a:p>
            <a:pPr marR="131410"/>
            <a:r>
              <a:rPr lang="en-US" sz="1050" i="1" dirty="0">
                <a:latin typeface="EYInterstate Light"/>
              </a:rPr>
              <a:t>Dan </a:t>
            </a:r>
            <a:r>
              <a:rPr lang="en-US" sz="1050" i="1" dirty="0" err="1">
                <a:latin typeface="EYInterstate Light"/>
              </a:rPr>
              <a:t>Ariely</a:t>
            </a:r>
            <a:r>
              <a:rPr lang="en-US" sz="1050" i="1" dirty="0">
                <a:latin typeface="EYInterstate Light"/>
              </a:rPr>
              <a:t>, Duke University</a:t>
            </a:r>
            <a:endParaRPr lang="en-US" sz="105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3356992"/>
            <a:ext cx="7468477" cy="3096344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29600" y="3356992"/>
            <a:ext cx="377350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Casos de Uso de Big Data</a:t>
            </a:r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36913" y="2326325"/>
            <a:ext cx="4883150" cy="341765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9246" y="2047742"/>
            <a:ext cx="5962918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Diferencias entre DWH/BI y Big Data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03032" y="215045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escalabilidad del almacenamiento y el poder de procesamiento son diferentes.</a:t>
            </a:r>
            <a:endParaRPr lang="en-US" sz="16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el enfoque tradicional, la data proviene de sistemas relacionales y estructurados, en la nueva era del Big Data la data puede provenir de todo tipo de fuentes incluyendo las no estructuradas.</a:t>
            </a:r>
            <a:endParaRPr lang="en-US" sz="16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velocidad de procesamiento de los sistemas tradicionales es menor.</a:t>
            </a:r>
            <a:endParaRPr lang="en-US" sz="16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complejidad de los algoritmos que se pueden aplicar sobre la data.</a:t>
            </a:r>
            <a:endParaRPr lang="en-US" sz="16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enfoque tradicional ofrece </a:t>
            </a:r>
            <a:r>
              <a:rPr lang="es-SV" sz="16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reporteria</a:t>
            </a: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cubos con drill-</a:t>
            </a:r>
            <a:r>
              <a:rPr lang="es-SV" sz="16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</a:t>
            </a: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 nuevo enfoque es mucho más visual incluyendo mapas de calor, graficas de N dimensiones, etc. El </a:t>
            </a:r>
            <a:r>
              <a:rPr lang="es-SV" sz="16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SV" sz="1600" spc="-25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teller</a:t>
            </a:r>
            <a:r>
              <a:rPr lang="es-SV" sz="1600" spc="-25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realidad y una necesidad</a:t>
            </a:r>
            <a:r>
              <a:rPr lang="es-SV" sz="1600" spc="-25" dirty="0" smtClean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spc="-25" dirty="0"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94993" y="2057015"/>
            <a:ext cx="5377815" cy="38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un </a:t>
            </a:r>
            <a:r>
              <a:rPr lang="es-MX" dirty="0" err="1" smtClean="0"/>
              <a:t>Datalake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04434" y="1740468"/>
            <a:ext cx="11372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i="1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Data Lake, es un repositorio que almacena una gran cantidad de datos estructurados, </a:t>
            </a:r>
            <a:r>
              <a:rPr lang="es-SV" i="1" dirty="0" err="1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</a:t>
            </a:r>
            <a:r>
              <a:rPr lang="es-SV" i="1" dirty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-estructurados y no estructurados en su formato natural, es decir todo está almacenado de forma plana y los datos se van procesando/preparando según sea necesario. Debe ser reconocido como un punto de integración de la data para propósitos de análisis, no como un puente o colaboración entre los sistemas operacionales</a:t>
            </a:r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030" y="3300005"/>
            <a:ext cx="3994150" cy="3000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7" y="3263012"/>
            <a:ext cx="3581802" cy="30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399244"/>
            <a:ext cx="12192000" cy="6458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/>
          <p:cNvSpPr txBox="1"/>
          <p:nvPr/>
        </p:nvSpPr>
        <p:spPr>
          <a:xfrm>
            <a:off x="531771" y="399244"/>
            <a:ext cx="999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4800" dirty="0" smtClean="0">
                <a:solidFill>
                  <a:schemeClr val="accent1">
                    <a:lumMod val="50000"/>
                  </a:schemeClr>
                </a:solidFill>
              </a:rPr>
              <a:t>Distribución Lógica del Data Lake</a:t>
            </a:r>
            <a:endParaRPr lang="es-SV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45474" y="1345474"/>
            <a:ext cx="2664823" cy="2978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35" name="Rectángulo 34"/>
          <p:cNvSpPr/>
          <p:nvPr/>
        </p:nvSpPr>
        <p:spPr>
          <a:xfrm>
            <a:off x="4763588" y="1345474"/>
            <a:ext cx="2664823" cy="2978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6" name="Rectángulo 35"/>
          <p:cNvSpPr/>
          <p:nvPr/>
        </p:nvSpPr>
        <p:spPr>
          <a:xfrm>
            <a:off x="8181702" y="1345474"/>
            <a:ext cx="2664823" cy="2978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/>
          <p:cNvSpPr txBox="1"/>
          <p:nvPr/>
        </p:nvSpPr>
        <p:spPr>
          <a:xfrm>
            <a:off x="2091602" y="3954474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 smtClean="0"/>
              <a:t>Intake</a:t>
            </a:r>
            <a:r>
              <a:rPr lang="es-SV" dirty="0" smtClean="0"/>
              <a:t> </a:t>
            </a:r>
            <a:r>
              <a:rPr lang="es-SV" dirty="0" err="1" smtClean="0"/>
              <a:t>Tier</a:t>
            </a:r>
            <a:endParaRPr lang="es-SV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167315" y="3954474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/>
              <a:t>Management </a:t>
            </a:r>
            <a:r>
              <a:rPr lang="es-SV" dirty="0" err="1" smtClean="0"/>
              <a:t>Tier</a:t>
            </a:r>
            <a:endParaRPr lang="es-SV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673090" y="395447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 smtClean="0"/>
              <a:t>Consumption</a:t>
            </a:r>
            <a:r>
              <a:rPr lang="es-SV" dirty="0" smtClean="0"/>
              <a:t> </a:t>
            </a:r>
            <a:r>
              <a:rPr lang="es-SV" dirty="0" err="1" smtClean="0"/>
              <a:t>Tier</a:t>
            </a:r>
            <a:endParaRPr lang="es-SV" dirty="0"/>
          </a:p>
        </p:txBody>
      </p:sp>
      <p:sp>
        <p:nvSpPr>
          <p:cNvPr id="5" name="Rectángulo redondeado 4"/>
          <p:cNvSpPr/>
          <p:nvPr/>
        </p:nvSpPr>
        <p:spPr>
          <a:xfrm>
            <a:off x="1796141" y="1841244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Transient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1796141" y="2937904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Raw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5167315" y="1584894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Integration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5167315" y="2398039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Trusted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167315" y="3238350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Refined</a:t>
            </a:r>
            <a:r>
              <a:rPr lang="es-SV" dirty="0" smtClean="0"/>
              <a:t>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8632369" y="1884720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Apps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6" name="Rectángulo redondeado 45"/>
          <p:cNvSpPr/>
          <p:nvPr/>
        </p:nvSpPr>
        <p:spPr>
          <a:xfrm>
            <a:off x="8632369" y="2883062"/>
            <a:ext cx="1763485" cy="600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/>
              <a:t>Data Discovery </a:t>
            </a:r>
            <a:r>
              <a:rPr lang="es-SV" dirty="0" err="1" smtClean="0"/>
              <a:t>Zone</a:t>
            </a:r>
            <a:endParaRPr lang="es-SV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345474" y="4576673"/>
            <a:ext cx="9501051" cy="36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Information</a:t>
            </a:r>
            <a:r>
              <a:rPr lang="es-SV" dirty="0" smtClean="0"/>
              <a:t> </a:t>
            </a:r>
            <a:r>
              <a:rPr lang="es-SV" dirty="0" err="1" smtClean="0"/>
              <a:t>LifeCycle</a:t>
            </a:r>
            <a:r>
              <a:rPr lang="es-SV" dirty="0" smtClean="0"/>
              <a:t> Management </a:t>
            </a:r>
            <a:r>
              <a:rPr lang="es-SV" dirty="0" err="1" smtClean="0"/>
              <a:t>Layer</a:t>
            </a:r>
            <a:endParaRPr lang="es-SV" dirty="0"/>
          </a:p>
        </p:txBody>
      </p:sp>
      <p:sp>
        <p:nvSpPr>
          <p:cNvPr id="49" name="Rectángulo redondeado 48"/>
          <p:cNvSpPr/>
          <p:nvPr/>
        </p:nvSpPr>
        <p:spPr>
          <a:xfrm>
            <a:off x="1345474" y="5010083"/>
            <a:ext cx="9501051" cy="36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Metadata</a:t>
            </a:r>
            <a:r>
              <a:rPr lang="es-SV" dirty="0" smtClean="0"/>
              <a:t> </a:t>
            </a:r>
            <a:r>
              <a:rPr lang="es-SV" dirty="0" err="1" smtClean="0"/>
              <a:t>Layer</a:t>
            </a:r>
            <a:endParaRPr lang="es-SV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345474" y="5443493"/>
            <a:ext cx="9501051" cy="36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 smtClean="0"/>
              <a:t>Secutiry</a:t>
            </a:r>
            <a:r>
              <a:rPr lang="es-SV" dirty="0" smtClean="0"/>
              <a:t> and </a:t>
            </a:r>
            <a:r>
              <a:rPr lang="es-SV" dirty="0" err="1" smtClean="0"/>
              <a:t>Governance</a:t>
            </a:r>
            <a:r>
              <a:rPr lang="es-SV" dirty="0" smtClean="0"/>
              <a:t> </a:t>
            </a:r>
            <a:r>
              <a:rPr lang="es-SV" dirty="0" err="1" smtClean="0"/>
              <a:t>Layer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113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1118</Words>
  <Application>Microsoft Office PowerPoint</Application>
  <PresentationFormat>Panorámica</PresentationFormat>
  <Paragraphs>157</Paragraphs>
  <Slides>24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EYInterstate Light</vt:lpstr>
      <vt:lpstr>Garamond</vt:lpstr>
      <vt:lpstr>medium-content-serif-font</vt:lpstr>
      <vt:lpstr>Segoe UI</vt:lpstr>
      <vt:lpstr>Segoe UI Light</vt:lpstr>
      <vt:lpstr>Symbol</vt:lpstr>
      <vt:lpstr>Times New Roman</vt:lpstr>
      <vt:lpstr>WelcomeDoc</vt:lpstr>
      <vt:lpstr>Machine learning &amp; big data</vt:lpstr>
      <vt:lpstr>Fundamentos Machine Learning</vt:lpstr>
      <vt:lpstr>Conceptos Básicos</vt:lpstr>
      <vt:lpstr>¿Qué es Data?</vt:lpstr>
      <vt:lpstr>¿Qué es Big Data?</vt:lpstr>
      <vt:lpstr>Casos de Uso de Big Data</vt:lpstr>
      <vt:lpstr>Diferencias entre DWH/BI y Big Data</vt:lpstr>
      <vt:lpstr>Que es un Datalake</vt:lpstr>
      <vt:lpstr>Presentación de PowerPoint</vt:lpstr>
      <vt:lpstr>Presentación de PowerPoint</vt:lpstr>
      <vt:lpstr>Presentación de PowerPoint</vt:lpstr>
      <vt:lpstr>Presentación de PowerPoint</vt:lpstr>
      <vt:lpstr>Bases NoSql</vt:lpstr>
      <vt:lpstr>Distribuciones de Hadoop</vt:lpstr>
      <vt:lpstr>Ecosistema en el Datalake (Hadoop)</vt:lpstr>
      <vt:lpstr>Que no es Machine Learning</vt:lpstr>
      <vt:lpstr>Machine Learning</vt:lpstr>
      <vt:lpstr>Ciclo Vida Machine Learning</vt:lpstr>
      <vt:lpstr>Herramientas para Machine Learning</vt:lpstr>
      <vt:lpstr>AI vs ML vs DL</vt:lpstr>
      <vt:lpstr>El Científico de Datos</vt:lpstr>
      <vt:lpstr>ML + Big Data</vt:lpstr>
      <vt:lpstr>Q &amp; A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2018-10-16T04:50:44Z</dcterms:created>
  <dcterms:modified xsi:type="dcterms:W3CDTF">2019-04-02T04:06:22Z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