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15"/>
  </p:notesMasterIdLst>
  <p:sldIdLst>
    <p:sldId id="256" r:id="rId3"/>
    <p:sldId id="265" r:id="rId4"/>
    <p:sldId id="266" r:id="rId5"/>
    <p:sldId id="295" r:id="rId6"/>
    <p:sldId id="296" r:id="rId7"/>
    <p:sldId id="297" r:id="rId8"/>
    <p:sldId id="298" r:id="rId9"/>
    <p:sldId id="299" r:id="rId10"/>
    <p:sldId id="300" r:id="rId11"/>
    <p:sldId id="301" r:id="rId12"/>
    <p:sldId id="30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5"/>
            <p14:sldId id="296"/>
            <p14:sldId id="297"/>
            <p14:sldId id="298"/>
            <p14:sldId id="299"/>
            <p14:sldId id="300"/>
            <p14:sldId id="301"/>
            <p14:sldId id="302"/>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12</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3/27/2019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smtClean="0"/>
              <a:t>K </a:t>
            </a:r>
            <a:r>
              <a:rPr lang="es-MX" cap="all" dirty="0" err="1" smtClean="0"/>
              <a:t>Nearest</a:t>
            </a:r>
            <a:r>
              <a:rPr lang="es-MX" cap="all" dirty="0" smtClean="0"/>
              <a:t> </a:t>
            </a:r>
            <a:r>
              <a:rPr lang="es-MX" cap="all" dirty="0" err="1" smtClean="0"/>
              <a:t>neighbors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KNN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Marzo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Limitaciones</a:t>
            </a:r>
            <a:endParaRPr lang="en-US" dirty="0"/>
          </a:p>
        </p:txBody>
      </p:sp>
      <p:sp>
        <p:nvSpPr>
          <p:cNvPr id="3" name="Rectángulo 2"/>
          <p:cNvSpPr/>
          <p:nvPr/>
        </p:nvSpPr>
        <p:spPr>
          <a:xfrm>
            <a:off x="604434" y="1861521"/>
            <a:ext cx="6096000" cy="2954655"/>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Limitaciones del KNN</a:t>
            </a:r>
            <a:endParaRPr lang="en-US" sz="1050" b="1" kern="1400" spc="-50" dirty="0">
              <a:latin typeface="Arial Black" panose="020B0A04020102020204" pitchFamily="34"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El algoritmo es extremadamente sensible a los atributos irrelevantes y a 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multidimensionalidad</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Sensible al ruido.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 lento si hay muchos datos de entrenamiento.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La función de distancia utilizada puede inferir en el resultado.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Altos requerimientos de memoria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KNN no aprende ningún modelo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3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Seleccionando K</a:t>
            </a:r>
            <a:endParaRPr lang="en-US" dirty="0"/>
          </a:p>
        </p:txBody>
      </p:sp>
      <p:sp>
        <p:nvSpPr>
          <p:cNvPr id="4" name="Rectángulo 3"/>
          <p:cNvSpPr/>
          <p:nvPr/>
        </p:nvSpPr>
        <p:spPr>
          <a:xfrm>
            <a:off x="604434" y="2198881"/>
            <a:ext cx="6096000" cy="2923877"/>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Aspectos para seleccionar K</a:t>
            </a:r>
            <a:endParaRPr lang="en-US" sz="1050" b="1" kern="1400" spc="-50" dirty="0">
              <a:latin typeface="Arial Black" panose="020B0A04020102020204" pitchFamily="34"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el valor de K es muy pequeño, el resultado será muy sensible al ruido.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Si el valor de K es grande, trabajara mucho mejor, pero se perderá la idea de localidad.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Para evitar que los vecinos lejanos tengan mucha influencia, se puede hacer que cada vecino vote de manera inversamente proporcional a la distancia 1/d.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Se puede utilizar un valor de K impar para deshacer empates.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7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MX" sz="1800" dirty="0"/>
              <a:t>Machine Learning </a:t>
            </a:r>
            <a:r>
              <a:rPr lang="es-MX" sz="1800" dirty="0" err="1"/>
              <a:t>for</a:t>
            </a:r>
            <a:r>
              <a:rPr lang="es-MX" sz="1800" dirty="0"/>
              <a:t> </a:t>
            </a:r>
            <a:r>
              <a:rPr lang="es-MX" sz="1800" dirty="0" err="1"/>
              <a:t>Beginners</a:t>
            </a:r>
            <a:endParaRPr lang="en-US" sz="1800" dirty="0"/>
          </a:p>
          <a:p>
            <a:r>
              <a:rPr lang="es-MX" sz="1800" dirty="0" err="1"/>
              <a:t>By</a:t>
            </a:r>
            <a:r>
              <a:rPr lang="es-MX" sz="1800" dirty="0"/>
              <a:t> Ken Richards, 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pPr lvl="0"/>
            <a:endParaRPr lang="en-US" sz="1800" dirty="0" smtClean="0"/>
          </a:p>
          <a:p>
            <a:pPr lvl="0"/>
            <a:r>
              <a:rPr lang="en-US" sz="1800" dirty="0" smtClean="0"/>
              <a:t>Making </a:t>
            </a:r>
            <a:r>
              <a:rPr lang="en-US" sz="1800" dirty="0"/>
              <a:t>Sense of  Data: A Practical Guide to Exploratory Data Analysis</a:t>
            </a:r>
          </a:p>
          <a:p>
            <a:r>
              <a:rPr lang="en-US" sz="1800" dirty="0"/>
              <a:t>by W Johnson ,2007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Definiciones</a:t>
            </a:r>
            <a:endParaRPr lang="es-ES" sz="2400" noProof="1"/>
          </a:p>
          <a:p>
            <a:r>
              <a:rPr lang="es-ES" sz="2400" noProof="1" smtClean="0"/>
              <a:t>Ejemplo/Simulación</a:t>
            </a:r>
            <a:endParaRPr lang="es-ES" sz="2400" noProof="1" smtClean="0"/>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KNN</a:t>
            </a:r>
            <a:endParaRPr lang="en-US" dirty="0"/>
          </a:p>
        </p:txBody>
      </p:sp>
      <p:sp>
        <p:nvSpPr>
          <p:cNvPr id="5" name="Rectángulo 4"/>
          <p:cNvSpPr/>
          <p:nvPr/>
        </p:nvSpPr>
        <p:spPr>
          <a:xfrm>
            <a:off x="604434" y="1673112"/>
            <a:ext cx="6222537" cy="523220"/>
          </a:xfrm>
          <a:prstGeom prst="rect">
            <a:avLst/>
          </a:prstGeom>
        </p:spPr>
        <p:txBody>
          <a:bodyPr wrap="none">
            <a:spAutoFit/>
          </a:bodyPr>
          <a:lstStyle/>
          <a:p>
            <a:pPr marR="1143000">
              <a:spcAft>
                <a:spcPts val="1800"/>
              </a:spcAft>
            </a:pPr>
            <a:r>
              <a:rPr lang="es-SV" sz="2800" i="1" kern="1400" spc="-25" dirty="0">
                <a:latin typeface="Garamond" panose="02020404030301010803" pitchFamily="18" charset="0"/>
                <a:ea typeface="Times New Roman" panose="02020603050405020304" pitchFamily="18" charset="0"/>
                <a:cs typeface="Times New Roman" panose="02020603050405020304" pitchFamily="18" charset="0"/>
              </a:rPr>
              <a:t>Dime con quién andas y te diré quien eres.</a:t>
            </a:r>
            <a:endParaRPr lang="en-US" sz="2800" i="1" kern="1400" spc="-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8" name="Rectángulo 7"/>
          <p:cNvSpPr/>
          <p:nvPr/>
        </p:nvSpPr>
        <p:spPr>
          <a:xfrm>
            <a:off x="730971" y="2555212"/>
            <a:ext cx="10622830" cy="646331"/>
          </a:xfrm>
          <a:prstGeom prst="rect">
            <a:avLst/>
          </a:prstGeom>
        </p:spPr>
        <p:txBody>
          <a:bodyPr wrap="square">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spc="-25" dirty="0">
                <a:latin typeface="Garamond" panose="02020404030301010803" pitchFamily="18" charset="0"/>
                <a:ea typeface="Times New Roman" panose="02020603050405020304" pitchFamily="18" charset="0"/>
                <a:cs typeface="Times New Roman" panose="02020603050405020304" pitchFamily="18" charset="0"/>
              </a:rPr>
              <a:t>algoritmo KNN (K </a:t>
            </a:r>
            <a:r>
              <a:rPr lang="es-SV" spc="-25" dirty="0" err="1">
                <a:latin typeface="Garamond" panose="02020404030301010803" pitchFamily="18" charset="0"/>
                <a:ea typeface="Times New Roman" panose="02020603050405020304" pitchFamily="18" charset="0"/>
                <a:cs typeface="Times New Roman" panose="02020603050405020304" pitchFamily="18" charset="0"/>
              </a:rPr>
              <a:t>Nearest</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Neighbors</a:t>
            </a:r>
            <a:r>
              <a:rPr lang="es-SV" spc="-25" dirty="0">
                <a:latin typeface="Garamond" panose="02020404030301010803" pitchFamily="18" charset="0"/>
                <a:ea typeface="Times New Roman" panose="02020603050405020304" pitchFamily="18" charset="0"/>
                <a:cs typeface="Times New Roman" panose="02020603050405020304" pitchFamily="18" charset="0"/>
              </a:rPr>
              <a:t>) fue diseñado en 1951 por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Fix</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Hodges</a:t>
            </a:r>
            <a:r>
              <a:rPr lang="es-SV" spc="-25" dirty="0">
                <a:latin typeface="Garamond" panose="02020404030301010803" pitchFamily="18" charset="0"/>
                <a:ea typeface="Times New Roman" panose="02020603050405020304" pitchFamily="18" charset="0"/>
                <a:cs typeface="Times New Roman" panose="02020603050405020304" pitchFamily="18" charset="0"/>
              </a:rPr>
              <a:t>, pertenece a la familia de algoritmos supervisados y su característica principal es la simplicidad.</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9" name="Rectángulo 8"/>
          <p:cNvSpPr/>
          <p:nvPr/>
        </p:nvSpPr>
        <p:spPr>
          <a:xfrm>
            <a:off x="730971" y="3753914"/>
            <a:ext cx="6096000" cy="2092881"/>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KNN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Memory</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based</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Reasoning</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Example</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based</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Reasoning</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Instance</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based</a:t>
            </a:r>
            <a:r>
              <a:rPr lang="es-SV" spc="-25" dirty="0">
                <a:latin typeface="Garamond" panose="02020404030301010803" pitchFamily="18" charset="0"/>
                <a:ea typeface="Times New Roman" panose="02020603050405020304" pitchFamily="18" charset="0"/>
                <a:cs typeface="Times New Roman" panose="02020603050405020304" pitchFamily="18" charset="0"/>
              </a:rPr>
              <a:t> Learning</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Lazy</a:t>
            </a:r>
            <a:r>
              <a:rPr lang="es-SV" spc="-25" dirty="0">
                <a:latin typeface="Garamond" panose="02020404030301010803" pitchFamily="18" charset="0"/>
                <a:ea typeface="Times New Roman" panose="02020603050405020304" pitchFamily="18" charset="0"/>
                <a:cs typeface="Times New Roman" panose="02020603050405020304" pitchFamily="18" charset="0"/>
              </a:rPr>
              <a:t> Learning</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3" name="Imagen 12"/>
          <p:cNvPicPr/>
          <p:nvPr/>
        </p:nvPicPr>
        <p:blipFill>
          <a:blip r:embed="rId2"/>
          <a:stretch>
            <a:fillRect/>
          </a:stretch>
        </p:blipFill>
        <p:spPr>
          <a:xfrm>
            <a:off x="7034077" y="3251377"/>
            <a:ext cx="2728108" cy="3097954"/>
          </a:xfrm>
          <a:prstGeom prst="rect">
            <a:avLst/>
          </a:prstGeom>
        </p:spPr>
      </p:pic>
    </p:spTree>
    <p:extLst>
      <p:ext uri="{BB962C8B-B14F-4D97-AF65-F5344CB8AC3E}">
        <p14:creationId xmlns:p14="http://schemas.microsoft.com/office/powerpoint/2010/main" val="181152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KNN</a:t>
            </a:r>
            <a:endParaRPr lang="en-US" dirty="0"/>
          </a:p>
        </p:txBody>
      </p:sp>
      <p:pic>
        <p:nvPicPr>
          <p:cNvPr id="7" name="Imagen 6"/>
          <p:cNvPicPr/>
          <p:nvPr/>
        </p:nvPicPr>
        <p:blipFill>
          <a:blip r:embed="rId2"/>
          <a:stretch>
            <a:fillRect/>
          </a:stretch>
        </p:blipFill>
        <p:spPr>
          <a:xfrm>
            <a:off x="7126779" y="2672100"/>
            <a:ext cx="3588444" cy="3174908"/>
          </a:xfrm>
          <a:prstGeom prst="rect">
            <a:avLst/>
          </a:prstGeom>
        </p:spPr>
      </p:pic>
      <p:sp>
        <p:nvSpPr>
          <p:cNvPr id="3" name="Rectángulo 2"/>
          <p:cNvSpPr/>
          <p:nvPr/>
        </p:nvSpPr>
        <p:spPr>
          <a:xfrm>
            <a:off x="604434" y="2362220"/>
            <a:ext cx="6096000" cy="1477328"/>
          </a:xfrm>
          <a:prstGeom prst="rect">
            <a:avLst/>
          </a:prstGeom>
        </p:spPr>
        <p:txBody>
          <a:bodyPr>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dirty="0">
                <a:latin typeface="Garamond" panose="02020404030301010803" pitchFamily="18" charset="0"/>
                <a:ea typeface="Times New Roman" panose="02020603050405020304" pitchFamily="18" charset="0"/>
                <a:cs typeface="Times New Roman" panose="02020603050405020304" pitchFamily="18" charset="0"/>
              </a:rPr>
              <a:t>algoritmo calcula la distancia del elemento nuevo a cada uno de los existentes, y ordena dichas distancias en forma ascendente es decir de menor a mayor para ir seleccionando el grupo al cual pertenece dicha observación. El grupo será por lo tanto el de mayor frecuencia con menores distancias.</a:t>
            </a:r>
            <a:endParaRPr lang="en-US" dirty="0"/>
          </a:p>
        </p:txBody>
      </p:sp>
      <p:sp>
        <p:nvSpPr>
          <p:cNvPr id="4" name="Rectángulo 3"/>
          <p:cNvSpPr/>
          <p:nvPr/>
        </p:nvSpPr>
        <p:spPr>
          <a:xfrm>
            <a:off x="604434" y="4115737"/>
            <a:ext cx="6096000" cy="1477328"/>
          </a:xfrm>
          <a:prstGeom prst="rect">
            <a:avLst/>
          </a:prstGeom>
        </p:spPr>
        <p:txBody>
          <a:bodyPr>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Es </a:t>
            </a:r>
            <a:r>
              <a:rPr lang="es-SV" dirty="0">
                <a:latin typeface="Garamond" panose="02020404030301010803" pitchFamily="18" charset="0"/>
                <a:ea typeface="Times New Roman" panose="02020603050405020304" pitchFamily="18" charset="0"/>
                <a:cs typeface="Times New Roman" panose="02020603050405020304" pitchFamily="18" charset="0"/>
              </a:rPr>
              <a:t>un algoritmo supervisado, a partir de un conjunto de datos de entrenamiento, se construirá un artefacto cuyo objetivo será el de clasificar correctamente todas las nuevas instancias y vale la pena mencionar desde el inicio que los conjuntos de datos a utilizar pueden incluir atributos tanto numéricos como descriptivos.</a:t>
            </a:r>
            <a:endParaRPr lang="en-US" dirty="0"/>
          </a:p>
        </p:txBody>
      </p:sp>
    </p:spTree>
    <p:extLst>
      <p:ext uri="{BB962C8B-B14F-4D97-AF65-F5344CB8AC3E}">
        <p14:creationId xmlns:p14="http://schemas.microsoft.com/office/powerpoint/2010/main" val="383470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KNN</a:t>
            </a:r>
            <a:endParaRPr lang="en-US" dirty="0"/>
          </a:p>
        </p:txBody>
      </p:sp>
      <p:sp>
        <p:nvSpPr>
          <p:cNvPr id="5" name="Rectángulo 4"/>
          <p:cNvSpPr/>
          <p:nvPr/>
        </p:nvSpPr>
        <p:spPr>
          <a:xfrm>
            <a:off x="604434" y="2465182"/>
            <a:ext cx="5410000" cy="273921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algoritmo de los K Vecinos más cercanos es uno de los algoritmos basados en distancias y se fundamenta en el supuesto de que todas las distancias se encuentran en un espacio de dimensión 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vecino más cercano de una instancia es definido en términos de la distancia, popularmente se utiliza la Distancia Euclidiana Estándar, pero tal como se ha visto en otros estudios, existen más distancias disponibles para estimar esta métrica.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6224587" y="4632893"/>
            <a:ext cx="5229225" cy="571500"/>
          </a:xfrm>
          <a:prstGeom prst="rect">
            <a:avLst/>
          </a:prstGeom>
        </p:spPr>
      </p:pic>
      <p:pic>
        <p:nvPicPr>
          <p:cNvPr id="9" name="Imagen 8"/>
          <p:cNvPicPr/>
          <p:nvPr/>
        </p:nvPicPr>
        <p:blipFill>
          <a:blip r:embed="rId3"/>
          <a:stretch>
            <a:fillRect/>
          </a:stretch>
        </p:blipFill>
        <p:spPr>
          <a:xfrm>
            <a:off x="6905625" y="1967650"/>
            <a:ext cx="3867150" cy="1428750"/>
          </a:xfrm>
          <a:prstGeom prst="rect">
            <a:avLst/>
          </a:prstGeom>
        </p:spPr>
      </p:pic>
    </p:spTree>
    <p:extLst>
      <p:ext uri="{BB962C8B-B14F-4D97-AF65-F5344CB8AC3E}">
        <p14:creationId xmlns:p14="http://schemas.microsoft.com/office/powerpoint/2010/main" val="171964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KNN</a:t>
            </a:r>
            <a:endParaRPr lang="en-US" dirty="0"/>
          </a:p>
        </p:txBody>
      </p:sp>
      <p:pic>
        <p:nvPicPr>
          <p:cNvPr id="6" name="Imagen 5"/>
          <p:cNvPicPr/>
          <p:nvPr/>
        </p:nvPicPr>
        <p:blipFill>
          <a:blip r:embed="rId2"/>
          <a:stretch>
            <a:fillRect/>
          </a:stretch>
        </p:blipFill>
        <p:spPr>
          <a:xfrm>
            <a:off x="409642" y="2316990"/>
            <a:ext cx="4752975" cy="3486150"/>
          </a:xfrm>
          <a:prstGeom prst="rect">
            <a:avLst/>
          </a:prstGeom>
        </p:spPr>
      </p:pic>
      <p:pic>
        <p:nvPicPr>
          <p:cNvPr id="7" name="Imagen 6"/>
          <p:cNvPicPr/>
          <p:nvPr/>
        </p:nvPicPr>
        <p:blipFill>
          <a:blip r:embed="rId3"/>
          <a:stretch>
            <a:fillRect/>
          </a:stretch>
        </p:blipFill>
        <p:spPr>
          <a:xfrm>
            <a:off x="5162617" y="1784242"/>
            <a:ext cx="6248400" cy="4371340"/>
          </a:xfrm>
          <a:prstGeom prst="rect">
            <a:avLst/>
          </a:prstGeom>
        </p:spPr>
      </p:pic>
    </p:spTree>
    <p:extLst>
      <p:ext uri="{BB962C8B-B14F-4D97-AF65-F5344CB8AC3E}">
        <p14:creationId xmlns:p14="http://schemas.microsoft.com/office/powerpoint/2010/main" val="196442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Distancias</a:t>
            </a:r>
            <a:endParaRPr lang="en-US" dirty="0"/>
          </a:p>
        </p:txBody>
      </p:sp>
      <p:sp>
        <p:nvSpPr>
          <p:cNvPr id="3" name="Rectángulo 2"/>
          <p:cNvSpPr/>
          <p:nvPr/>
        </p:nvSpPr>
        <p:spPr>
          <a:xfrm>
            <a:off x="832834" y="1940194"/>
            <a:ext cx="6096000" cy="1200329"/>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Euclidiana: En matemáticas, la distancia euclidiana 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euclídea</a:t>
            </a:r>
            <a:r>
              <a:rPr lang="es-SV" spc="-25" dirty="0">
                <a:latin typeface="Garamond" panose="02020404030301010803" pitchFamily="18" charset="0"/>
                <a:ea typeface="Times New Roman" panose="02020603050405020304" pitchFamily="18" charset="0"/>
                <a:cs typeface="Times New Roman" panose="02020603050405020304" pitchFamily="18" charset="0"/>
              </a:rPr>
              <a:t> es la distancia "ordinaria" entre dos puntos de un espacio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euclídeo</a:t>
            </a:r>
            <a:r>
              <a:rPr lang="es-SV" spc="-25" dirty="0">
                <a:latin typeface="Garamond" panose="02020404030301010803" pitchFamily="18" charset="0"/>
                <a:ea typeface="Times New Roman" panose="02020603050405020304" pitchFamily="18" charset="0"/>
                <a:cs typeface="Times New Roman" panose="02020603050405020304" pitchFamily="18" charset="0"/>
              </a:rPr>
              <a:t>, la cual se deduce a partir del teorema de Pitágoras.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8165474" y="1940194"/>
            <a:ext cx="2171700" cy="942975"/>
          </a:xfrm>
          <a:prstGeom prst="rect">
            <a:avLst/>
          </a:prstGeom>
        </p:spPr>
      </p:pic>
      <p:sp>
        <p:nvSpPr>
          <p:cNvPr id="4" name="Rectángulo 3"/>
          <p:cNvSpPr/>
          <p:nvPr/>
        </p:nvSpPr>
        <p:spPr>
          <a:xfrm>
            <a:off x="269584" y="3548683"/>
            <a:ext cx="6659250" cy="646331"/>
          </a:xfrm>
          <a:prstGeom prst="rect">
            <a:avLst/>
          </a:prstGeom>
        </p:spPr>
        <p:txBody>
          <a:bodyPr wrap="square">
            <a:spAutoFit/>
          </a:bodyPr>
          <a:lstStyle/>
          <a:p>
            <a:pPr marL="742950" lvl="1" indent="-285750" algn="just">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    Distancia </a:t>
            </a:r>
            <a:r>
              <a:rPr lang="es-SV" dirty="0">
                <a:latin typeface="Garamond" panose="02020404030301010803" pitchFamily="18" charset="0"/>
                <a:ea typeface="Times New Roman" panose="02020603050405020304" pitchFamily="18" charset="0"/>
                <a:cs typeface="Times New Roman" panose="02020603050405020304" pitchFamily="18" charset="0"/>
              </a:rPr>
              <a:t>Manhattan: también conocida como geometría del taxista, distancia rectilínea o longitud de Manhattan</a:t>
            </a:r>
            <a:endParaRPr lang="en-US" dirty="0"/>
          </a:p>
        </p:txBody>
      </p:sp>
      <p:pic>
        <p:nvPicPr>
          <p:cNvPr id="9" name="Imagen 8"/>
          <p:cNvPicPr/>
          <p:nvPr/>
        </p:nvPicPr>
        <p:blipFill>
          <a:blip r:embed="rId3"/>
          <a:stretch>
            <a:fillRect/>
          </a:stretch>
        </p:blipFill>
        <p:spPr>
          <a:xfrm>
            <a:off x="8279774" y="3499689"/>
            <a:ext cx="1943100" cy="695325"/>
          </a:xfrm>
          <a:prstGeom prst="rect">
            <a:avLst/>
          </a:prstGeom>
        </p:spPr>
      </p:pic>
      <p:pic>
        <p:nvPicPr>
          <p:cNvPr id="10" name="Imagen 9"/>
          <p:cNvPicPr/>
          <p:nvPr/>
        </p:nvPicPr>
        <p:blipFill>
          <a:blip r:embed="rId4"/>
          <a:stretch>
            <a:fillRect/>
          </a:stretch>
        </p:blipFill>
        <p:spPr>
          <a:xfrm>
            <a:off x="8422649" y="50278"/>
            <a:ext cx="2209800" cy="1466850"/>
          </a:xfrm>
          <a:prstGeom prst="rect">
            <a:avLst/>
          </a:prstGeom>
        </p:spPr>
      </p:pic>
      <p:sp>
        <p:nvSpPr>
          <p:cNvPr id="5" name="Rectángulo 4"/>
          <p:cNvSpPr/>
          <p:nvPr/>
        </p:nvSpPr>
        <p:spPr>
          <a:xfrm>
            <a:off x="832834" y="4751753"/>
            <a:ext cx="2349105" cy="369332"/>
          </a:xfrm>
          <a:prstGeom prst="rect">
            <a:avLst/>
          </a:prstGeom>
        </p:spPr>
        <p:txBody>
          <a:bodyPr wrap="none">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Minkowski</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1" name="Imagen 10"/>
          <p:cNvPicPr/>
          <p:nvPr/>
        </p:nvPicPr>
        <p:blipFill>
          <a:blip r:embed="rId5"/>
          <a:stretch>
            <a:fillRect/>
          </a:stretch>
        </p:blipFill>
        <p:spPr>
          <a:xfrm>
            <a:off x="8165474" y="4751753"/>
            <a:ext cx="2466975" cy="895350"/>
          </a:xfrm>
          <a:prstGeom prst="rect">
            <a:avLst/>
          </a:prstGeom>
        </p:spPr>
      </p:pic>
    </p:spTree>
    <p:extLst>
      <p:ext uri="{BB962C8B-B14F-4D97-AF65-F5344CB8AC3E}">
        <p14:creationId xmlns:p14="http://schemas.microsoft.com/office/powerpoint/2010/main" val="77240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n-US" dirty="0"/>
          </a:p>
        </p:txBody>
      </p:sp>
      <p:pic>
        <p:nvPicPr>
          <p:cNvPr id="12" name="Imagen 11"/>
          <p:cNvPicPr/>
          <p:nvPr/>
        </p:nvPicPr>
        <p:blipFill>
          <a:blip r:embed="rId2"/>
          <a:stretch>
            <a:fillRect/>
          </a:stretch>
        </p:blipFill>
        <p:spPr>
          <a:xfrm>
            <a:off x="1214773" y="2198933"/>
            <a:ext cx="6151942" cy="3738227"/>
          </a:xfrm>
          <a:prstGeom prst="rect">
            <a:avLst/>
          </a:prstGeom>
        </p:spPr>
      </p:pic>
    </p:spTree>
    <p:extLst>
      <p:ext uri="{BB962C8B-B14F-4D97-AF65-F5344CB8AC3E}">
        <p14:creationId xmlns:p14="http://schemas.microsoft.com/office/powerpoint/2010/main" val="206916790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504</Words>
  <Application>Microsoft Office PowerPoint</Application>
  <PresentationFormat>Panorámica</PresentationFormat>
  <Paragraphs>58</Paragraphs>
  <Slides>12</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Arial Black</vt:lpstr>
      <vt:lpstr>Calibri</vt:lpstr>
      <vt:lpstr>Garamond</vt:lpstr>
      <vt:lpstr>Segoe UI</vt:lpstr>
      <vt:lpstr>Segoe UI Light</vt:lpstr>
      <vt:lpstr>Symbol</vt:lpstr>
      <vt:lpstr>Times New Roman</vt:lpstr>
      <vt:lpstr>WelcomeDoc</vt:lpstr>
      <vt:lpstr>Machine learning: K Nearest neighbors</vt:lpstr>
      <vt:lpstr>Agenda</vt:lpstr>
      <vt:lpstr>Conceptos Básicos</vt:lpstr>
      <vt:lpstr>KNN</vt:lpstr>
      <vt:lpstr>KNN</vt:lpstr>
      <vt:lpstr>KNN</vt:lpstr>
      <vt:lpstr>KNN</vt:lpstr>
      <vt:lpstr>Tipos de Distancias</vt:lpstr>
      <vt:lpstr>Ejemplo</vt:lpstr>
      <vt:lpstr>Limitaciones</vt:lpstr>
      <vt:lpstr>Seleccionando K</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2019-03-27T00:56:59Z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