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1"/>
  </p:notesMasterIdLst>
  <p:sldIdLst>
    <p:sldId id="256" r:id="rId3"/>
    <p:sldId id="265" r:id="rId4"/>
    <p:sldId id="266" r:id="rId5"/>
    <p:sldId id="296" r:id="rId6"/>
    <p:sldId id="297" r:id="rId7"/>
    <p:sldId id="298" r:id="rId8"/>
    <p:sldId id="299" r:id="rId9"/>
    <p:sldId id="300" r:id="rId10"/>
    <p:sldId id="301" r:id="rId11"/>
    <p:sldId id="302" r:id="rId12"/>
    <p:sldId id="303" r:id="rId13"/>
    <p:sldId id="304" r:id="rId14"/>
    <p:sldId id="305" r:id="rId15"/>
    <p:sldId id="306" r:id="rId16"/>
    <p:sldId id="307" r:id="rId17"/>
    <p:sldId id="295" r:id="rId18"/>
    <p:sldId id="308"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6"/>
            <p14:sldId id="297"/>
            <p14:sldId id="298"/>
            <p14:sldId id="299"/>
            <p14:sldId id="300"/>
            <p14:sldId id="301"/>
            <p14:sldId id="302"/>
            <p14:sldId id="303"/>
            <p14:sldId id="304"/>
            <p14:sldId id="305"/>
            <p14:sldId id="306"/>
            <p14:sldId id="307"/>
            <p14:sldId id="295"/>
            <p14:sldId id="308"/>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8" autoAdjust="0"/>
    <p:restoredTop sz="94280" autoAdjust="0"/>
  </p:normalViewPr>
  <p:slideViewPr>
    <p:cSldViewPr snapToGrid="0">
      <p:cViewPr varScale="1">
        <p:scale>
          <a:sx n="74" d="100"/>
          <a:sy n="74" d="100"/>
        </p:scale>
        <p:origin x="402"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18</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4/23/2019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r-statistics.co/Linear-Regression.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t>
            </a:r>
            <a:r>
              <a:rPr lang="es-MX" cap="all" dirty="0" err="1" smtClean="0"/>
              <a:t>RegresiÓn</a:t>
            </a:r>
            <a:r>
              <a:rPr lang="es-MX" cap="all" dirty="0" smtClean="0"/>
              <a:t> LINEAL</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noProof="1" smtClean="0"/>
              <a:t>Fundamentos de </a:t>
            </a:r>
            <a:r>
              <a:rPr lang="es-MX" sz="2400" noProof="1" smtClean="0"/>
              <a:t>Regresiones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Abril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Pendiente de la Recta</a:t>
            </a:r>
            <a:endParaRPr lang="en-US"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2304445" y="2687819"/>
            <a:ext cx="6909301" cy="2566759"/>
          </a:xfrm>
          <a:prstGeom prst="rect">
            <a:avLst/>
          </a:prstGeom>
          <a:noFill/>
          <a:ln>
            <a:noFill/>
          </a:ln>
        </p:spPr>
      </p:pic>
    </p:spTree>
    <p:extLst>
      <p:ext uri="{BB962C8B-B14F-4D97-AF65-F5344CB8AC3E}">
        <p14:creationId xmlns:p14="http://schemas.microsoft.com/office/powerpoint/2010/main" val="583678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Pendiente de la Recta</a:t>
            </a:r>
            <a:endParaRPr lang="en-U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343955" y="2047741"/>
            <a:ext cx="6903075" cy="3953814"/>
          </a:xfrm>
          <a:prstGeom prst="rect">
            <a:avLst/>
          </a:prstGeom>
          <a:noFill/>
          <a:ln>
            <a:noFill/>
          </a:ln>
        </p:spPr>
      </p:pic>
    </p:spTree>
    <p:extLst>
      <p:ext uri="{BB962C8B-B14F-4D97-AF65-F5344CB8AC3E}">
        <p14:creationId xmlns:p14="http://schemas.microsoft.com/office/powerpoint/2010/main" val="3368910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Correlación</a:t>
            </a:r>
            <a:endParaRPr lang="en-US"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2575775" y="2082165"/>
            <a:ext cx="5108995" cy="3854996"/>
          </a:xfrm>
          <a:prstGeom prst="rect">
            <a:avLst/>
          </a:prstGeom>
          <a:noFill/>
          <a:ln>
            <a:noFill/>
          </a:ln>
        </p:spPr>
      </p:pic>
    </p:spTree>
    <p:extLst>
      <p:ext uri="{BB962C8B-B14F-4D97-AF65-F5344CB8AC3E}">
        <p14:creationId xmlns:p14="http://schemas.microsoft.com/office/powerpoint/2010/main" val="3336041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Bondad de Ajuste</a:t>
            </a:r>
            <a:endParaRPr lang="en-US" dirty="0"/>
          </a:p>
        </p:txBody>
      </p:sp>
      <p:pic>
        <p:nvPicPr>
          <p:cNvPr id="4" name="Imagen 3"/>
          <p:cNvPicPr/>
          <p:nvPr/>
        </p:nvPicPr>
        <p:blipFill>
          <a:blip r:embed="rId2"/>
          <a:stretch>
            <a:fillRect/>
          </a:stretch>
        </p:blipFill>
        <p:spPr>
          <a:xfrm>
            <a:off x="3736549" y="2520301"/>
            <a:ext cx="3971925" cy="581025"/>
          </a:xfrm>
          <a:prstGeom prst="rect">
            <a:avLst/>
          </a:prstGeom>
        </p:spPr>
      </p:pic>
      <p:pic>
        <p:nvPicPr>
          <p:cNvPr id="6" name="Imagen 5"/>
          <p:cNvPicPr/>
          <p:nvPr/>
        </p:nvPicPr>
        <p:blipFill>
          <a:blip r:embed="rId3"/>
          <a:stretch>
            <a:fillRect/>
          </a:stretch>
        </p:blipFill>
        <p:spPr>
          <a:xfrm>
            <a:off x="3988961" y="3759490"/>
            <a:ext cx="3467100" cy="523875"/>
          </a:xfrm>
          <a:prstGeom prst="rect">
            <a:avLst/>
          </a:prstGeom>
        </p:spPr>
      </p:pic>
    </p:spTree>
    <p:extLst>
      <p:ext uri="{BB962C8B-B14F-4D97-AF65-F5344CB8AC3E}">
        <p14:creationId xmlns:p14="http://schemas.microsoft.com/office/powerpoint/2010/main" val="3503164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 Múltiple</a:t>
            </a:r>
            <a:endParaRPr lang="en-US" dirty="0"/>
          </a:p>
        </p:txBody>
      </p:sp>
      <p:sp>
        <p:nvSpPr>
          <p:cNvPr id="3" name="Rectángulo 2"/>
          <p:cNvSpPr/>
          <p:nvPr/>
        </p:nvSpPr>
        <p:spPr>
          <a:xfrm>
            <a:off x="604434" y="2014298"/>
            <a:ext cx="11102462" cy="646331"/>
          </a:xfrm>
          <a:prstGeom prst="rect">
            <a:avLst/>
          </a:prstGeom>
        </p:spPr>
        <p:txBody>
          <a:bodyPr wrap="square">
            <a:spAutoFit/>
          </a:bodyPr>
          <a:lstStyle/>
          <a:p>
            <a:r>
              <a:rPr lang="es-SV" dirty="0" smtClean="0">
                <a:latin typeface="Garamond" panose="02020404030301010803" pitchFamily="18" charset="0"/>
                <a:ea typeface="Times New Roman" panose="02020603050405020304" pitchFamily="18" charset="0"/>
                <a:cs typeface="Times New Roman" panose="02020603050405020304" pitchFamily="18" charset="0"/>
              </a:rPr>
              <a:t>Una regresión </a:t>
            </a:r>
            <a:r>
              <a:rPr lang="es-SV" dirty="0">
                <a:latin typeface="Garamond" panose="02020404030301010803" pitchFamily="18" charset="0"/>
                <a:ea typeface="Times New Roman" panose="02020603050405020304" pitchFamily="18" charset="0"/>
                <a:cs typeface="Times New Roman" panose="02020603050405020304" pitchFamily="18" charset="0"/>
              </a:rPr>
              <a:t>lineal múltiple implica una ecuación que ya no define una recta en el plano, sino un </a:t>
            </a:r>
            <a:r>
              <a:rPr lang="es-SV" dirty="0" err="1">
                <a:latin typeface="Garamond" panose="02020404030301010803" pitchFamily="18" charset="0"/>
                <a:ea typeface="Times New Roman" panose="02020603050405020304" pitchFamily="18" charset="0"/>
                <a:cs typeface="Times New Roman" panose="02020603050405020304" pitchFamily="18" charset="0"/>
              </a:rPr>
              <a:t>hiperplano</a:t>
            </a:r>
            <a:r>
              <a:rPr lang="es-SV" dirty="0">
                <a:latin typeface="Garamond" panose="02020404030301010803" pitchFamily="18" charset="0"/>
                <a:ea typeface="Times New Roman" panose="02020603050405020304" pitchFamily="18" charset="0"/>
                <a:cs typeface="Times New Roman" panose="02020603050405020304" pitchFamily="18" charset="0"/>
              </a:rPr>
              <a:t> en un espacio multidimensional.</a:t>
            </a:r>
            <a:endParaRPr lang="en-US" dirty="0"/>
          </a:p>
        </p:txBody>
      </p:sp>
      <p:pic>
        <p:nvPicPr>
          <p:cNvPr id="6" name="Imagen 5"/>
          <p:cNvPicPr/>
          <p:nvPr/>
        </p:nvPicPr>
        <p:blipFill>
          <a:blip r:embed="rId2"/>
          <a:stretch>
            <a:fillRect/>
          </a:stretch>
        </p:blipFill>
        <p:spPr>
          <a:xfrm>
            <a:off x="3861074" y="2968848"/>
            <a:ext cx="4236085" cy="3238500"/>
          </a:xfrm>
          <a:prstGeom prst="rect">
            <a:avLst/>
          </a:prstGeom>
        </p:spPr>
      </p:pic>
    </p:spTree>
    <p:extLst>
      <p:ext uri="{BB962C8B-B14F-4D97-AF65-F5344CB8AC3E}">
        <p14:creationId xmlns:p14="http://schemas.microsoft.com/office/powerpoint/2010/main" val="646274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 Múltiple</a:t>
            </a:r>
            <a:endParaRPr lang="en-US" dirty="0"/>
          </a:p>
        </p:txBody>
      </p:sp>
      <p:pic>
        <p:nvPicPr>
          <p:cNvPr id="4" name="Imagen 3"/>
          <p:cNvPicPr/>
          <p:nvPr/>
        </p:nvPicPr>
        <p:blipFill>
          <a:blip r:embed="rId2"/>
          <a:stretch>
            <a:fillRect/>
          </a:stretch>
        </p:blipFill>
        <p:spPr>
          <a:xfrm>
            <a:off x="835583" y="3211870"/>
            <a:ext cx="3514725" cy="485775"/>
          </a:xfrm>
          <a:prstGeom prst="rect">
            <a:avLst/>
          </a:prstGeom>
        </p:spPr>
      </p:pic>
      <p:sp>
        <p:nvSpPr>
          <p:cNvPr id="3" name="Rectángulo 2"/>
          <p:cNvSpPr/>
          <p:nvPr/>
        </p:nvSpPr>
        <p:spPr>
          <a:xfrm>
            <a:off x="4915437" y="1951137"/>
            <a:ext cx="6096000" cy="3908762"/>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Linealidad: la ecuación de regresión adopta una forma particular, en concreto, la variable dependiente es la suma de un conjunto de elementos: </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el origen de la recta, </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una combinación lineal de predictores y </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los residuos.</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457200" algn="just">
              <a:spcAft>
                <a:spcPts val="1200"/>
              </a:spcAft>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El incumplimiento del supuesto de linealidad suele denominarse error de especificación.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Independencia: Los residuos son independientes entre sí, es decir, los residuos constituyen una variable aleatoria.</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Homocedestacidad</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Para cada valor de la variable independiente, la varianza de los residuos es constante.</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Normalidad: Para cada valor de la variable independiente, los residuos se distribuyen normalmente con media cero.</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No-</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colinealidad</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No existe relación lineal exacta entre ninguna de las variables independientes. El incumplimiento de este supuesto da origen a la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colinealidad</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o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multicolinealidad</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054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saber si el modelo es bueno</a:t>
            </a:r>
            <a:endParaRPr lang="en-US" dirty="0"/>
          </a:p>
        </p:txBody>
      </p:sp>
      <p:pic>
        <p:nvPicPr>
          <p:cNvPr id="5" name="Imagen 4"/>
          <p:cNvPicPr>
            <a:picLocks noChangeAspect="1"/>
          </p:cNvPicPr>
          <p:nvPr/>
        </p:nvPicPr>
        <p:blipFill>
          <a:blip r:embed="rId2"/>
          <a:stretch>
            <a:fillRect/>
          </a:stretch>
        </p:blipFill>
        <p:spPr>
          <a:xfrm>
            <a:off x="1184856" y="1520780"/>
            <a:ext cx="6649053" cy="4765593"/>
          </a:xfrm>
          <a:prstGeom prst="rect">
            <a:avLst/>
          </a:prstGeom>
        </p:spPr>
      </p:pic>
      <p:sp>
        <p:nvSpPr>
          <p:cNvPr id="6" name="Rectángulo 5"/>
          <p:cNvSpPr/>
          <p:nvPr/>
        </p:nvSpPr>
        <p:spPr>
          <a:xfrm>
            <a:off x="7207478" y="6333048"/>
            <a:ext cx="4577087" cy="369332"/>
          </a:xfrm>
          <a:prstGeom prst="rect">
            <a:avLst/>
          </a:prstGeom>
        </p:spPr>
        <p:txBody>
          <a:bodyPr wrap="none">
            <a:spAutoFit/>
          </a:bodyPr>
          <a:lstStyle/>
          <a:p>
            <a:r>
              <a:rPr lang="en-US" dirty="0">
                <a:hlinkClick r:id="rId3"/>
              </a:rPr>
              <a:t>http://r-statistics.co/Linear-Regression.html</a:t>
            </a:r>
            <a:endParaRPr lang="en-US" dirty="0"/>
          </a:p>
        </p:txBody>
      </p:sp>
    </p:spTree>
    <p:extLst>
      <p:ext uri="{BB962C8B-B14F-4D97-AF65-F5344CB8AC3E}">
        <p14:creationId xmlns:p14="http://schemas.microsoft.com/office/powerpoint/2010/main" val="1811521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Otros tipos de regresiones</a:t>
            </a:r>
            <a:endParaRPr lang="en-US" dirty="0"/>
          </a:p>
        </p:txBody>
      </p:sp>
      <p:sp>
        <p:nvSpPr>
          <p:cNvPr id="3" name="Rectángulo 2"/>
          <p:cNvSpPr/>
          <p:nvPr/>
        </p:nvSpPr>
        <p:spPr>
          <a:xfrm>
            <a:off x="807076" y="1699011"/>
            <a:ext cx="6096000" cy="4678204"/>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Polynomial</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Logistic</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Quantile</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Ridge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Lasso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ElasticNet</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Principal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Component</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Partial</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Least</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Square</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Vector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Ordinal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Poisson</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Negative</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Binomial </a:t>
            </a: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spc="-25" dirty="0" err="1">
                <a:latin typeface="Garamond" panose="02020404030301010803" pitchFamily="18" charset="0"/>
                <a:ea typeface="Times New Roman" panose="02020603050405020304" pitchFamily="18" charset="0"/>
                <a:cs typeface="Times New Roman" panose="02020603050405020304" pitchFamily="18" charset="0"/>
              </a:rPr>
              <a:t>Quasi-Poisson</a:t>
            </a:r>
            <a:r>
              <a:rPr lang="es-SV" sz="12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200" spc="-25" dirty="0" err="1" smtClean="0">
                <a:latin typeface="Garamond" panose="02020404030301010803" pitchFamily="18" charset="0"/>
                <a:ea typeface="Times New Roman" panose="02020603050405020304" pitchFamily="18" charset="0"/>
                <a:cs typeface="Times New Roman" panose="02020603050405020304" pitchFamily="18" charset="0"/>
              </a:rPr>
              <a:t>Regression</a:t>
            </a:r>
            <a:endParaRPr lang="es-SV" sz="1200"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200" dirty="0" smtClean="0">
                <a:latin typeface="Garamond" panose="02020404030301010803" pitchFamily="18" charset="0"/>
                <a:ea typeface="Times New Roman" panose="02020603050405020304" pitchFamily="18" charset="0"/>
                <a:cs typeface="Times New Roman" panose="02020603050405020304" pitchFamily="18" charset="0"/>
              </a:rPr>
              <a:t>Cox </a:t>
            </a:r>
            <a:r>
              <a:rPr lang="es-SV" sz="1200" dirty="0" err="1">
                <a:latin typeface="Garamond" panose="02020404030301010803" pitchFamily="18" charset="0"/>
                <a:ea typeface="Times New Roman" panose="02020603050405020304" pitchFamily="18" charset="0"/>
                <a:cs typeface="Times New Roman" panose="02020603050405020304" pitchFamily="18" charset="0"/>
              </a:rPr>
              <a:t>Regression</a:t>
            </a:r>
            <a:endParaRPr lang="en-US" sz="1200" dirty="0"/>
          </a:p>
        </p:txBody>
      </p:sp>
      <p:sp>
        <p:nvSpPr>
          <p:cNvPr id="4" name="Rectángulo 3"/>
          <p:cNvSpPr/>
          <p:nvPr/>
        </p:nvSpPr>
        <p:spPr>
          <a:xfrm>
            <a:off x="4503313" y="2162754"/>
            <a:ext cx="6096000" cy="2123658"/>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Si la variable dependiente es continua y existe </a:t>
            </a: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colinealidad</a:t>
            </a:r>
            <a:r>
              <a:rPr lang="es-SV" sz="1400" spc="-25" dirty="0">
                <a:latin typeface="Garamond" panose="02020404030301010803" pitchFamily="18" charset="0"/>
                <a:ea typeface="Times New Roman" panose="02020603050405020304" pitchFamily="18" charset="0"/>
                <a:cs typeface="Times New Roman" panose="02020603050405020304" pitchFamily="18" charset="0"/>
              </a:rPr>
              <a:t> o bien hay una gran cantidad de variables independientes, se pueden probar las regresiones de tipo PCR, PLS, Ridge, Lasso y </a:t>
            </a: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Elastic</a:t>
            </a:r>
            <a:r>
              <a:rPr lang="es-SV" sz="1400" spc="-25" dirty="0">
                <a:latin typeface="Garamond" panose="02020404030301010803" pitchFamily="18" charset="0"/>
                <a:ea typeface="Times New Roman" panose="02020603050405020304" pitchFamily="18" charset="0"/>
                <a:cs typeface="Times New Roman" panose="02020603050405020304" pitchFamily="18" charset="0"/>
              </a:rPr>
              <a:t>. El modelo final se deberá seleccionar en función de R cuadrada, R Cuadrada Ajustada y si es posible calcular el AIC y BIC.</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Si tenemos un posible problema de sobre-entrenamiento, se puede utilizar Lasso, </a:t>
            </a: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ridge</a:t>
            </a:r>
            <a:r>
              <a:rPr lang="es-SV" sz="1400" spc="-25" dirty="0">
                <a:latin typeface="Garamond" panose="02020404030301010803" pitchFamily="18" charset="0"/>
                <a:ea typeface="Times New Roman" panose="02020603050405020304" pitchFamily="18" charset="0"/>
                <a:cs typeface="Times New Roman" panose="02020603050405020304" pitchFamily="18" charset="0"/>
              </a:rPr>
              <a:t> y </a:t>
            </a: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Elasticnet</a:t>
            </a:r>
            <a:r>
              <a:rPr lang="es-SV" sz="1400" spc="-25" dirty="0">
                <a:latin typeface="Garamond" panose="02020404030301010803" pitchFamily="18" charset="0"/>
                <a:ea typeface="Times New Roman" panose="02020603050405020304" pitchFamily="18" charset="0"/>
                <a:cs typeface="Times New Roman" panose="02020603050405020304" pitchFamily="18" charset="0"/>
              </a:rPr>
              <a:t>.</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Si la curva no describe una función lineal se puede evaluar una estrategia de polinomio.</a:t>
            </a:r>
            <a:endParaRPr lang="en-US" sz="14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123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MX" sz="1800" dirty="0"/>
              <a:t>Machine Learning </a:t>
            </a:r>
            <a:r>
              <a:rPr lang="es-MX" sz="1800" dirty="0" err="1"/>
              <a:t>for</a:t>
            </a:r>
            <a:r>
              <a:rPr lang="es-MX" sz="1800" dirty="0"/>
              <a:t> </a:t>
            </a:r>
            <a:r>
              <a:rPr lang="es-MX" sz="1800" dirty="0" err="1"/>
              <a:t>Beginners</a:t>
            </a:r>
            <a:endParaRPr lang="en-US" sz="1800" dirty="0"/>
          </a:p>
          <a:p>
            <a:r>
              <a:rPr lang="es-MX" sz="1800" dirty="0" err="1"/>
              <a:t>By</a:t>
            </a:r>
            <a:r>
              <a:rPr lang="es-MX" sz="1800" dirty="0"/>
              <a:t> Ken Richards, 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a:t>
            </a:r>
            <a:r>
              <a:rPr lang="en-US" sz="1800" dirty="0" smtClean="0"/>
              <a:t>y </a:t>
            </a:r>
            <a:r>
              <a:rPr lang="en-US" sz="1800" dirty="0" err="1"/>
              <a:t>Kuntal</a:t>
            </a:r>
            <a:r>
              <a:rPr lang="en-US" sz="1800" dirty="0"/>
              <a:t> </a:t>
            </a:r>
            <a:r>
              <a:rPr lang="en-US" sz="1800" dirty="0" smtClean="0"/>
              <a:t>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Definiciones</a:t>
            </a:r>
            <a:endParaRPr lang="es-ES" sz="2400" noProof="1"/>
          </a:p>
          <a:p>
            <a:r>
              <a:rPr lang="es-ES" sz="2400" noProof="1" smtClean="0"/>
              <a:t>Ejemplo/Simulación</a:t>
            </a:r>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 </a:t>
            </a:r>
            <a:r>
              <a:rPr lang="es-MX" dirty="0" smtClean="0"/>
              <a:t>Concepto</a:t>
            </a:r>
            <a:endParaRPr lang="en-US" dirty="0"/>
          </a:p>
        </p:txBody>
      </p:sp>
      <p:sp>
        <p:nvSpPr>
          <p:cNvPr id="5" name="Rectángulo 4"/>
          <p:cNvSpPr/>
          <p:nvPr/>
        </p:nvSpPr>
        <p:spPr>
          <a:xfrm>
            <a:off x="781318" y="1911267"/>
            <a:ext cx="10461937" cy="646331"/>
          </a:xfrm>
          <a:prstGeom prst="rect">
            <a:avLst/>
          </a:prstGeom>
        </p:spPr>
        <p:txBody>
          <a:bodyPr wrap="square">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a:t>
            </a:r>
            <a:r>
              <a:rPr lang="es-SV" spc="-25" dirty="0">
                <a:latin typeface="Garamond" panose="02020404030301010803" pitchFamily="18" charset="0"/>
                <a:ea typeface="Times New Roman" panose="02020603050405020304" pitchFamily="18" charset="0"/>
                <a:cs typeface="Times New Roman" panose="02020603050405020304" pitchFamily="18" charset="0"/>
              </a:rPr>
              <a:t>análisis de regresión lineal es una técnica estadística utilizada para estudiar la relación entre variables ya que es uno de las aspectos más relevantes en el ámbito estadístico.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6" name="Rectángulo 5"/>
          <p:cNvSpPr/>
          <p:nvPr/>
        </p:nvSpPr>
        <p:spPr>
          <a:xfrm>
            <a:off x="781317" y="3124843"/>
            <a:ext cx="10461938" cy="646331"/>
          </a:xfrm>
          <a:prstGeom prst="rect">
            <a:avLst/>
          </a:prstGeom>
        </p:spPr>
        <p:txBody>
          <a:bodyPr wrap="square">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Una </a:t>
            </a:r>
            <a:r>
              <a:rPr lang="es-SV" spc="-25" dirty="0">
                <a:latin typeface="Garamond" panose="02020404030301010803" pitchFamily="18" charset="0"/>
                <a:ea typeface="Times New Roman" panose="02020603050405020304" pitchFamily="18" charset="0"/>
                <a:cs typeface="Times New Roman" panose="02020603050405020304" pitchFamily="18" charset="0"/>
              </a:rPr>
              <a:t>regresión lineal se adapta a una gran variedad de escenarios que incluyen ámbitos como la investigación social, economía, finanzas, medicina, en fin una gran cantidad de fenómenos en donde pueden intervenir dos o más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variables.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2"/>
          <a:stretch>
            <a:fillRect/>
          </a:stretch>
        </p:blipFill>
        <p:spPr>
          <a:xfrm>
            <a:off x="4650211" y="4223560"/>
            <a:ext cx="2724150" cy="1676400"/>
          </a:xfrm>
          <a:prstGeom prst="rect">
            <a:avLst/>
          </a:prstGeom>
        </p:spPr>
      </p:pic>
    </p:spTree>
    <p:extLst>
      <p:ext uri="{BB962C8B-B14F-4D97-AF65-F5344CB8AC3E}">
        <p14:creationId xmlns:p14="http://schemas.microsoft.com/office/powerpoint/2010/main" val="2401978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 </a:t>
            </a:r>
            <a:r>
              <a:rPr lang="es-MX" dirty="0" err="1" smtClean="0"/>
              <a:t>Proposito</a:t>
            </a:r>
            <a:endParaRPr lang="en-US" dirty="0"/>
          </a:p>
        </p:txBody>
      </p:sp>
      <p:sp>
        <p:nvSpPr>
          <p:cNvPr id="3" name="Rectángulo 2"/>
          <p:cNvSpPr/>
          <p:nvPr/>
        </p:nvSpPr>
        <p:spPr>
          <a:xfrm>
            <a:off x="604434" y="1876129"/>
            <a:ext cx="10394124" cy="123110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Averiguar en qué medida la variable dependiente puede estar explicada por las variables independientes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lvl="0" algn="just">
              <a:spcAft>
                <a:spcPts val="1200"/>
              </a:spcAft>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Obtener predicciones de la variable independiente a partir de las variables independientes.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4" name="Rectángulo 3"/>
          <p:cNvSpPr/>
          <p:nvPr/>
        </p:nvSpPr>
        <p:spPr>
          <a:xfrm>
            <a:off x="604434" y="4048379"/>
            <a:ext cx="11102462" cy="1631216"/>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procedimiento se resume en obtener la ecuación mínimo cuadrática que mejor expresa la relación entre las variables y estimar la calidad de la ecuación de regresión obtenida.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Tanto en el caso de dos variables como en el de más de dos variables, el análisis de regresión lineal puede utilizarse para explorar y cuantificar la relación entre la variable independiente y una o más variables independientes también conocidas como variables predictoras.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76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 La Recta</a:t>
            </a:r>
            <a:endParaRPr lang="en-US" dirty="0"/>
          </a:p>
        </p:txBody>
      </p:sp>
      <p:pic>
        <p:nvPicPr>
          <p:cNvPr id="6" name="Imagen 5"/>
          <p:cNvPicPr/>
          <p:nvPr/>
        </p:nvPicPr>
        <p:blipFill>
          <a:blip r:embed="rId2"/>
          <a:stretch>
            <a:fillRect/>
          </a:stretch>
        </p:blipFill>
        <p:spPr>
          <a:xfrm>
            <a:off x="604434" y="1613435"/>
            <a:ext cx="4191000" cy="2790825"/>
          </a:xfrm>
          <a:prstGeom prst="rect">
            <a:avLst/>
          </a:prstGeom>
        </p:spPr>
      </p:pic>
      <p:sp>
        <p:nvSpPr>
          <p:cNvPr id="7" name="Rectángulo 6"/>
          <p:cNvSpPr/>
          <p:nvPr/>
        </p:nvSpPr>
        <p:spPr>
          <a:xfrm>
            <a:off x="714173" y="5024271"/>
            <a:ext cx="3971522" cy="1477328"/>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se puede inferir que existe una relación positiva entre ambas variables: conforme aumenta el porcentaje de alcohol también aumentan las calorías, esto, aunque es correcto, es poco específico</a:t>
            </a:r>
            <a:endParaRPr lang="en-US" dirty="0"/>
          </a:p>
        </p:txBody>
      </p:sp>
      <p:pic>
        <p:nvPicPr>
          <p:cNvPr id="8" name="Imagen 7"/>
          <p:cNvPicPr/>
          <p:nvPr/>
        </p:nvPicPr>
        <p:blipFill>
          <a:blip r:embed="rId3"/>
          <a:stretch>
            <a:fillRect/>
          </a:stretch>
        </p:blipFill>
        <p:spPr>
          <a:xfrm>
            <a:off x="7402718" y="2070308"/>
            <a:ext cx="3154352" cy="765631"/>
          </a:xfrm>
          <a:prstGeom prst="rect">
            <a:avLst/>
          </a:prstGeom>
        </p:spPr>
      </p:pic>
      <p:sp>
        <p:nvSpPr>
          <p:cNvPr id="9" name="Rectángulo 8"/>
          <p:cNvSpPr/>
          <p:nvPr/>
        </p:nvSpPr>
        <p:spPr>
          <a:xfrm>
            <a:off x="6623061" y="4039386"/>
            <a:ext cx="4713667" cy="2462213"/>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coeficiente B1 es la pendiente de la recta, es decir es el cambio medio que se produce en el número de calorías (Y) por cada unidad de cambio que se produce en la cantidad de alcohol (Xi).</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coeficiente B0 es el punto en el que la recta corta el eje vertical, es decir es el número de calorías que corresponde a una cerveza con porcentaje de alcohol cero.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288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a:t>
            </a:r>
            <a:r>
              <a:rPr lang="es-MX" dirty="0"/>
              <a:t>: La Recta</a:t>
            </a:r>
            <a:endParaRPr lang="en-US" dirty="0"/>
          </a:p>
        </p:txBody>
      </p:sp>
      <p:pic>
        <p:nvPicPr>
          <p:cNvPr id="5" name="Imagen 4"/>
          <p:cNvPicPr/>
          <p:nvPr/>
        </p:nvPicPr>
        <p:blipFill>
          <a:blip r:embed="rId2"/>
          <a:stretch>
            <a:fillRect/>
          </a:stretch>
        </p:blipFill>
        <p:spPr>
          <a:xfrm>
            <a:off x="1068946" y="2281555"/>
            <a:ext cx="8149984" cy="3668484"/>
          </a:xfrm>
          <a:prstGeom prst="rect">
            <a:avLst/>
          </a:prstGeom>
        </p:spPr>
      </p:pic>
    </p:spTree>
    <p:extLst>
      <p:ext uri="{BB962C8B-B14F-4D97-AF65-F5344CB8AC3E}">
        <p14:creationId xmlns:p14="http://schemas.microsoft.com/office/powerpoint/2010/main" val="2904674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a:t>
            </a:r>
            <a:r>
              <a:rPr lang="es-MX" dirty="0"/>
              <a:t>: </a:t>
            </a:r>
            <a:r>
              <a:rPr lang="es-MX" dirty="0" smtClean="0"/>
              <a:t>R Cuadrada</a:t>
            </a:r>
            <a:endParaRPr lang="en-US" dirty="0"/>
          </a:p>
        </p:txBody>
      </p:sp>
      <p:sp>
        <p:nvSpPr>
          <p:cNvPr id="3" name="Rectángulo 2"/>
          <p:cNvSpPr/>
          <p:nvPr/>
        </p:nvSpPr>
        <p:spPr>
          <a:xfrm>
            <a:off x="604434" y="1991710"/>
            <a:ext cx="11076704" cy="646331"/>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Una medida de ajuste que ha recibido gran aceptación en el contexto del análisis de regresión es el coeficiente de regresión R^2: el cuadrado el coeficiente de correlación múltiple. Se trata de una medida estandarizada que toma valores entre 0 y 1</a:t>
            </a:r>
            <a:endParaRPr lang="en-US" dirty="0"/>
          </a:p>
        </p:txBody>
      </p:sp>
      <p:sp>
        <p:nvSpPr>
          <p:cNvPr id="4" name="Rectángulo 3"/>
          <p:cNvSpPr/>
          <p:nvPr/>
        </p:nvSpPr>
        <p:spPr>
          <a:xfrm>
            <a:off x="604434" y="3046706"/>
            <a:ext cx="11076704" cy="1631216"/>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Este coeficiente posee una interpretación muy intuitiva: representa el grado de ganancia que podemos obtener al predecir una variable basándonos en el conocimiento que se tiene de otra u otras variables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Por ejemplo si en el ejercicio de la cerveza, el valor de R^2 fuera de 0.83, es correcto afirmar que si conocemos el porcentaje de alcohol de una cerveza, podemos mejorar en un 83% nuestros pronósticos sobre el número de calorías si, en lugar de utilizar como pronostico el número medio de calorías, basamos nuestra proyección en el porcentaje de alcohol.</a:t>
            </a:r>
            <a:endParaRPr lang="en-US" dirty="0"/>
          </a:p>
        </p:txBody>
      </p:sp>
    </p:spTree>
    <p:extLst>
      <p:ext uri="{BB962C8B-B14F-4D97-AF65-F5344CB8AC3E}">
        <p14:creationId xmlns:p14="http://schemas.microsoft.com/office/powerpoint/2010/main" val="1859594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a:t>
            </a:r>
            <a:r>
              <a:rPr lang="es-MX" dirty="0" smtClean="0"/>
              <a:t> Simple</a:t>
            </a:r>
            <a:endParaRPr lang="en-US" dirty="0"/>
          </a:p>
        </p:txBody>
      </p:sp>
      <p:sp>
        <p:nvSpPr>
          <p:cNvPr id="3" name="Rectángulo 2"/>
          <p:cNvSpPr/>
          <p:nvPr/>
        </p:nvSpPr>
        <p:spPr>
          <a:xfrm>
            <a:off x="604433" y="1689159"/>
            <a:ext cx="9969121" cy="369332"/>
          </a:xfrm>
          <a:prstGeom prst="rect">
            <a:avLst/>
          </a:prstGeom>
        </p:spPr>
        <p:txBody>
          <a:bodyPr wrap="square">
            <a:spAutoFit/>
          </a:bodyPr>
          <a:lstStyle/>
          <a:p>
            <a:r>
              <a:rPr lang="es-SV" dirty="0" smtClean="0">
                <a:latin typeface="Garamond" panose="02020404030301010803" pitchFamily="18" charset="0"/>
                <a:ea typeface="Times New Roman" panose="02020603050405020304" pitchFamily="18" charset="0"/>
                <a:cs typeface="Times New Roman" panose="02020603050405020304" pitchFamily="18" charset="0"/>
              </a:rPr>
              <a:t>La regresión </a:t>
            </a:r>
            <a:r>
              <a:rPr lang="es-SV" dirty="0">
                <a:latin typeface="Garamond" panose="02020404030301010803" pitchFamily="18" charset="0"/>
                <a:ea typeface="Times New Roman" panose="02020603050405020304" pitchFamily="18" charset="0"/>
                <a:cs typeface="Times New Roman" panose="02020603050405020304" pitchFamily="18" charset="0"/>
              </a:rPr>
              <a:t>lineal simple hace referencia a que solo se tendrá una sola variable independiente</a:t>
            </a:r>
            <a:endParaRPr lang="en-US" dirty="0"/>
          </a:p>
        </p:txBody>
      </p:sp>
      <p:pic>
        <p:nvPicPr>
          <p:cNvPr id="4" name="Imagen 3"/>
          <p:cNvPicPr>
            <a:picLocks noChangeAspect="1"/>
          </p:cNvPicPr>
          <p:nvPr/>
        </p:nvPicPr>
        <p:blipFill>
          <a:blip r:embed="rId2"/>
          <a:stretch>
            <a:fillRect/>
          </a:stretch>
        </p:blipFill>
        <p:spPr>
          <a:xfrm>
            <a:off x="4273371" y="2538782"/>
            <a:ext cx="3369676" cy="3064971"/>
          </a:xfrm>
          <a:prstGeom prst="rect">
            <a:avLst/>
          </a:prstGeom>
        </p:spPr>
      </p:pic>
    </p:spTree>
    <p:extLst>
      <p:ext uri="{BB962C8B-B14F-4D97-AF65-F5344CB8AC3E}">
        <p14:creationId xmlns:p14="http://schemas.microsoft.com/office/powerpoint/2010/main" val="2897147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860</Words>
  <Application>Microsoft Office PowerPoint</Application>
  <PresentationFormat>Panorámica</PresentationFormat>
  <Paragraphs>77</Paragraphs>
  <Slides>18</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Calibri</vt:lpstr>
      <vt:lpstr>Courier New</vt:lpstr>
      <vt:lpstr>Garamond</vt:lpstr>
      <vt:lpstr>Segoe UI</vt:lpstr>
      <vt:lpstr>Segoe UI Light</vt:lpstr>
      <vt:lpstr>Symbol</vt:lpstr>
      <vt:lpstr>Times New Roman</vt:lpstr>
      <vt:lpstr>WelcomeDoc</vt:lpstr>
      <vt:lpstr>Machine learning: RegresiÓn LINEAL</vt:lpstr>
      <vt:lpstr>Agenda</vt:lpstr>
      <vt:lpstr>Conceptos Básicos</vt:lpstr>
      <vt:lpstr>Regresión Lineal: Concepto</vt:lpstr>
      <vt:lpstr>Regresión Lineal: Proposito</vt:lpstr>
      <vt:lpstr>Regresión Lineal: La Recta</vt:lpstr>
      <vt:lpstr>Regresión Lineal: La Recta</vt:lpstr>
      <vt:lpstr>Regresión Lineal: R Cuadrada</vt:lpstr>
      <vt:lpstr>Regresión Lineal Simple</vt:lpstr>
      <vt:lpstr>Pendiente de la Recta</vt:lpstr>
      <vt:lpstr>Pendiente de la Recta</vt:lpstr>
      <vt:lpstr>Correlación</vt:lpstr>
      <vt:lpstr>Bondad de Ajuste</vt:lpstr>
      <vt:lpstr>Regresión Lineal Múltiple</vt:lpstr>
      <vt:lpstr>Regresión Lineal Múltiple</vt:lpstr>
      <vt:lpstr>Como saber si el modelo es bueno</vt:lpstr>
      <vt:lpstr>Otros tipos de regresiones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2019-04-25T05:22:29Z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