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5"/>
  </p:notesMasterIdLst>
  <p:sldIdLst>
    <p:sldId id="256" r:id="rId3"/>
    <p:sldId id="265" r:id="rId4"/>
    <p:sldId id="266" r:id="rId5"/>
    <p:sldId id="257" r:id="rId6"/>
    <p:sldId id="267" r:id="rId7"/>
    <p:sldId id="268" r:id="rId8"/>
    <p:sldId id="269" r:id="rId9"/>
    <p:sldId id="270" r:id="rId10"/>
    <p:sldId id="271" r:id="rId11"/>
    <p:sldId id="272" r:id="rId12"/>
    <p:sldId id="273"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67"/>
            <p14:sldId id="268"/>
            <p14:sldId id="269"/>
            <p14:sldId id="270"/>
            <p14:sldId id="271"/>
            <p14:sldId id="272"/>
            <p14:sldId id="273"/>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12</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5/4/2019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a:t>
            </a:r>
            <a:r>
              <a:rPr lang="es-MX" cap="all" dirty="0" smtClean="0"/>
              <a:t>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Regresión Logística</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Mayo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Otros Aspectos</a:t>
            </a:r>
            <a:endParaRPr lang="es-ES" noProof="1"/>
          </a:p>
        </p:txBody>
      </p:sp>
      <p:sp>
        <p:nvSpPr>
          <p:cNvPr id="3" name="Rectángulo 2"/>
          <p:cNvSpPr/>
          <p:nvPr/>
        </p:nvSpPr>
        <p:spPr>
          <a:xfrm>
            <a:off x="604433" y="1843951"/>
            <a:ext cx="11360039" cy="2215991"/>
          </a:xfrm>
          <a:prstGeom prst="rect">
            <a:avLst/>
          </a:prstGeom>
        </p:spPr>
        <p:txBody>
          <a:bodyPr wrap="square">
            <a:spAutoFit/>
          </a:bodyPr>
          <a:lstStyle/>
          <a:p>
            <a:pPr>
              <a:lnSpc>
                <a:spcPts val="1200"/>
              </a:lnSpc>
              <a:spcAft>
                <a:spcPts val="0"/>
              </a:spcAft>
            </a:pPr>
            <a:r>
              <a:rPr lang="es-SV" b="1" kern="1400" spc="-50" dirty="0" err="1">
                <a:latin typeface="Arial Black" panose="020B0A04020102020204" pitchFamily="34" charset="0"/>
              </a:rPr>
              <a:t>Colinealidad</a:t>
            </a:r>
            <a:endParaRPr lang="en-US" b="1" kern="1400" spc="-50" dirty="0">
              <a:latin typeface="Arial Black" panose="020B0A04020102020204" pitchFamily="34"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pc="-25" dirty="0">
                <a:latin typeface="Garamond" panose="02020404030301010803" pitchFamily="18" charset="0"/>
                <a:ea typeface="Times New Roman" panose="02020603050405020304" pitchFamily="18" charset="0"/>
                <a:cs typeface="Times New Roman" panose="02020603050405020304" pitchFamily="18" charset="0"/>
              </a:rPr>
              <a:t> es un problema potencial, común tanto a la regresión lineal múltiple como a la regresión logística multinomial. Ocurre cuando dos variables independientes están altamente correlacionadas. Una situación más extrema se da cuando una variable independiente puede explicarse como combinación de las otras dando lugar a la llamada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multicolinealidad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endParaRPr lang="es-SV"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spc="-25" dirty="0">
                <a:latin typeface="Garamond" panose="02020404030301010803" pitchFamily="18" charset="0"/>
                <a:ea typeface="Times New Roman" panose="02020603050405020304" pitchFamily="18" charset="0"/>
                <a:cs typeface="Times New Roman" panose="02020603050405020304" pitchFamily="18" charset="0"/>
              </a:rPr>
              <a:t>forma más sencilla de detectarla es por medio de la matriz de correlaciones de las variables independientes. Cuando alguno de esos valores es superiores al 80%, esas variables pueden provocar problemas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multicolinealidad</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2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Otros Aspectos</a:t>
            </a:r>
            <a:endParaRPr lang="es-ES" noProof="1"/>
          </a:p>
        </p:txBody>
      </p:sp>
      <p:sp>
        <p:nvSpPr>
          <p:cNvPr id="4" name="Rectángulo 3"/>
          <p:cNvSpPr/>
          <p:nvPr/>
        </p:nvSpPr>
        <p:spPr>
          <a:xfrm>
            <a:off x="604434" y="2240924"/>
            <a:ext cx="10960794" cy="800219"/>
          </a:xfrm>
          <a:prstGeom prst="rect">
            <a:avLst/>
          </a:prstGeom>
        </p:spPr>
        <p:txBody>
          <a:bodyPr wrap="square">
            <a:spAutoFit/>
          </a:bodyPr>
          <a:lstStyle/>
          <a:p>
            <a:pPr>
              <a:lnSpc>
                <a:spcPts val="1200"/>
              </a:lnSpc>
              <a:spcAft>
                <a:spcPts val="0"/>
              </a:spcAft>
            </a:pPr>
            <a:r>
              <a:rPr lang="es-SV" sz="1600" b="1" kern="1400" spc="-50" dirty="0">
                <a:latin typeface="Arial Black" panose="020B0A04020102020204" pitchFamily="34" charset="0"/>
              </a:rPr>
              <a:t>Extensiones de la Regresión Logística</a:t>
            </a:r>
            <a:endParaRPr lang="en-US" sz="1600" b="1" kern="1400" spc="-50" dirty="0">
              <a:latin typeface="Arial Black" panose="020B0A04020102020204" pitchFamily="34"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La regresión logística multinomial hace referencia a la aplicación de la regresión logística cuando la variable dependiente tiene más de dos categorías </a:t>
            </a:r>
            <a:endParaRPr lang="en-US" dirty="0"/>
          </a:p>
        </p:txBody>
      </p:sp>
      <p:sp>
        <p:nvSpPr>
          <p:cNvPr id="5" name="Rectángulo 4"/>
          <p:cNvSpPr/>
          <p:nvPr/>
        </p:nvSpPr>
        <p:spPr>
          <a:xfrm>
            <a:off x="604433" y="3473034"/>
            <a:ext cx="10749367" cy="64633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 variable independiente incluye más de dos categorías, dichas variables deben incluirse en el modelo como variables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dummy</a:t>
            </a:r>
            <a:r>
              <a:rPr lang="es-SV" spc="-25" dirty="0">
                <a:latin typeface="Garamond" panose="02020404030301010803" pitchFamily="18" charset="0"/>
                <a:ea typeface="Times New Roman" panose="02020603050405020304" pitchFamily="18" charset="0"/>
                <a:cs typeface="Times New Roman" panose="02020603050405020304" pitchFamily="18" charset="0"/>
              </a:rPr>
              <a:t>, de modo que si consta de K categorías, se crean K-1 variables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dummy</a:t>
            </a:r>
            <a:r>
              <a:rPr lang="es-SV" spc="-25" dirty="0">
                <a:latin typeface="Garamond" panose="02020404030301010803" pitchFamily="18" charset="0"/>
                <a:ea typeface="Times New Roman" panose="02020603050405020304" pitchFamily="18" charset="0"/>
                <a:cs typeface="Times New Roman" panose="02020603050405020304" pitchFamily="18" charset="0"/>
              </a:rPr>
              <a:t> asociadas a dicha variable nominal.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p:nvPr/>
        </p:nvPicPr>
        <p:blipFill>
          <a:blip r:embed="rId2"/>
          <a:stretch>
            <a:fillRect/>
          </a:stretch>
        </p:blipFill>
        <p:spPr>
          <a:xfrm>
            <a:off x="4988516" y="4895734"/>
            <a:ext cx="1981200" cy="819150"/>
          </a:xfrm>
          <a:prstGeom prst="rect">
            <a:avLst/>
          </a:prstGeom>
        </p:spPr>
      </p:pic>
    </p:spTree>
    <p:extLst>
      <p:ext uri="{BB962C8B-B14F-4D97-AF65-F5344CB8AC3E}">
        <p14:creationId xmlns:p14="http://schemas.microsoft.com/office/powerpoint/2010/main" val="2587077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a:t>R Data Analysis Cookbook</a:t>
            </a:r>
          </a:p>
          <a:p>
            <a:r>
              <a:rPr lang="en-US" sz="1800" dirty="0"/>
              <a:t>by </a:t>
            </a:r>
            <a:r>
              <a:rPr lang="en-US" sz="1800" dirty="0" err="1"/>
              <a:t>Kuntal</a:t>
            </a:r>
            <a:r>
              <a:rPr lang="en-US" sz="1800" dirty="0"/>
              <a:t> Ganguly,2017</a:t>
            </a:r>
          </a:p>
          <a:p>
            <a:r>
              <a:rPr lang="en-US" sz="1800" dirty="0"/>
              <a:t> </a:t>
            </a:r>
          </a:p>
          <a:p>
            <a:r>
              <a:rPr lang="en-US" sz="1800" dirty="0"/>
              <a:t> </a:t>
            </a:r>
          </a:p>
          <a:p>
            <a:pPr lvl="0"/>
            <a:r>
              <a:rPr lang="es-MX" sz="1800" dirty="0"/>
              <a:t>Tesis Doctoral La metodología cuantitativa aplicada al estudio de la reincidencia en menores infractores</a:t>
            </a:r>
            <a:endParaRPr lang="en-US" sz="1800" dirty="0"/>
          </a:p>
          <a:p>
            <a:r>
              <a:rPr lang="en-US" sz="1800" dirty="0"/>
              <a:t>by Jacinto Pallarés,2017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Regresión Logística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endParaRPr lang="es-ES" sz="2400" noProof="1" smtClean="0"/>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Historia</a:t>
            </a:r>
            <a:endParaRPr lang="es-ES" noProof="1"/>
          </a:p>
        </p:txBody>
      </p:sp>
      <p:sp>
        <p:nvSpPr>
          <p:cNvPr id="4" name="Rectángulo 3"/>
          <p:cNvSpPr/>
          <p:nvPr/>
        </p:nvSpPr>
        <p:spPr>
          <a:xfrm>
            <a:off x="604434" y="1988541"/>
            <a:ext cx="10986552" cy="646331"/>
          </a:xfrm>
          <a:prstGeom prst="rect">
            <a:avLst/>
          </a:prstGeom>
        </p:spPr>
        <p:txBody>
          <a:bodyPr wrap="square">
            <a:spAutoFit/>
          </a:bodyPr>
          <a:lstStyle/>
          <a:p>
            <a:r>
              <a:rPr lang="es-SV" dirty="0" smtClean="0">
                <a:latin typeface="Garamond" panose="02020404030301010803" pitchFamily="18" charset="0"/>
                <a:ea typeface="Times New Roman" panose="02020603050405020304" pitchFamily="18" charset="0"/>
                <a:cs typeface="Times New Roman" panose="02020603050405020304" pitchFamily="18" charset="0"/>
              </a:rPr>
              <a:t>El termino regresión </a:t>
            </a:r>
            <a:r>
              <a:rPr lang="es-SV" dirty="0">
                <a:latin typeface="Garamond" panose="02020404030301010803" pitchFamily="18" charset="0"/>
                <a:ea typeface="Times New Roman" panose="02020603050405020304" pitchFamily="18" charset="0"/>
                <a:cs typeface="Times New Roman" panose="02020603050405020304" pitchFamily="18" charset="0"/>
              </a:rPr>
              <a:t>fue introducido en 1889 por Francis Galton en su escrito Natural </a:t>
            </a:r>
            <a:r>
              <a:rPr lang="es-SV" dirty="0" err="1">
                <a:latin typeface="Garamond" panose="02020404030301010803" pitchFamily="18" charset="0"/>
                <a:ea typeface="Times New Roman" panose="02020603050405020304" pitchFamily="18" charset="0"/>
                <a:cs typeface="Times New Roman" panose="02020603050405020304" pitchFamily="18" charset="0"/>
              </a:rPr>
              <a:t>Inheritance</a:t>
            </a:r>
            <a:r>
              <a:rPr lang="es-SV" dirty="0">
                <a:latin typeface="Garamond" panose="02020404030301010803" pitchFamily="18" charset="0"/>
                <a:ea typeface="Times New Roman" panose="02020603050405020304" pitchFamily="18" charset="0"/>
                <a:cs typeface="Times New Roman" panose="02020603050405020304" pitchFamily="18" charset="0"/>
              </a:rPr>
              <a:t>, en donde aparece el término regresión hacia la media.</a:t>
            </a:r>
            <a:endParaRPr lang="en-US" dirty="0"/>
          </a:p>
        </p:txBody>
      </p:sp>
      <p:sp>
        <p:nvSpPr>
          <p:cNvPr id="5" name="Rectángulo 4"/>
          <p:cNvSpPr/>
          <p:nvPr/>
        </p:nvSpPr>
        <p:spPr>
          <a:xfrm>
            <a:off x="604432" y="5073327"/>
            <a:ext cx="10749367" cy="923330"/>
          </a:xfrm>
          <a:prstGeom prst="rect">
            <a:avLst/>
          </a:prstGeom>
        </p:spPr>
        <p:txBody>
          <a:bodyPr wrap="square">
            <a:spAutoFit/>
          </a:bodyPr>
          <a:lstStyle/>
          <a:p>
            <a:pPr algn="just"/>
            <a:r>
              <a:rPr lang="es-SV" dirty="0">
                <a:latin typeface="Garamond" panose="02020404030301010803" pitchFamily="18" charset="0"/>
                <a:ea typeface="Times New Roman" panose="02020603050405020304" pitchFamily="18" charset="0"/>
                <a:cs typeface="Times New Roman" panose="02020603050405020304" pitchFamily="18" charset="0"/>
              </a:rPr>
              <a:t>la regresión logística es un tipo de análisis de regresión utilizado para predecir el resultado de una variable categórica (una variable que puede adoptar un número limitado de categorías) en función de las variables independientes o predictoras</a:t>
            </a:r>
            <a:endParaRPr lang="en-US" dirty="0"/>
          </a:p>
        </p:txBody>
      </p:sp>
      <p:sp>
        <p:nvSpPr>
          <p:cNvPr id="6" name="Rectángulo 5"/>
          <p:cNvSpPr/>
          <p:nvPr/>
        </p:nvSpPr>
        <p:spPr>
          <a:xfrm>
            <a:off x="604431" y="3530934"/>
            <a:ext cx="10749367" cy="64633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Fue en la década de los 70s que se dio toda la unificación de toda la teoría existente sobre regresión lineal, regresión logística y regresión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Poisson</a:t>
            </a:r>
            <a:r>
              <a:rPr lang="es-SV" spc="-25" dirty="0">
                <a:latin typeface="Garamond" panose="02020404030301010803" pitchFamily="18" charset="0"/>
                <a:ea typeface="Times New Roman" panose="02020603050405020304" pitchFamily="18" charset="0"/>
                <a:cs typeface="Times New Roman" panose="02020603050405020304" pitchFamily="18" charset="0"/>
              </a:rPr>
              <a:t>, así como el análisis de varianza.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Historia</a:t>
            </a:r>
            <a:endParaRPr lang="es-ES" noProof="1"/>
          </a:p>
        </p:txBody>
      </p:sp>
      <p:sp>
        <p:nvSpPr>
          <p:cNvPr id="3" name="Rectángulo 2"/>
          <p:cNvSpPr/>
          <p:nvPr/>
        </p:nvSpPr>
        <p:spPr>
          <a:xfrm>
            <a:off x="734095" y="2536448"/>
            <a:ext cx="10619705" cy="1231106"/>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regresión logística, nos permitirá contestar preguntas como: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 saber si un cliente se ira dado que está llamando con cierta frecuencia a atención al cliente?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 posible saber anticipadamente si un paciente de un hospital padecerá alguna enfermedad tropical?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734094" y="4487042"/>
            <a:ext cx="10619705" cy="646331"/>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La regresión logística es especialmente útil en particular cuando solo hay 2 posibles repuestas (la variable de salida es dicotómica), que suele ser el caso más común.</a:t>
            </a:r>
            <a:endParaRPr lang="en-US" dirty="0"/>
          </a:p>
        </p:txBody>
      </p:sp>
    </p:spTree>
    <p:extLst>
      <p:ext uri="{BB962C8B-B14F-4D97-AF65-F5344CB8AC3E}">
        <p14:creationId xmlns:p14="http://schemas.microsoft.com/office/powerpoint/2010/main" val="1564315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Supuestos</a:t>
            </a:r>
            <a:endParaRPr lang="es-ES" noProof="1"/>
          </a:p>
        </p:txBody>
      </p:sp>
      <p:sp>
        <p:nvSpPr>
          <p:cNvPr id="4" name="Rectángulo 3"/>
          <p:cNvSpPr/>
          <p:nvPr/>
        </p:nvSpPr>
        <p:spPr>
          <a:xfrm>
            <a:off x="604434" y="2266567"/>
            <a:ext cx="9722479" cy="2800767"/>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Normalidad: Los valores de la variable se ajustan a la distribución normal</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Linealidad: La relación entre la variable dependiente e independiente es lineal</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No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pc="-25" dirty="0">
                <a:latin typeface="Garamond" panose="02020404030301010803" pitchFamily="18" charset="0"/>
                <a:ea typeface="Times New Roman" panose="02020603050405020304" pitchFamily="18" charset="0"/>
                <a:cs typeface="Times New Roman" panose="02020603050405020304" pitchFamily="18" charset="0"/>
              </a:rPr>
              <a:t>: Ninguna de las variables independientes puede ser función exacta de otras variables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indpendientes</a:t>
            </a:r>
            <a:r>
              <a:rPr lang="es-SV" spc="-25" dirty="0">
                <a:latin typeface="Garamond" panose="02020404030301010803" pitchFamily="18" charset="0"/>
                <a:ea typeface="Times New Roman" panose="02020603050405020304" pitchFamily="18" charset="0"/>
                <a:cs typeface="Times New Roman" panose="02020603050405020304" pitchFamily="18" charset="0"/>
              </a:rPr>
              <a:t>, en caso contrario se produce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colinealidad</a:t>
            </a:r>
            <a:r>
              <a:rPr lang="es-SV" spc="-25" dirty="0">
                <a:latin typeface="Garamond" panose="02020404030301010803" pitchFamily="18" charset="0"/>
                <a:ea typeface="Times New Roman" panose="02020603050405020304" pitchFamily="18" charset="0"/>
                <a:cs typeface="Times New Roman" panose="02020603050405020304" pitchFamily="18" charset="0"/>
              </a:rPr>
              <a:t> 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multicolinealidad</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Independencia: Los errores de medición de las variables regresoras son independientes entre sí.</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Homocedasticidad</a:t>
            </a:r>
            <a:r>
              <a:rPr lang="es-SV" spc="-25" dirty="0">
                <a:latin typeface="Garamond" panose="02020404030301010803" pitchFamily="18" charset="0"/>
                <a:ea typeface="Times New Roman" panose="02020603050405020304" pitchFamily="18" charset="0"/>
                <a:cs typeface="Times New Roman" panose="02020603050405020304" pitchFamily="18" charset="0"/>
              </a:rPr>
              <a:t>: La varianza de error es constante en todo el rango de medición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Distribución Normal: Los errores del modelo siguen una distribución normal.</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25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Comparación</a:t>
            </a:r>
            <a:endParaRPr lang="es-ES" noProof="1"/>
          </a:p>
        </p:txBody>
      </p:sp>
      <p:pic>
        <p:nvPicPr>
          <p:cNvPr id="5" name="Imagen 4"/>
          <p:cNvPicPr/>
          <p:nvPr/>
        </p:nvPicPr>
        <p:blipFill>
          <a:blip r:embed="rId2"/>
          <a:stretch>
            <a:fillRect/>
          </a:stretch>
        </p:blipFill>
        <p:spPr>
          <a:xfrm>
            <a:off x="1403797" y="2114549"/>
            <a:ext cx="9723549" cy="3745337"/>
          </a:xfrm>
          <a:prstGeom prst="rect">
            <a:avLst/>
          </a:prstGeom>
        </p:spPr>
      </p:pic>
    </p:spTree>
    <p:extLst>
      <p:ext uri="{BB962C8B-B14F-4D97-AF65-F5344CB8AC3E}">
        <p14:creationId xmlns:p14="http://schemas.microsoft.com/office/powerpoint/2010/main" val="205999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Regresión Logística Binaria</a:t>
            </a:r>
            <a:endParaRPr lang="es-ES" noProof="1"/>
          </a:p>
        </p:txBody>
      </p:sp>
      <p:sp>
        <p:nvSpPr>
          <p:cNvPr id="3" name="Rectángulo 2"/>
          <p:cNvSpPr/>
          <p:nvPr/>
        </p:nvSpPr>
        <p:spPr>
          <a:xfrm>
            <a:off x="604434" y="2097907"/>
            <a:ext cx="11128220" cy="923330"/>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La popularidad de la regresión logística se debe, en parte, a que se basa en la función logaritmo natural que puede aplicarse únicamente a valores en el intervalo (0, infinito), pero de ella se obtiene cualquier número real (igual que una recta). Además tiene la propiedad de ser una función monótona creciente.</a:t>
            </a:r>
            <a:endParaRPr lang="en-US" dirty="0"/>
          </a:p>
        </p:txBody>
      </p:sp>
      <p:pic>
        <p:nvPicPr>
          <p:cNvPr id="6" name="Imagen 5"/>
          <p:cNvPicPr/>
          <p:nvPr/>
        </p:nvPicPr>
        <p:blipFill>
          <a:blip r:embed="rId2"/>
          <a:stretch>
            <a:fillRect/>
          </a:stretch>
        </p:blipFill>
        <p:spPr>
          <a:xfrm>
            <a:off x="604434" y="4328643"/>
            <a:ext cx="1581150" cy="647700"/>
          </a:xfrm>
          <a:prstGeom prst="rect">
            <a:avLst/>
          </a:prstGeom>
        </p:spPr>
      </p:pic>
      <p:pic>
        <p:nvPicPr>
          <p:cNvPr id="7" name="Imagen 6"/>
          <p:cNvPicPr/>
          <p:nvPr/>
        </p:nvPicPr>
        <p:blipFill>
          <a:blip r:embed="rId3"/>
          <a:stretch>
            <a:fillRect/>
          </a:stretch>
        </p:blipFill>
        <p:spPr>
          <a:xfrm>
            <a:off x="2112604" y="3795243"/>
            <a:ext cx="4286250" cy="1714500"/>
          </a:xfrm>
          <a:prstGeom prst="rect">
            <a:avLst/>
          </a:prstGeom>
        </p:spPr>
      </p:pic>
      <p:pic>
        <p:nvPicPr>
          <p:cNvPr id="8" name="Imagen 7"/>
          <p:cNvPicPr/>
          <p:nvPr/>
        </p:nvPicPr>
        <p:blipFill>
          <a:blip r:embed="rId4"/>
          <a:stretch>
            <a:fillRect/>
          </a:stretch>
        </p:blipFill>
        <p:spPr>
          <a:xfrm>
            <a:off x="6525228" y="4017270"/>
            <a:ext cx="5400675" cy="1619250"/>
          </a:xfrm>
          <a:prstGeom prst="rect">
            <a:avLst/>
          </a:prstGeom>
        </p:spPr>
      </p:pic>
    </p:spTree>
    <p:extLst>
      <p:ext uri="{BB962C8B-B14F-4D97-AF65-F5344CB8AC3E}">
        <p14:creationId xmlns:p14="http://schemas.microsoft.com/office/powerpoint/2010/main" val="148933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Odds</a:t>
            </a:r>
            <a:endParaRPr lang="es-ES" noProof="1"/>
          </a:p>
        </p:txBody>
      </p:sp>
      <p:pic>
        <p:nvPicPr>
          <p:cNvPr id="4" name="Imagen 3"/>
          <p:cNvPicPr/>
          <p:nvPr/>
        </p:nvPicPr>
        <p:blipFill>
          <a:blip r:embed="rId2"/>
          <a:stretch>
            <a:fillRect/>
          </a:stretch>
        </p:blipFill>
        <p:spPr>
          <a:xfrm>
            <a:off x="1469868" y="2590732"/>
            <a:ext cx="2800350" cy="666750"/>
          </a:xfrm>
          <a:prstGeom prst="rect">
            <a:avLst/>
          </a:prstGeom>
        </p:spPr>
      </p:pic>
      <p:sp>
        <p:nvSpPr>
          <p:cNvPr id="3" name="Rectángulo 2"/>
          <p:cNvSpPr/>
          <p:nvPr/>
        </p:nvSpPr>
        <p:spPr>
          <a:xfrm>
            <a:off x="4516193" y="2385498"/>
            <a:ext cx="7280856" cy="1077218"/>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vemos la ecuación el argumento que recibe la función log equivale a una razón entre probabilidades, este término es popularmente conocido como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Odds</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Por ejemplo si P(Y=1)= 0.75,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Odds</a:t>
            </a:r>
            <a:r>
              <a:rPr lang="es-SV" spc="-25" dirty="0">
                <a:latin typeface="Garamond" panose="02020404030301010803" pitchFamily="18" charset="0"/>
                <a:ea typeface="Times New Roman" panose="02020603050405020304" pitchFamily="18" charset="0"/>
                <a:cs typeface="Times New Roman" panose="02020603050405020304" pitchFamily="18" charset="0"/>
              </a:rPr>
              <a:t> serán 0.75/0.25=3</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p:nvPr/>
        </p:nvPicPr>
        <p:blipFill>
          <a:blip r:embed="rId3"/>
          <a:stretch>
            <a:fillRect/>
          </a:stretch>
        </p:blipFill>
        <p:spPr>
          <a:xfrm>
            <a:off x="1469868" y="5306096"/>
            <a:ext cx="6901400" cy="1390918"/>
          </a:xfrm>
          <a:prstGeom prst="rect">
            <a:avLst/>
          </a:prstGeom>
        </p:spPr>
      </p:pic>
    </p:spTree>
    <p:extLst>
      <p:ext uri="{BB962C8B-B14F-4D97-AF65-F5344CB8AC3E}">
        <p14:creationId xmlns:p14="http://schemas.microsoft.com/office/powerpoint/2010/main" val="4262982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614</Words>
  <Application>Microsoft Office PowerPoint</Application>
  <PresentationFormat>Panorámica</PresentationFormat>
  <Paragraphs>53</Paragraphs>
  <Slides>12</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Arial Black</vt:lpstr>
      <vt:lpstr>Calibri</vt:lpstr>
      <vt:lpstr>Garamond</vt:lpstr>
      <vt:lpstr>Segoe UI</vt:lpstr>
      <vt:lpstr>Segoe UI Light</vt:lpstr>
      <vt:lpstr>Symbol</vt:lpstr>
      <vt:lpstr>Times New Roman</vt:lpstr>
      <vt:lpstr>WelcomeDoc</vt:lpstr>
      <vt:lpstr>Machine learning: ALGORITMOS SUPERVISADOS</vt:lpstr>
      <vt:lpstr>Regresión Logística</vt:lpstr>
      <vt:lpstr>Conceptos Básicos</vt:lpstr>
      <vt:lpstr>Historia</vt:lpstr>
      <vt:lpstr>Historia</vt:lpstr>
      <vt:lpstr>Supuestos</vt:lpstr>
      <vt:lpstr>Comparación</vt:lpstr>
      <vt:lpstr>Regresión Logística Binaria</vt:lpstr>
      <vt:lpstr>Odds</vt:lpstr>
      <vt:lpstr>Otros Aspectos</vt:lpstr>
      <vt:lpstr>Otros Aspectos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2019-05-04T04:33:39Z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