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17"/>
  </p:notesMasterIdLst>
  <p:sldIdLst>
    <p:sldId id="256" r:id="rId3"/>
    <p:sldId id="265" r:id="rId4"/>
    <p:sldId id="266" r:id="rId5"/>
    <p:sldId id="295" r:id="rId6"/>
    <p:sldId id="296" r:id="rId7"/>
    <p:sldId id="297" r:id="rId8"/>
    <p:sldId id="298" r:id="rId9"/>
    <p:sldId id="299" r:id="rId10"/>
    <p:sldId id="300" r:id="rId11"/>
    <p:sldId id="301" r:id="rId12"/>
    <p:sldId id="302" r:id="rId13"/>
    <p:sldId id="303" r:id="rId14"/>
    <p:sldId id="30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95"/>
            <p14:sldId id="296"/>
            <p14:sldId id="297"/>
            <p14:sldId id="298"/>
            <p14:sldId id="299"/>
            <p14:sldId id="300"/>
            <p14:sldId id="301"/>
            <p14:sldId id="302"/>
            <p14:sldId id="303"/>
            <p14:sldId id="304"/>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14</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3/21/2019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ebyempresas.com/teorema-de-bay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hanacademy.org/math/ap-statistics/probability-ap/stats-conditional-probability/a/tree-diagrams-conditional-probabil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t>
            </a:r>
            <a:r>
              <a:rPr lang="es-MX" cap="all" dirty="0" smtClean="0"/>
              <a:t>Clasificadores bayesianos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err="1" smtClean="0"/>
              <a:t>Naive</a:t>
            </a:r>
            <a:r>
              <a:rPr lang="es-MX" sz="2400" dirty="0" smtClean="0"/>
              <a:t> </a:t>
            </a:r>
            <a:r>
              <a:rPr lang="es-MX" sz="2400" dirty="0" err="1" smtClean="0"/>
              <a:t>Bayes</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Febrero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Clasificador Bayesiano: Ejemplo</a:t>
            </a:r>
            <a:endParaRPr lang="en-US" dirty="0"/>
          </a:p>
        </p:txBody>
      </p:sp>
      <p:sp>
        <p:nvSpPr>
          <p:cNvPr id="3" name="Rectángulo 2"/>
          <p:cNvSpPr/>
          <p:nvPr/>
        </p:nvSpPr>
        <p:spPr>
          <a:xfrm>
            <a:off x="604433" y="1579585"/>
            <a:ext cx="11025189" cy="923330"/>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Supongamos que tenemos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dataset</a:t>
            </a:r>
            <a:r>
              <a:rPr lang="es-SV" spc="-25" dirty="0">
                <a:latin typeface="Garamond" panose="02020404030301010803" pitchFamily="18" charset="0"/>
                <a:ea typeface="Times New Roman" panose="02020603050405020304" pitchFamily="18" charset="0"/>
                <a:cs typeface="Times New Roman" panose="02020603050405020304" pitchFamily="18" charset="0"/>
              </a:rPr>
              <a:t> de entrenamiento que contiene algunos datos del clima y que la variable objetivo se denomina “Play”, nuestro objetivo es determinar si se jugara o no se jugara un partido de golf en función de las condiciones climatológicas.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graphicFrame>
        <p:nvGraphicFramePr>
          <p:cNvPr id="6" name="Tabla 5"/>
          <p:cNvGraphicFramePr>
            <a:graphicFrameLocks noGrp="1"/>
          </p:cNvGraphicFramePr>
          <p:nvPr>
            <p:extLst>
              <p:ext uri="{D42A27DB-BD31-4B8C-83A1-F6EECF244321}">
                <p14:modId xmlns:p14="http://schemas.microsoft.com/office/powerpoint/2010/main" val="1168172740"/>
              </p:ext>
            </p:extLst>
          </p:nvPr>
        </p:nvGraphicFramePr>
        <p:xfrm>
          <a:off x="604433" y="2674092"/>
          <a:ext cx="2414094" cy="4022928"/>
        </p:xfrm>
        <a:graphic>
          <a:graphicData uri="http://schemas.openxmlformats.org/drawingml/2006/table">
            <a:tbl>
              <a:tblPr firstRow="1" firstCol="1" bandRow="1">
                <a:tableStyleId>{5C22544A-7EE6-4342-B048-85BDC9FD1C3A}</a:tableStyleId>
              </a:tblPr>
              <a:tblGrid>
                <a:gridCol w="1464656"/>
                <a:gridCol w="949438"/>
              </a:tblGrid>
              <a:tr h="176232">
                <a:tc>
                  <a:txBody>
                    <a:bodyPr/>
                    <a:lstStyle/>
                    <a:p>
                      <a:pPr algn="just">
                        <a:spcAft>
                          <a:spcPts val="1200"/>
                        </a:spcAft>
                      </a:pPr>
                      <a:r>
                        <a:rPr lang="es-SV" sz="1100" spc="-25" dirty="0" err="1">
                          <a:effectLst/>
                        </a:rPr>
                        <a:t>Weather</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Play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Sunny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No</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Overcast</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Yes</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Rainy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dirty="0">
                          <a:effectLst/>
                        </a:rPr>
                        <a:t>Yes</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Sunny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Yes</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Sunny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Yes</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Overcast</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Yes</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Rainy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No</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Rainy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No</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Sunny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Yes</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Rainy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Yes</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Sunny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No</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Overcast</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Yes</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Overcast</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a:effectLst/>
                        </a:rPr>
                        <a:t>Yes</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r h="274764">
                <a:tc>
                  <a:txBody>
                    <a:bodyPr/>
                    <a:lstStyle/>
                    <a:p>
                      <a:pPr algn="just">
                        <a:spcAft>
                          <a:spcPts val="1200"/>
                        </a:spcAft>
                      </a:pPr>
                      <a:r>
                        <a:rPr lang="es-SV" sz="1100" spc="-25">
                          <a:effectLst/>
                        </a:rPr>
                        <a:t>Rainy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c>
                  <a:txBody>
                    <a:bodyPr/>
                    <a:lstStyle/>
                    <a:p>
                      <a:pPr algn="just">
                        <a:spcAft>
                          <a:spcPts val="1200"/>
                        </a:spcAft>
                      </a:pPr>
                      <a:r>
                        <a:rPr lang="es-SV" sz="1100" spc="-25" dirty="0">
                          <a:effectLst/>
                        </a:rPr>
                        <a:t>No</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5772" marR="65772" marT="0" marB="0"/>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62007001"/>
              </p:ext>
            </p:extLst>
          </p:nvPr>
        </p:nvGraphicFramePr>
        <p:xfrm>
          <a:off x="3522161" y="3621367"/>
          <a:ext cx="2880995" cy="914400"/>
        </p:xfrm>
        <a:graphic>
          <a:graphicData uri="http://schemas.openxmlformats.org/drawingml/2006/table">
            <a:tbl>
              <a:tblPr firstRow="1" firstCol="1" bandRow="1">
                <a:tableStyleId>{5C22544A-7EE6-4342-B048-85BDC9FD1C3A}</a:tableStyleId>
              </a:tblPr>
              <a:tblGrid>
                <a:gridCol w="1257300"/>
                <a:gridCol w="899795"/>
                <a:gridCol w="723900"/>
              </a:tblGrid>
              <a:tr h="0">
                <a:tc>
                  <a:txBody>
                    <a:bodyPr/>
                    <a:lstStyle/>
                    <a:p>
                      <a:pPr algn="just">
                        <a:spcAft>
                          <a:spcPts val="1200"/>
                        </a:spcAft>
                      </a:pPr>
                      <a:r>
                        <a:rPr lang="es-SV" sz="1200" spc="-25">
                          <a:effectLst/>
                        </a:rPr>
                        <a:t>Weather</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a:effectLst/>
                        </a:rPr>
                        <a:t>No</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a:effectLst/>
                        </a:rPr>
                        <a:t>Yes</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gn="just">
                        <a:spcAft>
                          <a:spcPts val="1200"/>
                        </a:spcAft>
                      </a:pPr>
                      <a:r>
                        <a:rPr lang="es-SV" sz="1200" spc="-25">
                          <a:effectLst/>
                        </a:rPr>
                        <a:t>Overcast</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a:effectLst/>
                        </a:rPr>
                        <a:t>0</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a:effectLst/>
                        </a:rPr>
                        <a:t>4</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gn="just">
                        <a:spcAft>
                          <a:spcPts val="1200"/>
                        </a:spcAft>
                      </a:pPr>
                      <a:r>
                        <a:rPr lang="es-SV" sz="1200" spc="-25">
                          <a:effectLst/>
                        </a:rPr>
                        <a:t>Rainy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a:effectLst/>
                        </a:rPr>
                        <a:t>3</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a:effectLst/>
                        </a:rPr>
                        <a:t>2</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gn="just">
                        <a:spcAft>
                          <a:spcPts val="1200"/>
                        </a:spcAft>
                      </a:pPr>
                      <a:r>
                        <a:rPr lang="es-SV" sz="1200" spc="-25">
                          <a:effectLst/>
                        </a:rPr>
                        <a:t>Sunny</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a:effectLst/>
                        </a:rPr>
                        <a:t>2</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a:effectLst/>
                        </a:rPr>
                        <a:t>3</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gn="just">
                        <a:spcAft>
                          <a:spcPts val="1200"/>
                        </a:spcAft>
                      </a:pPr>
                      <a:r>
                        <a:rPr lang="es-SV" sz="1200" spc="-25">
                          <a:effectLst/>
                        </a:rPr>
                        <a:t>Grand Total</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a:effectLst/>
                        </a:rPr>
                        <a:t>5</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1200"/>
                        </a:spcAft>
                      </a:pPr>
                      <a:r>
                        <a:rPr lang="es-SV" sz="1200" spc="-25" dirty="0">
                          <a:effectLst/>
                        </a:rPr>
                        <a:t>9</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8" name="Rectángulo 7"/>
          <p:cNvSpPr/>
          <p:nvPr/>
        </p:nvSpPr>
        <p:spPr>
          <a:xfrm>
            <a:off x="6610444" y="2504300"/>
            <a:ext cx="5270995" cy="369332"/>
          </a:xfrm>
          <a:prstGeom prst="rect">
            <a:avLst/>
          </a:prstGeom>
        </p:spPr>
        <p:txBody>
          <a:bodyPr wrap="non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Primero se calculara la probabilidad que el día este soleado: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0" name="Imagen 9"/>
          <p:cNvPicPr/>
          <p:nvPr/>
        </p:nvPicPr>
        <p:blipFill>
          <a:blip r:embed="rId2"/>
          <a:stretch>
            <a:fillRect/>
          </a:stretch>
        </p:blipFill>
        <p:spPr>
          <a:xfrm>
            <a:off x="7849539" y="2873632"/>
            <a:ext cx="2571750" cy="352425"/>
          </a:xfrm>
          <a:prstGeom prst="rect">
            <a:avLst/>
          </a:prstGeom>
        </p:spPr>
      </p:pic>
      <p:sp>
        <p:nvSpPr>
          <p:cNvPr id="11" name="Rectángulo 10"/>
          <p:cNvSpPr/>
          <p:nvPr/>
        </p:nvSpPr>
        <p:spPr>
          <a:xfrm>
            <a:off x="6610444" y="3298201"/>
            <a:ext cx="5270995" cy="646331"/>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Segundo, calcular la probabilidad de que si se jugara dado que esta soleado: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2" name="Imagen 11"/>
          <p:cNvPicPr/>
          <p:nvPr/>
        </p:nvPicPr>
        <p:blipFill>
          <a:blip r:embed="rId3"/>
          <a:stretch>
            <a:fillRect/>
          </a:stretch>
        </p:blipFill>
        <p:spPr>
          <a:xfrm>
            <a:off x="7849539" y="3942122"/>
            <a:ext cx="2838450" cy="323850"/>
          </a:xfrm>
          <a:prstGeom prst="rect">
            <a:avLst/>
          </a:prstGeom>
        </p:spPr>
      </p:pic>
      <p:sp>
        <p:nvSpPr>
          <p:cNvPr id="13" name="Rectángulo 12"/>
          <p:cNvSpPr/>
          <p:nvPr/>
        </p:nvSpPr>
        <p:spPr>
          <a:xfrm>
            <a:off x="6610445" y="4265972"/>
            <a:ext cx="5019178" cy="646331"/>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Tercero se necesita la probabilidad de que en general si se jugara:</a:t>
            </a:r>
            <a:endParaRPr lang="en-US" dirty="0"/>
          </a:p>
        </p:txBody>
      </p:sp>
      <p:pic>
        <p:nvPicPr>
          <p:cNvPr id="14" name="Imagen 13"/>
          <p:cNvPicPr/>
          <p:nvPr/>
        </p:nvPicPr>
        <p:blipFill>
          <a:blip r:embed="rId4"/>
          <a:stretch>
            <a:fillRect/>
          </a:stretch>
        </p:blipFill>
        <p:spPr>
          <a:xfrm>
            <a:off x="8088653" y="4871793"/>
            <a:ext cx="2314575" cy="361950"/>
          </a:xfrm>
          <a:prstGeom prst="rect">
            <a:avLst/>
          </a:prstGeom>
        </p:spPr>
      </p:pic>
      <p:sp>
        <p:nvSpPr>
          <p:cNvPr id="15" name="Rectángulo 14"/>
          <p:cNvSpPr/>
          <p:nvPr/>
        </p:nvSpPr>
        <p:spPr>
          <a:xfrm>
            <a:off x="6610444" y="5333458"/>
            <a:ext cx="4445448" cy="369332"/>
          </a:xfrm>
          <a:prstGeom prst="rect">
            <a:avLst/>
          </a:prstGeom>
        </p:spPr>
        <p:txBody>
          <a:bodyPr wrap="non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Y por último calcular la probabilidad condicional:</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6" name="Imagen 15"/>
          <p:cNvPicPr/>
          <p:nvPr/>
        </p:nvPicPr>
        <p:blipFill>
          <a:blip r:embed="rId5"/>
          <a:stretch>
            <a:fillRect/>
          </a:stretch>
        </p:blipFill>
        <p:spPr>
          <a:xfrm>
            <a:off x="6811314" y="5844791"/>
            <a:ext cx="4648200" cy="314325"/>
          </a:xfrm>
          <a:prstGeom prst="rect">
            <a:avLst/>
          </a:prstGeom>
        </p:spPr>
      </p:pic>
    </p:spTree>
    <p:extLst>
      <p:ext uri="{BB962C8B-B14F-4D97-AF65-F5344CB8AC3E}">
        <p14:creationId xmlns:p14="http://schemas.microsoft.com/office/powerpoint/2010/main" val="18480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Clasificador Bayesiano: Pros</a:t>
            </a:r>
            <a:endParaRPr lang="en-US" dirty="0"/>
          </a:p>
        </p:txBody>
      </p:sp>
      <p:sp>
        <p:nvSpPr>
          <p:cNvPr id="4" name="Rectángulo 3"/>
          <p:cNvSpPr/>
          <p:nvPr/>
        </p:nvSpPr>
        <p:spPr>
          <a:xfrm>
            <a:off x="2442693" y="2025571"/>
            <a:ext cx="6096000" cy="3785652"/>
          </a:xfrm>
          <a:prstGeom prst="rect">
            <a:avLst/>
          </a:prstGeom>
        </p:spPr>
        <p:txBody>
          <a:bodyPr>
            <a:spAutoFit/>
          </a:bodyPr>
          <a:lstStyle/>
          <a:p>
            <a:pPr>
              <a:lnSpc>
                <a:spcPts val="1200"/>
              </a:lnSpc>
              <a:spcAft>
                <a:spcPts val="0"/>
              </a:spcAft>
            </a:pPr>
            <a:r>
              <a:rPr lang="es-SV" sz="1050" b="1" kern="1400" spc="-50" dirty="0">
                <a:latin typeface="Arial Black" panose="020B0A04020102020204" pitchFamily="34" charset="0"/>
              </a:rPr>
              <a:t>Pros del algoritmo. </a:t>
            </a:r>
            <a:endParaRPr lang="en-US" sz="1050" b="1" kern="1400" spc="-50" dirty="0">
              <a:latin typeface="Arial Black" panose="020B0A04020102020204" pitchFamily="34"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Permite realizar predicciones de forma rápida y con complejidad mínima.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Se puede utilizar en problemas con una sola clase o múltiples clases.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Cuando el supuesto de independencia es verdadero, el clasificador bayesiano funciona muy bien y de forma muy eficiente en comparación a otros modelos.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Se requiere menos data para entrenamiento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Las variables categóricas funcionan sin mayor problema.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Las variables numéricas asumen una distribución normal.</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14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Clasificador Bayesiano: </a:t>
            </a:r>
            <a:r>
              <a:rPr lang="es-MX" dirty="0" err="1" smtClean="0"/>
              <a:t>Cons</a:t>
            </a:r>
            <a:endParaRPr lang="en-US" dirty="0"/>
          </a:p>
        </p:txBody>
      </p:sp>
      <p:sp>
        <p:nvSpPr>
          <p:cNvPr id="3" name="Rectángulo 2"/>
          <p:cNvSpPr/>
          <p:nvPr/>
        </p:nvSpPr>
        <p:spPr>
          <a:xfrm>
            <a:off x="2931117" y="1940646"/>
            <a:ext cx="6096000" cy="2616101"/>
          </a:xfrm>
          <a:prstGeom prst="rect">
            <a:avLst/>
          </a:prstGeom>
        </p:spPr>
        <p:txBody>
          <a:bodyPr>
            <a:spAutoFit/>
          </a:bodyPr>
          <a:lstStyle/>
          <a:p>
            <a:pPr>
              <a:lnSpc>
                <a:spcPts val="1200"/>
              </a:lnSpc>
              <a:spcAft>
                <a:spcPts val="0"/>
              </a:spcAft>
            </a:pPr>
            <a:r>
              <a:rPr lang="es-SV" sz="1050" b="1" kern="1400" spc="-50" dirty="0" err="1">
                <a:latin typeface="Arial Black" panose="020B0A04020102020204" pitchFamily="34" charset="0"/>
              </a:rPr>
              <a:t>Cons</a:t>
            </a:r>
            <a:r>
              <a:rPr lang="es-SV" sz="1050" b="1" kern="1400" spc="-50" dirty="0">
                <a:latin typeface="Arial Black" panose="020B0A04020102020204" pitchFamily="34" charset="0"/>
              </a:rPr>
              <a:t> del algoritmo. </a:t>
            </a:r>
            <a:endParaRPr lang="en-US" sz="1050" b="1" kern="1400" spc="-50" dirty="0">
              <a:latin typeface="Arial Black" panose="020B0A04020102020204" pitchFamily="34"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Si existe una variable categórica y alguna de sus clases no se encuentra dentro de las observaciones del </a:t>
            </a:r>
            <a:r>
              <a:rPr lang="es-SV" spc="-25" dirty="0" err="1">
                <a:latin typeface="Garamond" panose="02020404030301010803" pitchFamily="18" charset="0"/>
                <a:ea typeface="Times New Roman" panose="02020603050405020304" pitchFamily="18" charset="0"/>
                <a:cs typeface="Times New Roman" panose="02020603050405020304" pitchFamily="18" charset="0"/>
              </a:rPr>
              <a:t>dataset</a:t>
            </a:r>
            <a:r>
              <a:rPr lang="es-SV" spc="-25" dirty="0">
                <a:latin typeface="Garamond" panose="02020404030301010803" pitchFamily="18" charset="0"/>
                <a:ea typeface="Times New Roman" panose="02020603050405020304" pitchFamily="18" charset="0"/>
                <a:cs typeface="Times New Roman" panose="02020603050405020304" pitchFamily="18" charset="0"/>
              </a:rPr>
              <a:t>, el modelo le asigna una probabilidad de valor cero lo que implica que esa clase formaría parte de una predicción. Para solventar este problema se utiliza la transformada de Laplace.</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El clasificador bayesiano asume que las variables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predictoras</a:t>
            </a:r>
            <a:r>
              <a:rPr lang="es-SV" spc="-25" dirty="0">
                <a:latin typeface="Garamond" panose="02020404030301010803" pitchFamily="18" charset="0"/>
                <a:ea typeface="Times New Roman" panose="02020603050405020304" pitchFamily="18" charset="0"/>
                <a:cs typeface="Times New Roman" panose="02020603050405020304" pitchFamily="18" charset="0"/>
              </a:rPr>
              <a:t> son independientes, es la vida real, es muy complicado poder garantizar que las variables sean independientes entre si.</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44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Clasificador Bayesiano: </a:t>
            </a:r>
            <a:r>
              <a:rPr lang="es-MX" dirty="0" err="1" smtClean="0"/>
              <a:t>Cons</a:t>
            </a:r>
            <a:endParaRPr lang="en-US" dirty="0"/>
          </a:p>
        </p:txBody>
      </p:sp>
      <p:sp>
        <p:nvSpPr>
          <p:cNvPr id="4" name="Rectángulo 3"/>
          <p:cNvSpPr/>
          <p:nvPr/>
        </p:nvSpPr>
        <p:spPr>
          <a:xfrm>
            <a:off x="3048000" y="2521059"/>
            <a:ext cx="6096000" cy="1815882"/>
          </a:xfrm>
          <a:prstGeom prst="rect">
            <a:avLst/>
          </a:prstGeom>
        </p:spPr>
        <p:txBody>
          <a:bodyPr>
            <a:spAutoFit/>
          </a:bodyPr>
          <a:lstStyle/>
          <a:p>
            <a:pPr>
              <a:lnSpc>
                <a:spcPts val="1200"/>
              </a:lnSpc>
              <a:spcAft>
                <a:spcPts val="0"/>
              </a:spcAft>
            </a:pPr>
            <a:r>
              <a:rPr lang="es-SV" sz="1050" b="1" kern="1400" spc="-50" dirty="0">
                <a:latin typeface="Arial Black" panose="020B0A04020102020204" pitchFamily="34" charset="0"/>
              </a:rPr>
              <a:t>Aplicaciones del algoritmo. </a:t>
            </a:r>
            <a:endParaRPr lang="en-US" sz="1050" b="1" kern="1400" spc="-50" dirty="0">
              <a:latin typeface="Arial Black" panose="020B0A04020102020204" pitchFamily="34"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Predicciones en tiempo real debido a su velocidad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Predicciones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multiclases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Clasificación de textos, análisis de sentimientos, análisis de Spam.</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Modelos de recomendación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508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s-MX" sz="1800" dirty="0"/>
              <a:t>Machine Learning </a:t>
            </a:r>
            <a:r>
              <a:rPr lang="es-MX" sz="1800" dirty="0" err="1"/>
              <a:t>for</a:t>
            </a:r>
            <a:r>
              <a:rPr lang="es-MX" sz="1800" dirty="0"/>
              <a:t> </a:t>
            </a:r>
            <a:r>
              <a:rPr lang="es-MX" sz="1800" dirty="0" err="1"/>
              <a:t>Beginners</a:t>
            </a:r>
            <a:endParaRPr lang="en-US" sz="1800" dirty="0"/>
          </a:p>
          <a:p>
            <a:r>
              <a:rPr lang="es-MX" sz="1800" dirty="0" err="1"/>
              <a:t>By</a:t>
            </a:r>
            <a:r>
              <a:rPr lang="es-MX" sz="1800" dirty="0"/>
              <a:t> Ken Richards, 2017</a:t>
            </a:r>
            <a:endParaRPr lang="en-US" sz="1800" dirty="0"/>
          </a:p>
          <a:p>
            <a:r>
              <a:rPr lang="en-US" sz="1800" dirty="0"/>
              <a:t/>
            </a:r>
            <a:br>
              <a:rPr lang="en-US" sz="1800" dirty="0"/>
            </a:br>
            <a:endParaRPr lang="en-US" sz="1800" dirty="0"/>
          </a:p>
          <a:p>
            <a:pPr lvl="0"/>
            <a:r>
              <a:rPr lang="en-US" sz="1800" dirty="0" smtClean="0"/>
              <a:t>R </a:t>
            </a:r>
            <a:r>
              <a:rPr lang="en-US" sz="1800" dirty="0"/>
              <a:t>Data Analysis Cookbook</a:t>
            </a:r>
          </a:p>
          <a:p>
            <a:r>
              <a:rPr lang="en-US" sz="1800" dirty="0"/>
              <a:t>B</a:t>
            </a:r>
            <a:r>
              <a:rPr lang="en-US" sz="1800" dirty="0" smtClean="0"/>
              <a:t>y </a:t>
            </a:r>
            <a:r>
              <a:rPr lang="en-US" sz="1800" dirty="0" err="1"/>
              <a:t>Kuntal</a:t>
            </a:r>
            <a:r>
              <a:rPr lang="en-US" sz="1800" dirty="0"/>
              <a:t> </a:t>
            </a:r>
            <a:r>
              <a:rPr lang="en-US" sz="1800" dirty="0" smtClean="0"/>
              <a:t>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Agenda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Definiciones</a:t>
            </a:r>
            <a:endParaRPr lang="es-ES" sz="2400" noProof="1"/>
          </a:p>
          <a:p>
            <a:r>
              <a:rPr lang="es-ES" sz="2400" noProof="1" smtClean="0"/>
              <a:t>Ejemplo/Simulación</a:t>
            </a:r>
            <a:endParaRPr lang="es-ES" sz="2400" noProof="1" smtClean="0"/>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Naive</a:t>
            </a:r>
            <a:r>
              <a:rPr lang="es-MX" dirty="0" smtClean="0"/>
              <a:t> </a:t>
            </a:r>
            <a:r>
              <a:rPr lang="es-MX" dirty="0" err="1" smtClean="0"/>
              <a:t>Bayes</a:t>
            </a:r>
            <a:r>
              <a:rPr lang="es-MX" dirty="0" smtClean="0"/>
              <a:t>: </a:t>
            </a:r>
            <a:r>
              <a:rPr lang="es-MX" dirty="0" smtClean="0"/>
              <a:t>Conceptos</a:t>
            </a:r>
            <a:endParaRPr lang="en-US" dirty="0"/>
          </a:p>
        </p:txBody>
      </p:sp>
      <p:sp>
        <p:nvSpPr>
          <p:cNvPr id="3" name="Marcador de contenido 2"/>
          <p:cNvSpPr>
            <a:spLocks noGrp="1"/>
          </p:cNvSpPr>
          <p:nvPr>
            <p:ph idx="1"/>
          </p:nvPr>
        </p:nvSpPr>
        <p:spPr>
          <a:xfrm>
            <a:off x="838201" y="1825625"/>
            <a:ext cx="10933089" cy="4351338"/>
          </a:xfrm>
        </p:spPr>
        <p:txBody>
          <a:bodyPr/>
          <a:lstStyle/>
          <a:p>
            <a:r>
              <a:rPr lang="es-MX" dirty="0" smtClean="0"/>
              <a:t>El </a:t>
            </a:r>
            <a:r>
              <a:rPr lang="es-MX" dirty="0"/>
              <a:t>teorema de </a:t>
            </a:r>
            <a:r>
              <a:rPr lang="es-MX" dirty="0" err="1"/>
              <a:t>Bayes</a:t>
            </a:r>
            <a:r>
              <a:rPr lang="es-MX" dirty="0"/>
              <a:t>, en la teoría de la probabilidad, es una proposición planteada por el matemático inglés Thomas </a:t>
            </a:r>
            <a:r>
              <a:rPr lang="es-MX" dirty="0" err="1"/>
              <a:t>Bayes</a:t>
            </a:r>
            <a:r>
              <a:rPr lang="es-MX" dirty="0"/>
              <a:t> (1702-1761</a:t>
            </a:r>
            <a:r>
              <a:rPr lang="es-MX" dirty="0" smtClean="0"/>
              <a:t>) </a:t>
            </a:r>
            <a:r>
              <a:rPr lang="es-MX" dirty="0"/>
              <a:t>en 1763,2 que expresa la probabilidad condicional de un evento aleatorio A dado B en términos de la distribución de probabilidad condicional del evento B dado A y la distribución de probabilidad marginal de sólo A</a:t>
            </a:r>
            <a:r>
              <a:rPr lang="es-MX" dirty="0" smtClean="0"/>
              <a:t>.</a:t>
            </a:r>
          </a:p>
          <a:p>
            <a:endParaRPr lang="en-US" dirty="0"/>
          </a:p>
        </p:txBody>
      </p:sp>
      <p:pic>
        <p:nvPicPr>
          <p:cNvPr id="10" name="Imagen 9"/>
          <p:cNvPicPr/>
          <p:nvPr/>
        </p:nvPicPr>
        <p:blipFill>
          <a:blip r:embed="rId2"/>
          <a:stretch>
            <a:fillRect/>
          </a:stretch>
        </p:blipFill>
        <p:spPr>
          <a:xfrm>
            <a:off x="838201" y="3677387"/>
            <a:ext cx="4419600" cy="1666875"/>
          </a:xfrm>
          <a:prstGeom prst="rect">
            <a:avLst/>
          </a:prstGeom>
        </p:spPr>
      </p:pic>
      <p:sp>
        <p:nvSpPr>
          <p:cNvPr id="11" name="Rectángulo 10"/>
          <p:cNvSpPr/>
          <p:nvPr/>
        </p:nvSpPr>
        <p:spPr>
          <a:xfrm>
            <a:off x="5257801" y="3544621"/>
            <a:ext cx="6096000" cy="1477328"/>
          </a:xfrm>
          <a:prstGeom prst="rect">
            <a:avLst/>
          </a:prstGeom>
        </p:spPr>
        <p:txBody>
          <a:bodyPr>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teorema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Bayes</a:t>
            </a:r>
            <a:r>
              <a:rPr lang="es-SV" spc="-25" dirty="0">
                <a:latin typeface="Garamond" panose="02020404030301010803" pitchFamily="18" charset="0"/>
                <a:ea typeface="Times New Roman" panose="02020603050405020304" pitchFamily="18" charset="0"/>
                <a:cs typeface="Times New Roman" panose="02020603050405020304" pitchFamily="18" charset="0"/>
              </a:rPr>
              <a:t> es utilizado para calcular la probabilidad de un suceso, teniendo información del estado previo o bien conocer de antemano las condiciones sobre ese suceso, es decir, mide la probabilidad de que una variable aleatoria pueda tomar un valor particular dado el valor de otra variable aleatoria.</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12" name="Rectángulo 11"/>
          <p:cNvSpPr/>
          <p:nvPr/>
        </p:nvSpPr>
        <p:spPr>
          <a:xfrm>
            <a:off x="838201" y="6233138"/>
            <a:ext cx="4736489" cy="369332"/>
          </a:xfrm>
          <a:prstGeom prst="rect">
            <a:avLst/>
          </a:prstGeom>
        </p:spPr>
        <p:txBody>
          <a:bodyPr wrap="none">
            <a:spAutoFit/>
          </a:bodyPr>
          <a:lstStyle/>
          <a:p>
            <a:r>
              <a:rPr lang="en-US" dirty="0">
                <a:latin typeface="Garamond" panose="02020404030301010803" pitchFamily="18" charset="0"/>
                <a:ea typeface="Times New Roman" panose="02020603050405020304" pitchFamily="18" charset="0"/>
                <a:cs typeface="Times New Roman" panose="02020603050405020304" pitchFamily="18" charset="0"/>
              </a:rPr>
              <a:t> https://es.wikipedia.org/wiki/Teorema_de_Bayes</a:t>
            </a:r>
            <a:endParaRPr lang="en-US" dirty="0"/>
          </a:p>
        </p:txBody>
      </p:sp>
    </p:spTree>
    <p:extLst>
      <p:ext uri="{BB962C8B-B14F-4D97-AF65-F5344CB8AC3E}">
        <p14:creationId xmlns:p14="http://schemas.microsoft.com/office/powerpoint/2010/main" val="181152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Naive</a:t>
            </a:r>
            <a:r>
              <a:rPr lang="es-MX" dirty="0" smtClean="0"/>
              <a:t> </a:t>
            </a:r>
            <a:r>
              <a:rPr lang="es-MX" dirty="0" err="1" smtClean="0"/>
              <a:t>Bayes</a:t>
            </a:r>
            <a:r>
              <a:rPr lang="es-MX" dirty="0" smtClean="0"/>
              <a:t>: </a:t>
            </a:r>
            <a:r>
              <a:rPr lang="es-MX" dirty="0" smtClean="0"/>
              <a:t>Conceptos</a:t>
            </a:r>
            <a:endParaRPr lang="en-US" dirty="0"/>
          </a:p>
        </p:txBody>
      </p:sp>
      <p:sp>
        <p:nvSpPr>
          <p:cNvPr id="5" name="Rectángulo 4"/>
          <p:cNvSpPr/>
          <p:nvPr/>
        </p:nvSpPr>
        <p:spPr>
          <a:xfrm>
            <a:off x="497983" y="2069578"/>
            <a:ext cx="4576293" cy="4231928"/>
          </a:xfrm>
          <a:prstGeom prst="rect">
            <a:avLst/>
          </a:prstGeom>
        </p:spPr>
        <p:txBody>
          <a:bodyPr wrap="square">
            <a:spAutoFit/>
          </a:bodyPr>
          <a:lstStyle/>
          <a:p>
            <a:pPr algn="just">
              <a:spcAft>
                <a:spcPts val="1200"/>
              </a:spcAft>
            </a:pPr>
            <a:r>
              <a:rPr lang="es-SV" kern="1400" spc="-50" dirty="0">
                <a:latin typeface="Arial Black" panose="020B0A04020102020204" pitchFamily="34" charset="0"/>
                <a:ea typeface="Times New Roman" panose="02020603050405020304" pitchFamily="18" charset="0"/>
                <a:cs typeface="Times New Roman" panose="02020603050405020304" pitchFamily="18" charset="0"/>
              </a:rPr>
              <a:t>Condiciones para aplicar el </a:t>
            </a:r>
            <a:r>
              <a:rPr lang="es-SV" kern="1400" spc="-50" dirty="0" smtClean="0">
                <a:latin typeface="Arial Black" panose="020B0A04020102020204" pitchFamily="34" charset="0"/>
                <a:ea typeface="Times New Roman" panose="02020603050405020304" pitchFamily="18" charset="0"/>
                <a:cs typeface="Times New Roman" panose="02020603050405020304" pitchFamily="18" charset="0"/>
              </a:rPr>
              <a:t>teorema</a:t>
            </a:r>
            <a:endParaRPr lang="en-US" spc="-25" dirty="0">
              <a:latin typeface="Arial Black" panose="020B0A04020102020204" pitchFamily="34"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Los sucesos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Ai</a:t>
            </a:r>
            <a:r>
              <a:rPr lang="es-SV" spc="-25" dirty="0">
                <a:latin typeface="Garamond" panose="02020404030301010803" pitchFamily="18" charset="0"/>
                <a:ea typeface="Times New Roman" panose="02020603050405020304" pitchFamily="18" charset="0"/>
                <a:cs typeface="Times New Roman" panose="02020603050405020304" pitchFamily="18" charset="0"/>
              </a:rPr>
              <a:t>” deben ser mutuamente excluyentes, es decir solo puede suceder uno de ellos.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 unión de sus posibilidades es el total, es decir la unidad es decir debe ser un sistema completo. Y cada una debe ser distinta de cero.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Está establecido un caso “B” del cual se conocen todas las probabilidades.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Se conocen todas las probabilidades condicionales P(B/</a:t>
            </a:r>
            <a:r>
              <a:rPr lang="es-SV" spc="-25" dirty="0" err="1">
                <a:latin typeface="Garamond" panose="02020404030301010803" pitchFamily="18" charset="0"/>
                <a:ea typeface="Times New Roman" panose="02020603050405020304" pitchFamily="18" charset="0"/>
                <a:cs typeface="Times New Roman" panose="02020603050405020304" pitchFamily="18" charset="0"/>
              </a:rPr>
              <a:t>Ai</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r>
              <a:rPr lang="es-MX" sz="1100" u="sng" dirty="0">
                <a:solidFill>
                  <a:srgbClr val="0000FF"/>
                </a:solidFill>
                <a:latin typeface="Garamond" panose="02020404030301010803" pitchFamily="18" charset="0"/>
                <a:ea typeface="Times New Roman" panose="02020603050405020304" pitchFamily="18" charset="0"/>
                <a:cs typeface="Times New Roman" panose="02020603050405020304" pitchFamily="18" charset="0"/>
                <a:hlinkClick r:id="rId2"/>
              </a:rPr>
              <a:t>https://www.webyempresas.com/teorema-de-bayes/</a:t>
            </a:r>
            <a:endParaRPr lang="en-US" sz="1100"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6" name="Rectángulo 5"/>
          <p:cNvSpPr/>
          <p:nvPr/>
        </p:nvSpPr>
        <p:spPr>
          <a:xfrm>
            <a:off x="6207616" y="2185488"/>
            <a:ext cx="5293217" cy="4278094"/>
          </a:xfrm>
          <a:prstGeom prst="rect">
            <a:avLst/>
          </a:prstGeom>
        </p:spPr>
        <p:txBody>
          <a:bodyPr wrap="square">
            <a:spAutoFit/>
          </a:bodyPr>
          <a:lstStyle/>
          <a:p>
            <a:pPr>
              <a:lnSpc>
                <a:spcPts val="1200"/>
              </a:lnSpc>
              <a:spcAft>
                <a:spcPts val="0"/>
              </a:spcAft>
            </a:pPr>
            <a:r>
              <a:rPr lang="es-SV" b="1" kern="1400" spc="-50" dirty="0">
                <a:latin typeface="Arial Black" panose="020B0A04020102020204" pitchFamily="34" charset="0"/>
              </a:rPr>
              <a:t>Aplicaciones del Teorema de </a:t>
            </a:r>
            <a:r>
              <a:rPr lang="es-SV" b="1" kern="1400" spc="-50" dirty="0" err="1" smtClean="0">
                <a:latin typeface="Arial Black" panose="020B0A04020102020204" pitchFamily="34" charset="0"/>
              </a:rPr>
              <a:t>Bayes</a:t>
            </a:r>
            <a:endParaRPr lang="es-SV" b="1" kern="1400" spc="-50" dirty="0" smtClean="0">
              <a:latin typeface="Arial Black" panose="020B0A04020102020204" pitchFamily="34" charset="0"/>
            </a:endParaRPr>
          </a:p>
          <a:p>
            <a:pPr>
              <a:lnSpc>
                <a:spcPts val="1200"/>
              </a:lnSpc>
              <a:spcAft>
                <a:spcPts val="0"/>
              </a:spcAft>
            </a:pPr>
            <a:endParaRPr lang="en-US" b="1" kern="1400" spc="-50" dirty="0">
              <a:latin typeface="Arial Black" panose="020B0A04020102020204" pitchFamily="34" charset="0"/>
            </a:endParaRPr>
          </a:p>
          <a:p>
            <a:r>
              <a:rPr lang="es-SV" dirty="0">
                <a:latin typeface="Garamond" panose="02020404030301010803" pitchFamily="18" charset="0"/>
                <a:ea typeface="Times New Roman" panose="02020603050405020304" pitchFamily="18" charset="0"/>
                <a:cs typeface="Times New Roman" panose="02020603050405020304" pitchFamily="18" charset="0"/>
              </a:rPr>
              <a:t>El teorema de </a:t>
            </a:r>
            <a:r>
              <a:rPr lang="es-SV" dirty="0" err="1">
                <a:latin typeface="Garamond" panose="02020404030301010803" pitchFamily="18" charset="0"/>
                <a:ea typeface="Times New Roman" panose="02020603050405020304" pitchFamily="18" charset="0"/>
                <a:cs typeface="Times New Roman" panose="02020603050405020304" pitchFamily="18" charset="0"/>
              </a:rPr>
              <a:t>Bayes</a:t>
            </a:r>
            <a:r>
              <a:rPr lang="es-SV" dirty="0">
                <a:latin typeface="Garamond" panose="02020404030301010803" pitchFamily="18" charset="0"/>
                <a:ea typeface="Times New Roman" panose="02020603050405020304" pitchFamily="18" charset="0"/>
                <a:cs typeface="Times New Roman" panose="02020603050405020304" pitchFamily="18" charset="0"/>
              </a:rPr>
              <a:t> es válido en todas las aplicaciones de la teoría de la probabilidad. Sin embargo, hay una controversia sobre el tipo de probabilidades que emplea. </a:t>
            </a:r>
            <a:endParaRPr lang="es-SV" dirty="0" smtClean="0">
              <a:latin typeface="Garamond" panose="02020404030301010803" pitchFamily="18" charset="0"/>
              <a:ea typeface="Times New Roman" panose="02020603050405020304" pitchFamily="18" charset="0"/>
              <a:cs typeface="Times New Roman" panose="02020603050405020304" pitchFamily="18" charset="0"/>
            </a:endParaRPr>
          </a:p>
          <a:p>
            <a:endParaRPr lang="es-SV"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smtClean="0">
                <a:latin typeface="Garamond" panose="02020404030301010803" pitchFamily="18" charset="0"/>
                <a:ea typeface="Times New Roman" panose="02020603050405020304" pitchFamily="18" charset="0"/>
                <a:cs typeface="Times New Roman" panose="02020603050405020304" pitchFamily="18" charset="0"/>
              </a:rPr>
              <a:t>En </a:t>
            </a:r>
            <a:r>
              <a:rPr lang="es-SV" dirty="0">
                <a:latin typeface="Garamond" panose="02020404030301010803" pitchFamily="18" charset="0"/>
                <a:ea typeface="Times New Roman" panose="02020603050405020304" pitchFamily="18" charset="0"/>
                <a:cs typeface="Times New Roman" panose="02020603050405020304" pitchFamily="18" charset="0"/>
              </a:rPr>
              <a:t>esencia, los seguidores de la estadística tradicional sólo admiten probabilidades basadas en experimentos repetibles y que tengan una confirmación empírica mientras que los llamados estadísticos bayesianos permiten probabilidades subjetivas. </a:t>
            </a:r>
            <a:endParaRPr lang="es-SV" dirty="0" smtClean="0">
              <a:latin typeface="Garamond" panose="02020404030301010803" pitchFamily="18" charset="0"/>
              <a:ea typeface="Times New Roman" panose="02020603050405020304" pitchFamily="18" charset="0"/>
              <a:cs typeface="Times New Roman" panose="02020603050405020304" pitchFamily="18" charset="0"/>
            </a:endParaRPr>
          </a:p>
          <a:p>
            <a:endParaRPr lang="es-SV"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smtClean="0">
                <a:latin typeface="Garamond" panose="02020404030301010803" pitchFamily="18" charset="0"/>
                <a:ea typeface="Times New Roman" panose="02020603050405020304" pitchFamily="18" charset="0"/>
                <a:cs typeface="Times New Roman" panose="02020603050405020304" pitchFamily="18" charset="0"/>
              </a:rPr>
              <a:t>El </a:t>
            </a:r>
            <a:r>
              <a:rPr lang="es-SV" dirty="0">
                <a:latin typeface="Garamond" panose="02020404030301010803" pitchFamily="18" charset="0"/>
                <a:ea typeface="Times New Roman" panose="02020603050405020304" pitchFamily="18" charset="0"/>
                <a:cs typeface="Times New Roman" panose="02020603050405020304" pitchFamily="18" charset="0"/>
              </a:rPr>
              <a:t>teorema puede servir entonces para indicar cómo debemos modificar nuestras probabilidades subjetivas cuando recibimos información adicional de un experimento.</a:t>
            </a:r>
            <a:endParaRPr lang="en-US" dirty="0"/>
          </a:p>
        </p:txBody>
      </p:sp>
    </p:spTree>
    <p:extLst>
      <p:ext uri="{BB962C8B-B14F-4D97-AF65-F5344CB8AC3E}">
        <p14:creationId xmlns:p14="http://schemas.microsoft.com/office/powerpoint/2010/main" val="282132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Naive</a:t>
            </a:r>
            <a:r>
              <a:rPr lang="es-MX" dirty="0" smtClean="0"/>
              <a:t> </a:t>
            </a:r>
            <a:r>
              <a:rPr lang="es-MX" dirty="0" err="1" smtClean="0"/>
              <a:t>Bayes</a:t>
            </a:r>
            <a:r>
              <a:rPr lang="es-MX" dirty="0" smtClean="0"/>
              <a:t>: </a:t>
            </a:r>
            <a:r>
              <a:rPr lang="es-MX" dirty="0" smtClean="0"/>
              <a:t>Conceptos</a:t>
            </a:r>
            <a:endParaRPr lang="en-US" dirty="0"/>
          </a:p>
        </p:txBody>
      </p:sp>
      <p:sp>
        <p:nvSpPr>
          <p:cNvPr id="3" name="Rectángulo 2"/>
          <p:cNvSpPr/>
          <p:nvPr/>
        </p:nvSpPr>
        <p:spPr>
          <a:xfrm>
            <a:off x="807076" y="1902668"/>
            <a:ext cx="4447504" cy="3754874"/>
          </a:xfrm>
          <a:prstGeom prst="rect">
            <a:avLst/>
          </a:prstGeom>
        </p:spPr>
        <p:txBody>
          <a:bodyPr wrap="square">
            <a:spAutoFit/>
          </a:bodyPr>
          <a:lstStyle/>
          <a:p>
            <a:pPr>
              <a:lnSpc>
                <a:spcPts val="1200"/>
              </a:lnSpc>
              <a:spcAft>
                <a:spcPts val="0"/>
              </a:spcAft>
            </a:pPr>
            <a:r>
              <a:rPr lang="es-SV" b="1" kern="1400" spc="-50" dirty="0">
                <a:latin typeface="Arial Black" panose="020B0A04020102020204" pitchFamily="34" charset="0"/>
              </a:rPr>
              <a:t>Condiciones del Teorema de </a:t>
            </a:r>
            <a:r>
              <a:rPr lang="es-SV" b="1" kern="1400" spc="-50" dirty="0" err="1">
                <a:latin typeface="Arial Black" panose="020B0A04020102020204" pitchFamily="34" charset="0"/>
              </a:rPr>
              <a:t>Bayes</a:t>
            </a:r>
            <a:endParaRPr lang="en-US" b="1" kern="1400" spc="-50" dirty="0">
              <a:latin typeface="Arial Black" panose="020B0A04020102020204" pitchFamily="34"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Los sucesos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Ai</a:t>
            </a:r>
            <a:r>
              <a:rPr lang="es-SV" spc="-25" dirty="0">
                <a:latin typeface="Garamond" panose="02020404030301010803" pitchFamily="18" charset="0"/>
                <a:ea typeface="Times New Roman" panose="02020603050405020304" pitchFamily="18" charset="0"/>
                <a:cs typeface="Times New Roman" panose="02020603050405020304" pitchFamily="18" charset="0"/>
              </a:rPr>
              <a:t>” deben ser mutuamente excluyentes, es decir solo puede suceder uno de ellos.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La unión de sus posibilidades es el total, es decir la unidad es decir debe ser un sistema completo. Y cada una debe ser distinta de cero.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Está establecido un caso “B” del cual se conocen todas las probabilidades.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Se conocen todas las probabilidades condicionales P(B/</a:t>
            </a:r>
            <a:r>
              <a:rPr lang="es-SV" spc="-25" dirty="0" err="1">
                <a:latin typeface="Garamond" panose="02020404030301010803" pitchFamily="18" charset="0"/>
                <a:ea typeface="Times New Roman" panose="02020603050405020304" pitchFamily="18" charset="0"/>
                <a:cs typeface="Times New Roman" panose="02020603050405020304" pitchFamily="18" charset="0"/>
              </a:rPr>
              <a:t>Ai</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4" name="Rectángulo 3"/>
          <p:cNvSpPr/>
          <p:nvPr/>
        </p:nvSpPr>
        <p:spPr>
          <a:xfrm>
            <a:off x="5991897" y="1902668"/>
            <a:ext cx="5361904" cy="4739759"/>
          </a:xfrm>
          <a:prstGeom prst="rect">
            <a:avLst/>
          </a:prstGeom>
        </p:spPr>
        <p:txBody>
          <a:bodyPr wrap="square">
            <a:spAutoFit/>
          </a:bodyPr>
          <a:lstStyle/>
          <a:p>
            <a:pPr>
              <a:lnSpc>
                <a:spcPts val="1200"/>
              </a:lnSpc>
              <a:spcAft>
                <a:spcPts val="0"/>
              </a:spcAft>
            </a:pPr>
            <a:r>
              <a:rPr lang="es-SV" b="1" kern="1400" spc="-50" dirty="0">
                <a:latin typeface="Arial Black" panose="020B0A04020102020204" pitchFamily="34" charset="0"/>
              </a:rPr>
              <a:t>Ventajas del Teorema de </a:t>
            </a:r>
            <a:r>
              <a:rPr lang="es-SV" b="1" kern="1400" spc="-50" dirty="0" err="1">
                <a:latin typeface="Arial Black" panose="020B0A04020102020204" pitchFamily="34" charset="0"/>
              </a:rPr>
              <a:t>Bayes</a:t>
            </a:r>
            <a:endParaRPr lang="en-US" b="1" kern="1400" spc="-50" dirty="0">
              <a:latin typeface="Arial Black" panose="020B0A04020102020204" pitchFamily="34"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Se puede enfocar de manera tal de que se obtengan beneficios en algunos campos.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 posible el análisis continuo de la información, aunque si la variabilidad entre datos es elevada es necesario algún método que permita llegar a soluciones confiables.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Meta-Análisis: buscar acumular información variada para llegar a una apreciación exacta de un problema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Evaluación de estudios a pequeña escala con la información de otros, debido a que el desarrollo de estos a escala global no siempre es posible, y a nivel muestra no cuenta con una total veracidad, el enfoque bayesiano permite ratificar y refutar.</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Estudios de decisión.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80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Naive</a:t>
            </a:r>
            <a:r>
              <a:rPr lang="es-MX" dirty="0" smtClean="0"/>
              <a:t> </a:t>
            </a:r>
            <a:r>
              <a:rPr lang="es-MX" dirty="0" err="1" smtClean="0"/>
              <a:t>Bayes</a:t>
            </a:r>
            <a:r>
              <a:rPr lang="es-MX" dirty="0" smtClean="0"/>
              <a:t>: Ejemplo</a:t>
            </a:r>
            <a:endParaRPr lang="en-US" dirty="0"/>
          </a:p>
        </p:txBody>
      </p:sp>
      <p:sp>
        <p:nvSpPr>
          <p:cNvPr id="5" name="Rectángulo 4"/>
          <p:cNvSpPr/>
          <p:nvPr/>
        </p:nvSpPr>
        <p:spPr>
          <a:xfrm>
            <a:off x="343437" y="1598839"/>
            <a:ext cx="6096000" cy="5386090"/>
          </a:xfrm>
          <a:prstGeom prst="rect">
            <a:avLst/>
          </a:prstGeom>
        </p:spPr>
        <p:txBody>
          <a:bodyPr>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Equipaje en el aeropuerto: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En el aeropuerto existen métodos para detectar artículos prohibidos, una alarma se activara cuando un artículo prohibido aparezca en alguna de las maletas.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Estadísticamente, el 5% de las maletas contienen artículos prohibidos.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Dado que la alarma no es perfecta, si una maleta contiene artículos prohibidos, existe un 98% de probabilidades de que la alarma se active.</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Si una maleta no contiene artículos prohibidos, existe un 8% de probabilidades que la alarma se dispare.</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b="1" i="1" spc="-25" dirty="0">
                <a:latin typeface="Garamond" panose="02020404030301010803" pitchFamily="18" charset="0"/>
                <a:ea typeface="Times New Roman" panose="02020603050405020304" pitchFamily="18" charset="0"/>
                <a:cs typeface="Times New Roman" panose="02020603050405020304" pitchFamily="18" charset="0"/>
              </a:rPr>
              <a:t>¿Dado un grupo aleatorio de maletas que activaron la alarma, cual es la probabilidad que estas contengan un artículo prohibido?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r>
              <a:rPr lang="es-MX" sz="1100" u="sng" dirty="0">
                <a:solidFill>
                  <a:srgbClr val="0000FF"/>
                </a:solidFill>
                <a:latin typeface="Garamond" panose="02020404030301010803" pitchFamily="18" charset="0"/>
                <a:ea typeface="Times New Roman" panose="02020603050405020304" pitchFamily="18" charset="0"/>
                <a:cs typeface="Times New Roman" panose="02020603050405020304" pitchFamily="18" charset="0"/>
                <a:hlinkClick r:id="rId2"/>
              </a:rPr>
              <a:t>https://www.khanacademy.org/math/ap-statistics/probability-ap/stats-conditional-probability/a/tree-diagrams-conditional-probability</a:t>
            </a:r>
            <a:endParaRPr lang="en-US" sz="1100"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p:cNvPicPr/>
          <p:nvPr/>
        </p:nvPicPr>
        <p:blipFill>
          <a:blip r:embed="rId3">
            <a:extLst>
              <a:ext uri="{28A0092B-C50C-407E-A947-70E740481C1C}">
                <a14:useLocalDpi xmlns:a14="http://schemas.microsoft.com/office/drawing/2010/main" val="0"/>
              </a:ext>
            </a:extLst>
          </a:blip>
          <a:stretch>
            <a:fillRect/>
          </a:stretch>
        </p:blipFill>
        <p:spPr>
          <a:xfrm>
            <a:off x="6721094" y="1688992"/>
            <a:ext cx="5320653" cy="4698929"/>
          </a:xfrm>
          <a:prstGeom prst="rect">
            <a:avLst/>
          </a:prstGeom>
        </p:spPr>
      </p:pic>
    </p:spTree>
    <p:extLst>
      <p:ext uri="{BB962C8B-B14F-4D97-AF65-F5344CB8AC3E}">
        <p14:creationId xmlns:p14="http://schemas.microsoft.com/office/powerpoint/2010/main" val="224173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Naive</a:t>
            </a:r>
            <a:r>
              <a:rPr lang="es-MX" dirty="0" smtClean="0"/>
              <a:t> </a:t>
            </a:r>
            <a:r>
              <a:rPr lang="es-MX" dirty="0" err="1" smtClean="0"/>
              <a:t>Bayes</a:t>
            </a:r>
            <a:r>
              <a:rPr lang="es-MX" dirty="0" smtClean="0"/>
              <a:t>: Ejemplo</a:t>
            </a:r>
            <a:endParaRPr lang="en-US" dirty="0"/>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268779" y="2145676"/>
            <a:ext cx="3594883" cy="4172755"/>
          </a:xfrm>
          <a:prstGeom prst="rect">
            <a:avLst/>
          </a:prstGeom>
        </p:spPr>
      </p:pic>
      <p:pic>
        <p:nvPicPr>
          <p:cNvPr id="7" name="Imagen 6"/>
          <p:cNvPicPr/>
          <p:nvPr/>
        </p:nvPicPr>
        <p:blipFill>
          <a:blip r:embed="rId3"/>
          <a:stretch>
            <a:fillRect/>
          </a:stretch>
        </p:blipFill>
        <p:spPr>
          <a:xfrm>
            <a:off x="4149211" y="2253803"/>
            <a:ext cx="3294778" cy="4064627"/>
          </a:xfrm>
          <a:prstGeom prst="rect">
            <a:avLst/>
          </a:prstGeom>
        </p:spPr>
      </p:pic>
      <p:pic>
        <p:nvPicPr>
          <p:cNvPr id="8" name="Imagen 7"/>
          <p:cNvPicPr/>
          <p:nvPr/>
        </p:nvPicPr>
        <p:blipFill>
          <a:blip r:embed="rId4"/>
          <a:stretch>
            <a:fillRect/>
          </a:stretch>
        </p:blipFill>
        <p:spPr>
          <a:xfrm>
            <a:off x="8749919" y="2781837"/>
            <a:ext cx="2094092" cy="2276389"/>
          </a:xfrm>
          <a:prstGeom prst="rect">
            <a:avLst/>
          </a:prstGeom>
        </p:spPr>
      </p:pic>
      <p:sp>
        <p:nvSpPr>
          <p:cNvPr id="3" name="Rectángulo 2"/>
          <p:cNvSpPr/>
          <p:nvPr/>
        </p:nvSpPr>
        <p:spPr>
          <a:xfrm>
            <a:off x="2304278" y="1477217"/>
            <a:ext cx="8169666" cy="400110"/>
          </a:xfrm>
          <a:prstGeom prst="rect">
            <a:avLst/>
          </a:prstGeom>
        </p:spPr>
        <p:txBody>
          <a:bodyPr wrap="square">
            <a:spAutoFit/>
          </a:bodyPr>
          <a:lstStyle/>
          <a:p>
            <a:r>
              <a:rPr lang="es-SV" sz="2000" b="1"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z="2000" b="1" spc="-25" dirty="0">
                <a:latin typeface="Garamond" panose="02020404030301010803" pitchFamily="18" charset="0"/>
                <a:ea typeface="Times New Roman" panose="02020603050405020304" pitchFamily="18" charset="0"/>
                <a:cs typeface="Times New Roman" panose="02020603050405020304" pitchFamily="18" charset="0"/>
              </a:rPr>
              <a:t>¿cuál es la probabilidad de que la maleta contenga un objeto prohibido? </a:t>
            </a:r>
            <a:endParaRPr lang="en-US" sz="2000" b="1" dirty="0"/>
          </a:p>
        </p:txBody>
      </p:sp>
    </p:spTree>
    <p:extLst>
      <p:ext uri="{BB962C8B-B14F-4D97-AF65-F5344CB8AC3E}">
        <p14:creationId xmlns:p14="http://schemas.microsoft.com/office/powerpoint/2010/main" val="217595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Clasificador Bayesiano</a:t>
            </a:r>
            <a:endParaRPr lang="en-US" dirty="0"/>
          </a:p>
        </p:txBody>
      </p:sp>
      <p:sp>
        <p:nvSpPr>
          <p:cNvPr id="4" name="Rectángulo 3"/>
          <p:cNvSpPr/>
          <p:nvPr/>
        </p:nvSpPr>
        <p:spPr>
          <a:xfrm>
            <a:off x="351050" y="1689159"/>
            <a:ext cx="11256134" cy="646331"/>
          </a:xfrm>
          <a:prstGeom prst="rect">
            <a:avLst/>
          </a:prstGeom>
        </p:spPr>
        <p:txBody>
          <a:bodyPr wrap="square">
            <a:spAutoFit/>
          </a:bodyPr>
          <a:lstStyle/>
          <a:p>
            <a:pPr algn="just">
              <a:spcAft>
                <a:spcPts val="1200"/>
              </a:spcAft>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Naive</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Bayes</a:t>
            </a:r>
            <a:r>
              <a:rPr lang="es-SV" spc="-25" dirty="0">
                <a:latin typeface="Garamond" panose="02020404030301010803" pitchFamily="18" charset="0"/>
                <a:ea typeface="Times New Roman" panose="02020603050405020304" pitchFamily="18" charset="0"/>
                <a:cs typeface="Times New Roman" panose="02020603050405020304" pitchFamily="18" charset="0"/>
              </a:rPr>
              <a:t> es una técnica de clasificación y predicción que construye modelos que predicen la probabilidad de posibles resultados.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5" name="Rectángulo 4"/>
          <p:cNvSpPr/>
          <p:nvPr/>
        </p:nvSpPr>
        <p:spPr>
          <a:xfrm>
            <a:off x="351050" y="2500445"/>
            <a:ext cx="11256134" cy="1631216"/>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Recibe el nombre de  Clasificador Ingenuo pues asume que la presencia o ausencia de una característica particular no está relacionada con la presencia o ausencia de cualquier otra característica.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Por ejemplo, una fruta puede ser considerada como una manzana si es roja, redonda y alrededor de 7cm de diámetro, esto se debe a que un clasificador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Bayes</a:t>
            </a:r>
            <a:r>
              <a:rPr lang="es-SV" spc="-25" dirty="0">
                <a:latin typeface="Garamond" panose="02020404030301010803" pitchFamily="18" charset="0"/>
                <a:ea typeface="Times New Roman" panose="02020603050405020304" pitchFamily="18" charset="0"/>
                <a:cs typeface="Times New Roman" panose="02020603050405020304" pitchFamily="18" charset="0"/>
              </a:rPr>
              <a:t> ingenuo, considera que cada una de estas características contribuye de manera independiente a la probabilidad de que esta fruta sea una manzana, independientemente de la presencia o ausencia de las otras características.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9" name="Imagen 8"/>
          <p:cNvPicPr/>
          <p:nvPr/>
        </p:nvPicPr>
        <p:blipFill>
          <a:blip r:embed="rId2"/>
          <a:stretch>
            <a:fillRect/>
          </a:stretch>
        </p:blipFill>
        <p:spPr>
          <a:xfrm>
            <a:off x="873665" y="4399915"/>
            <a:ext cx="3618865" cy="1715770"/>
          </a:xfrm>
          <a:prstGeom prst="rect">
            <a:avLst/>
          </a:prstGeom>
        </p:spPr>
      </p:pic>
    </p:spTree>
    <p:extLst>
      <p:ext uri="{BB962C8B-B14F-4D97-AF65-F5344CB8AC3E}">
        <p14:creationId xmlns:p14="http://schemas.microsoft.com/office/powerpoint/2010/main" val="115072591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1164</Words>
  <Application>Microsoft Office PowerPoint</Application>
  <PresentationFormat>Panorámica</PresentationFormat>
  <Paragraphs>134</Paragraphs>
  <Slides>14</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Arial</vt:lpstr>
      <vt:lpstr>Arial Black</vt:lpstr>
      <vt:lpstr>Calibri</vt:lpstr>
      <vt:lpstr>Garamond</vt:lpstr>
      <vt:lpstr>Segoe UI</vt:lpstr>
      <vt:lpstr>Segoe UI Light</vt:lpstr>
      <vt:lpstr>Symbol</vt:lpstr>
      <vt:lpstr>Times New Roman</vt:lpstr>
      <vt:lpstr>WelcomeDoc</vt:lpstr>
      <vt:lpstr>Machine learning: Clasificadores bayesianos</vt:lpstr>
      <vt:lpstr>Agenda</vt:lpstr>
      <vt:lpstr>Conceptos Básicos</vt:lpstr>
      <vt:lpstr>Naive Bayes: Conceptos</vt:lpstr>
      <vt:lpstr>Naive Bayes: Conceptos</vt:lpstr>
      <vt:lpstr>Naive Bayes: Conceptos</vt:lpstr>
      <vt:lpstr>Naive Bayes: Ejemplo</vt:lpstr>
      <vt:lpstr>Naive Bayes: Ejemplo</vt:lpstr>
      <vt:lpstr>Clasificador Bayesiano</vt:lpstr>
      <vt:lpstr>Clasificador Bayesiano: Ejemplo</vt:lpstr>
      <vt:lpstr>Clasificador Bayesiano: Pros</vt:lpstr>
      <vt:lpstr>Clasificador Bayesiano: Cons</vt:lpstr>
      <vt:lpstr>Clasificador Bayesiano: Cons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2019-03-21T05:36:07Z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