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1"/>
  </p:notesMasterIdLst>
  <p:sldIdLst>
    <p:sldId id="256" r:id="rId3"/>
    <p:sldId id="265" r:id="rId4"/>
    <p:sldId id="266" r:id="rId5"/>
    <p:sldId id="295" r:id="rId6"/>
    <p:sldId id="297"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5"/>
            <p14:sldId id="297"/>
            <p14:sldId id="316"/>
            <p14:sldId id="317"/>
            <p14:sldId id="318"/>
            <p14:sldId id="319"/>
            <p14:sldId id="320"/>
            <p14:sldId id="321"/>
            <p14:sldId id="322"/>
            <p14:sldId id="323"/>
            <p14:sldId id="324"/>
            <p14:sldId id="325"/>
            <p14:sldId id="326"/>
            <p14:sldId id="327"/>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71E27-F88D-47A6-8AC9-2ED6A82022A0}" type="doc">
      <dgm:prSet loTypeId="urn:microsoft.com/office/officeart/2005/8/layout/matrix1" loCatId="matrix" qsTypeId="urn:microsoft.com/office/officeart/2005/8/quickstyle/simple5" qsCatId="simple" csTypeId="urn:microsoft.com/office/officeart/2005/8/colors/colorful1" csCatId="colorful" phldr="1"/>
      <dgm:spPr/>
      <dgm:t>
        <a:bodyPr/>
        <a:lstStyle/>
        <a:p>
          <a:endParaRPr lang="en-US"/>
        </a:p>
      </dgm:t>
    </dgm:pt>
    <dgm:pt modelId="{DB6514EB-3511-47E4-90BD-F6C26FC7BA70}">
      <dgm:prSet phldrT="[Texto]" custT="1"/>
      <dgm:spPr/>
      <dgm:t>
        <a:bodyPr/>
        <a:lstStyle/>
        <a:p>
          <a:pPr algn="ctr"/>
          <a:r>
            <a:rPr lang="es-MX" sz="1400" dirty="0" smtClean="0"/>
            <a:t>Pros / </a:t>
          </a:r>
          <a:r>
            <a:rPr lang="es-MX" sz="1400" dirty="0" err="1" smtClean="0"/>
            <a:t>Cons</a:t>
          </a:r>
          <a:endParaRPr lang="en-US" sz="1400" dirty="0"/>
        </a:p>
      </dgm:t>
    </dgm:pt>
    <dgm:pt modelId="{B026A79D-3BEE-4FF0-B21C-C0E4170ECAC4}" type="parTrans" cxnId="{9E5CFDEC-B618-46FE-AC52-DEFEB71B1492}">
      <dgm:prSet/>
      <dgm:spPr/>
      <dgm:t>
        <a:bodyPr/>
        <a:lstStyle/>
        <a:p>
          <a:pPr algn="ctr"/>
          <a:endParaRPr lang="en-US" sz="1400"/>
        </a:p>
      </dgm:t>
    </dgm:pt>
    <dgm:pt modelId="{E4FBD705-DC7D-4B96-B1A6-00CA124A82A8}" type="sibTrans" cxnId="{9E5CFDEC-B618-46FE-AC52-DEFEB71B1492}">
      <dgm:prSet/>
      <dgm:spPr/>
      <dgm:t>
        <a:bodyPr/>
        <a:lstStyle/>
        <a:p>
          <a:pPr algn="ctr"/>
          <a:endParaRPr lang="en-US" sz="1400"/>
        </a:p>
      </dgm:t>
    </dgm:pt>
    <dgm:pt modelId="{532DE1BE-7D7D-44F0-A59B-5F5137DCCB9A}">
      <dgm:prSet phldrT="[Texto]" custT="1"/>
      <dgm:spPr/>
      <dgm:t>
        <a:bodyPr/>
        <a:lstStyle/>
        <a:p>
          <a:pPr algn="ctr"/>
          <a:r>
            <a:rPr lang="es-MX" sz="1400" dirty="0" smtClean="0"/>
            <a:t>RF es mas robusto en términos de exactitud que un algoritmo de árbol de decisión, esto es debido a que reduce el sobre entrenamiento.</a:t>
          </a:r>
          <a:endParaRPr lang="en-US" sz="1400" dirty="0"/>
        </a:p>
      </dgm:t>
    </dgm:pt>
    <dgm:pt modelId="{E754B743-689B-420A-A226-0C31F4C0CD05}" type="parTrans" cxnId="{332CE5A9-90C1-4FA0-909F-3FF5185FB0F3}">
      <dgm:prSet/>
      <dgm:spPr/>
      <dgm:t>
        <a:bodyPr/>
        <a:lstStyle/>
        <a:p>
          <a:pPr algn="ctr"/>
          <a:endParaRPr lang="en-US" sz="1400"/>
        </a:p>
      </dgm:t>
    </dgm:pt>
    <dgm:pt modelId="{04DF3CDA-33F1-4927-9CDA-2A2A428F88FD}" type="sibTrans" cxnId="{332CE5A9-90C1-4FA0-909F-3FF5185FB0F3}">
      <dgm:prSet/>
      <dgm:spPr/>
      <dgm:t>
        <a:bodyPr/>
        <a:lstStyle/>
        <a:p>
          <a:pPr algn="ctr"/>
          <a:endParaRPr lang="en-US" sz="1400"/>
        </a:p>
      </dgm:t>
    </dgm:pt>
    <dgm:pt modelId="{CC3792ED-6784-4A3F-A381-0304AFE4ABA6}">
      <dgm:prSet phldrT="[Texto]" custT="1"/>
      <dgm:spPr/>
      <dgm:t>
        <a:bodyPr/>
        <a:lstStyle/>
        <a:p>
          <a:pPr algn="ctr"/>
          <a:r>
            <a:rPr lang="es-MX" sz="1400" dirty="0" smtClean="0"/>
            <a:t>RF presenta mas estabilidad que un solo árbol de decisión por lo cual es mas consistente en las predicciones.</a:t>
          </a:r>
          <a:endParaRPr lang="en-US" sz="1400" dirty="0"/>
        </a:p>
      </dgm:t>
    </dgm:pt>
    <dgm:pt modelId="{E1535F78-B26C-4699-8B9D-6FCC05637AB7}" type="parTrans" cxnId="{E438E688-2402-46DE-A074-59497645143D}">
      <dgm:prSet/>
      <dgm:spPr/>
      <dgm:t>
        <a:bodyPr/>
        <a:lstStyle/>
        <a:p>
          <a:pPr algn="ctr"/>
          <a:endParaRPr lang="en-US" sz="1400"/>
        </a:p>
      </dgm:t>
    </dgm:pt>
    <dgm:pt modelId="{68F3FBF9-4ECE-456B-BBA0-B4BAE3FF374E}" type="sibTrans" cxnId="{E438E688-2402-46DE-A074-59497645143D}">
      <dgm:prSet/>
      <dgm:spPr/>
      <dgm:t>
        <a:bodyPr/>
        <a:lstStyle/>
        <a:p>
          <a:pPr algn="ctr"/>
          <a:endParaRPr lang="en-US" sz="1400"/>
        </a:p>
      </dgm:t>
    </dgm:pt>
    <dgm:pt modelId="{AB810163-4A16-45E3-BF13-0FECCE3A7CCD}">
      <dgm:prSet phldrT="[Texto]" custT="1"/>
      <dgm:spPr/>
      <dgm:t>
        <a:bodyPr/>
        <a:lstStyle/>
        <a:p>
          <a:pPr algn="ctr"/>
          <a:r>
            <a:rPr lang="es-MX" sz="1400" dirty="0" smtClean="0"/>
            <a:t>Son difíciles de comprender e interpretar, es un verdadero desafío comprender que es lo que miles de arboles están haciendo de forma aleatoria.</a:t>
          </a:r>
          <a:endParaRPr lang="en-US" sz="1400" dirty="0"/>
        </a:p>
      </dgm:t>
    </dgm:pt>
    <dgm:pt modelId="{6E468C44-BD23-4D85-A0C8-BA5E340A594D}" type="parTrans" cxnId="{E9AD1FE0-1DA3-47F4-9035-6BA78E291E30}">
      <dgm:prSet/>
      <dgm:spPr/>
      <dgm:t>
        <a:bodyPr/>
        <a:lstStyle/>
        <a:p>
          <a:pPr algn="ctr"/>
          <a:endParaRPr lang="en-US" sz="1400"/>
        </a:p>
      </dgm:t>
    </dgm:pt>
    <dgm:pt modelId="{C112CDE4-C93A-4928-BAE6-17F89F3B0D8F}" type="sibTrans" cxnId="{E9AD1FE0-1DA3-47F4-9035-6BA78E291E30}">
      <dgm:prSet/>
      <dgm:spPr/>
      <dgm:t>
        <a:bodyPr/>
        <a:lstStyle/>
        <a:p>
          <a:pPr algn="ctr"/>
          <a:endParaRPr lang="en-US" sz="1400"/>
        </a:p>
      </dgm:t>
    </dgm:pt>
    <dgm:pt modelId="{36C5EC60-695D-4FBB-9F5C-7A0DAF3B96AA}">
      <dgm:prSet phldrT="[Texto]" custT="1"/>
      <dgm:spPr/>
      <dgm:t>
        <a:bodyPr/>
        <a:lstStyle/>
        <a:p>
          <a:pPr algn="ctr"/>
          <a:r>
            <a:rPr lang="es-MX" sz="1400" dirty="0" smtClean="0"/>
            <a:t>Requieren de un gran poder computacional.</a:t>
          </a:r>
          <a:endParaRPr lang="en-US" sz="1400" dirty="0"/>
        </a:p>
      </dgm:t>
    </dgm:pt>
    <dgm:pt modelId="{F0CD4DBC-5C3B-463F-ACDD-31DC7119B427}" type="parTrans" cxnId="{285B961C-B2F7-4D05-9CFA-5F8D412DDE76}">
      <dgm:prSet/>
      <dgm:spPr/>
      <dgm:t>
        <a:bodyPr/>
        <a:lstStyle/>
        <a:p>
          <a:pPr algn="ctr"/>
          <a:endParaRPr lang="en-US" sz="1400"/>
        </a:p>
      </dgm:t>
    </dgm:pt>
    <dgm:pt modelId="{81933C78-0049-446C-A511-9A09E74571C0}" type="sibTrans" cxnId="{285B961C-B2F7-4D05-9CFA-5F8D412DDE76}">
      <dgm:prSet/>
      <dgm:spPr/>
      <dgm:t>
        <a:bodyPr/>
        <a:lstStyle/>
        <a:p>
          <a:pPr algn="ctr"/>
          <a:endParaRPr lang="en-US" sz="1400"/>
        </a:p>
      </dgm:t>
    </dgm:pt>
    <dgm:pt modelId="{FCFAE49E-3932-4AA6-BCCA-59B1D05650B9}" type="pres">
      <dgm:prSet presAssocID="{F0E71E27-F88D-47A6-8AC9-2ED6A82022A0}" presName="diagram" presStyleCnt="0">
        <dgm:presLayoutVars>
          <dgm:chMax val="1"/>
          <dgm:dir/>
          <dgm:animLvl val="ctr"/>
          <dgm:resizeHandles val="exact"/>
        </dgm:presLayoutVars>
      </dgm:prSet>
      <dgm:spPr/>
      <dgm:t>
        <a:bodyPr/>
        <a:lstStyle/>
        <a:p>
          <a:endParaRPr lang="en-US"/>
        </a:p>
      </dgm:t>
    </dgm:pt>
    <dgm:pt modelId="{B327133F-7353-4CB6-BE56-65BBAA6512A7}" type="pres">
      <dgm:prSet presAssocID="{F0E71E27-F88D-47A6-8AC9-2ED6A82022A0}" presName="matrix" presStyleCnt="0"/>
      <dgm:spPr/>
    </dgm:pt>
    <dgm:pt modelId="{5E0FD349-220D-42F3-8211-C2673DD927FA}" type="pres">
      <dgm:prSet presAssocID="{F0E71E27-F88D-47A6-8AC9-2ED6A82022A0}" presName="tile1" presStyleLbl="node1" presStyleIdx="0" presStyleCnt="4"/>
      <dgm:spPr/>
      <dgm:t>
        <a:bodyPr/>
        <a:lstStyle/>
        <a:p>
          <a:endParaRPr lang="en-US"/>
        </a:p>
      </dgm:t>
    </dgm:pt>
    <dgm:pt modelId="{B7D08732-D25C-43EB-9949-38256E7CE6CA}" type="pres">
      <dgm:prSet presAssocID="{F0E71E27-F88D-47A6-8AC9-2ED6A82022A0}" presName="tile1text" presStyleLbl="node1" presStyleIdx="0" presStyleCnt="4">
        <dgm:presLayoutVars>
          <dgm:chMax val="0"/>
          <dgm:chPref val="0"/>
          <dgm:bulletEnabled val="1"/>
        </dgm:presLayoutVars>
      </dgm:prSet>
      <dgm:spPr/>
      <dgm:t>
        <a:bodyPr/>
        <a:lstStyle/>
        <a:p>
          <a:endParaRPr lang="en-US"/>
        </a:p>
      </dgm:t>
    </dgm:pt>
    <dgm:pt modelId="{CFC78766-955E-48BE-A97E-40438056BAC3}" type="pres">
      <dgm:prSet presAssocID="{F0E71E27-F88D-47A6-8AC9-2ED6A82022A0}" presName="tile2" presStyleLbl="node1" presStyleIdx="1" presStyleCnt="4"/>
      <dgm:spPr/>
      <dgm:t>
        <a:bodyPr/>
        <a:lstStyle/>
        <a:p>
          <a:endParaRPr lang="en-US"/>
        </a:p>
      </dgm:t>
    </dgm:pt>
    <dgm:pt modelId="{1DB246DC-A75A-4832-A605-532CA0703999}" type="pres">
      <dgm:prSet presAssocID="{F0E71E27-F88D-47A6-8AC9-2ED6A82022A0}" presName="tile2text" presStyleLbl="node1" presStyleIdx="1" presStyleCnt="4">
        <dgm:presLayoutVars>
          <dgm:chMax val="0"/>
          <dgm:chPref val="0"/>
          <dgm:bulletEnabled val="1"/>
        </dgm:presLayoutVars>
      </dgm:prSet>
      <dgm:spPr/>
      <dgm:t>
        <a:bodyPr/>
        <a:lstStyle/>
        <a:p>
          <a:endParaRPr lang="en-US"/>
        </a:p>
      </dgm:t>
    </dgm:pt>
    <dgm:pt modelId="{10F9F5DB-123F-4FD9-A8FD-E8331048DA86}" type="pres">
      <dgm:prSet presAssocID="{F0E71E27-F88D-47A6-8AC9-2ED6A82022A0}" presName="tile3" presStyleLbl="node1" presStyleIdx="2" presStyleCnt="4"/>
      <dgm:spPr/>
      <dgm:t>
        <a:bodyPr/>
        <a:lstStyle/>
        <a:p>
          <a:endParaRPr lang="en-US"/>
        </a:p>
      </dgm:t>
    </dgm:pt>
    <dgm:pt modelId="{C7BF6050-C803-4ADA-830C-CA1CCAF793B0}" type="pres">
      <dgm:prSet presAssocID="{F0E71E27-F88D-47A6-8AC9-2ED6A82022A0}" presName="tile3text" presStyleLbl="node1" presStyleIdx="2" presStyleCnt="4">
        <dgm:presLayoutVars>
          <dgm:chMax val="0"/>
          <dgm:chPref val="0"/>
          <dgm:bulletEnabled val="1"/>
        </dgm:presLayoutVars>
      </dgm:prSet>
      <dgm:spPr/>
      <dgm:t>
        <a:bodyPr/>
        <a:lstStyle/>
        <a:p>
          <a:endParaRPr lang="en-US"/>
        </a:p>
      </dgm:t>
    </dgm:pt>
    <dgm:pt modelId="{487D4D92-778B-4B78-B434-7084214147B2}" type="pres">
      <dgm:prSet presAssocID="{F0E71E27-F88D-47A6-8AC9-2ED6A82022A0}" presName="tile4" presStyleLbl="node1" presStyleIdx="3" presStyleCnt="4"/>
      <dgm:spPr/>
      <dgm:t>
        <a:bodyPr/>
        <a:lstStyle/>
        <a:p>
          <a:endParaRPr lang="en-US"/>
        </a:p>
      </dgm:t>
    </dgm:pt>
    <dgm:pt modelId="{78419BB4-0CCC-4D69-8685-0ABFED544232}" type="pres">
      <dgm:prSet presAssocID="{F0E71E27-F88D-47A6-8AC9-2ED6A82022A0}" presName="tile4text" presStyleLbl="node1" presStyleIdx="3" presStyleCnt="4">
        <dgm:presLayoutVars>
          <dgm:chMax val="0"/>
          <dgm:chPref val="0"/>
          <dgm:bulletEnabled val="1"/>
        </dgm:presLayoutVars>
      </dgm:prSet>
      <dgm:spPr/>
      <dgm:t>
        <a:bodyPr/>
        <a:lstStyle/>
        <a:p>
          <a:endParaRPr lang="en-US"/>
        </a:p>
      </dgm:t>
    </dgm:pt>
    <dgm:pt modelId="{6276E27C-5158-4D9E-A86D-6C9587C90B11}" type="pres">
      <dgm:prSet presAssocID="{F0E71E27-F88D-47A6-8AC9-2ED6A82022A0}" presName="centerTile" presStyleLbl="fgShp" presStyleIdx="0" presStyleCnt="1">
        <dgm:presLayoutVars>
          <dgm:chMax val="0"/>
          <dgm:chPref val="0"/>
        </dgm:presLayoutVars>
      </dgm:prSet>
      <dgm:spPr/>
      <dgm:t>
        <a:bodyPr/>
        <a:lstStyle/>
        <a:p>
          <a:endParaRPr lang="en-US"/>
        </a:p>
      </dgm:t>
    </dgm:pt>
  </dgm:ptLst>
  <dgm:cxnLst>
    <dgm:cxn modelId="{23EC9771-7DE3-4B4B-80D6-EE6EB8E37B47}" type="presOf" srcId="{AB810163-4A16-45E3-BF13-0FECCE3A7CCD}" destId="{C7BF6050-C803-4ADA-830C-CA1CCAF793B0}" srcOrd="1" destOrd="0" presId="urn:microsoft.com/office/officeart/2005/8/layout/matrix1"/>
    <dgm:cxn modelId="{AAF38333-8E78-45DF-AB92-D7702F41D14B}" type="presOf" srcId="{CC3792ED-6784-4A3F-A381-0304AFE4ABA6}" destId="{1DB246DC-A75A-4832-A605-532CA0703999}" srcOrd="1" destOrd="0" presId="urn:microsoft.com/office/officeart/2005/8/layout/matrix1"/>
    <dgm:cxn modelId="{3C056EDA-26FD-4B2F-8DED-0295E6D9785B}" type="presOf" srcId="{36C5EC60-695D-4FBB-9F5C-7A0DAF3B96AA}" destId="{78419BB4-0CCC-4D69-8685-0ABFED544232}" srcOrd="1" destOrd="0" presId="urn:microsoft.com/office/officeart/2005/8/layout/matrix1"/>
    <dgm:cxn modelId="{E438E688-2402-46DE-A074-59497645143D}" srcId="{DB6514EB-3511-47E4-90BD-F6C26FC7BA70}" destId="{CC3792ED-6784-4A3F-A381-0304AFE4ABA6}" srcOrd="1" destOrd="0" parTransId="{E1535F78-B26C-4699-8B9D-6FCC05637AB7}" sibTransId="{68F3FBF9-4ECE-456B-BBA0-B4BAE3FF374E}"/>
    <dgm:cxn modelId="{F3A6A8D5-A713-40BE-99AD-717044F6DAF3}" type="presOf" srcId="{CC3792ED-6784-4A3F-A381-0304AFE4ABA6}" destId="{CFC78766-955E-48BE-A97E-40438056BAC3}" srcOrd="0" destOrd="0" presId="urn:microsoft.com/office/officeart/2005/8/layout/matrix1"/>
    <dgm:cxn modelId="{E6A267D7-744D-4161-987C-1FC778DAC993}" type="presOf" srcId="{532DE1BE-7D7D-44F0-A59B-5F5137DCCB9A}" destId="{B7D08732-D25C-43EB-9949-38256E7CE6CA}" srcOrd="1" destOrd="0" presId="urn:microsoft.com/office/officeart/2005/8/layout/matrix1"/>
    <dgm:cxn modelId="{E9AD1FE0-1DA3-47F4-9035-6BA78E291E30}" srcId="{DB6514EB-3511-47E4-90BD-F6C26FC7BA70}" destId="{AB810163-4A16-45E3-BF13-0FECCE3A7CCD}" srcOrd="2" destOrd="0" parTransId="{6E468C44-BD23-4D85-A0C8-BA5E340A594D}" sibTransId="{C112CDE4-C93A-4928-BAE6-17F89F3B0D8F}"/>
    <dgm:cxn modelId="{707E979E-8F57-40F7-8E37-8389685A8A3B}" type="presOf" srcId="{F0E71E27-F88D-47A6-8AC9-2ED6A82022A0}" destId="{FCFAE49E-3932-4AA6-BCCA-59B1D05650B9}" srcOrd="0" destOrd="0" presId="urn:microsoft.com/office/officeart/2005/8/layout/matrix1"/>
    <dgm:cxn modelId="{103322E9-357F-4FDE-A676-6EAAB0D80B6C}" type="presOf" srcId="{36C5EC60-695D-4FBB-9F5C-7A0DAF3B96AA}" destId="{487D4D92-778B-4B78-B434-7084214147B2}" srcOrd="0" destOrd="0" presId="urn:microsoft.com/office/officeart/2005/8/layout/matrix1"/>
    <dgm:cxn modelId="{136A5FA2-9E8D-4D39-A4FE-3EBFB07C7A11}" type="presOf" srcId="{DB6514EB-3511-47E4-90BD-F6C26FC7BA70}" destId="{6276E27C-5158-4D9E-A86D-6C9587C90B11}" srcOrd="0" destOrd="0" presId="urn:microsoft.com/office/officeart/2005/8/layout/matrix1"/>
    <dgm:cxn modelId="{285B961C-B2F7-4D05-9CFA-5F8D412DDE76}" srcId="{DB6514EB-3511-47E4-90BD-F6C26FC7BA70}" destId="{36C5EC60-695D-4FBB-9F5C-7A0DAF3B96AA}" srcOrd="3" destOrd="0" parTransId="{F0CD4DBC-5C3B-463F-ACDD-31DC7119B427}" sibTransId="{81933C78-0049-446C-A511-9A09E74571C0}"/>
    <dgm:cxn modelId="{613B04EC-32AA-411D-B8B3-28522A668D1F}" type="presOf" srcId="{AB810163-4A16-45E3-BF13-0FECCE3A7CCD}" destId="{10F9F5DB-123F-4FD9-A8FD-E8331048DA86}" srcOrd="0" destOrd="0" presId="urn:microsoft.com/office/officeart/2005/8/layout/matrix1"/>
    <dgm:cxn modelId="{332CE5A9-90C1-4FA0-909F-3FF5185FB0F3}" srcId="{DB6514EB-3511-47E4-90BD-F6C26FC7BA70}" destId="{532DE1BE-7D7D-44F0-A59B-5F5137DCCB9A}" srcOrd="0" destOrd="0" parTransId="{E754B743-689B-420A-A226-0C31F4C0CD05}" sibTransId="{04DF3CDA-33F1-4927-9CDA-2A2A428F88FD}"/>
    <dgm:cxn modelId="{9E5CFDEC-B618-46FE-AC52-DEFEB71B1492}" srcId="{F0E71E27-F88D-47A6-8AC9-2ED6A82022A0}" destId="{DB6514EB-3511-47E4-90BD-F6C26FC7BA70}" srcOrd="0" destOrd="0" parTransId="{B026A79D-3BEE-4FF0-B21C-C0E4170ECAC4}" sibTransId="{E4FBD705-DC7D-4B96-B1A6-00CA124A82A8}"/>
    <dgm:cxn modelId="{78A43946-AA29-4A45-9310-B886EF93D986}" type="presOf" srcId="{532DE1BE-7D7D-44F0-A59B-5F5137DCCB9A}" destId="{5E0FD349-220D-42F3-8211-C2673DD927FA}" srcOrd="0" destOrd="0" presId="urn:microsoft.com/office/officeart/2005/8/layout/matrix1"/>
    <dgm:cxn modelId="{80925AE2-ED47-437F-AFD7-2D77C9B2A839}" type="presParOf" srcId="{FCFAE49E-3932-4AA6-BCCA-59B1D05650B9}" destId="{B327133F-7353-4CB6-BE56-65BBAA6512A7}" srcOrd="0" destOrd="0" presId="urn:microsoft.com/office/officeart/2005/8/layout/matrix1"/>
    <dgm:cxn modelId="{05F48AFB-C712-4ED0-875D-560C1DD53A6C}" type="presParOf" srcId="{B327133F-7353-4CB6-BE56-65BBAA6512A7}" destId="{5E0FD349-220D-42F3-8211-C2673DD927FA}" srcOrd="0" destOrd="0" presId="urn:microsoft.com/office/officeart/2005/8/layout/matrix1"/>
    <dgm:cxn modelId="{FE3853A6-4C59-42FF-806D-6C9B4BB892B5}" type="presParOf" srcId="{B327133F-7353-4CB6-BE56-65BBAA6512A7}" destId="{B7D08732-D25C-43EB-9949-38256E7CE6CA}" srcOrd="1" destOrd="0" presId="urn:microsoft.com/office/officeart/2005/8/layout/matrix1"/>
    <dgm:cxn modelId="{2C6F21DB-0A3C-428F-9CA5-D2D174A87B15}" type="presParOf" srcId="{B327133F-7353-4CB6-BE56-65BBAA6512A7}" destId="{CFC78766-955E-48BE-A97E-40438056BAC3}" srcOrd="2" destOrd="0" presId="urn:microsoft.com/office/officeart/2005/8/layout/matrix1"/>
    <dgm:cxn modelId="{F02A6257-22EC-4A31-9E61-9EA66B2D18A2}" type="presParOf" srcId="{B327133F-7353-4CB6-BE56-65BBAA6512A7}" destId="{1DB246DC-A75A-4832-A605-532CA0703999}" srcOrd="3" destOrd="0" presId="urn:microsoft.com/office/officeart/2005/8/layout/matrix1"/>
    <dgm:cxn modelId="{8CE82803-D009-46DA-9088-20ED76B5ED7A}" type="presParOf" srcId="{B327133F-7353-4CB6-BE56-65BBAA6512A7}" destId="{10F9F5DB-123F-4FD9-A8FD-E8331048DA86}" srcOrd="4" destOrd="0" presId="urn:microsoft.com/office/officeart/2005/8/layout/matrix1"/>
    <dgm:cxn modelId="{59808DBB-5A18-4344-BFFE-B3C816B0AC2C}" type="presParOf" srcId="{B327133F-7353-4CB6-BE56-65BBAA6512A7}" destId="{C7BF6050-C803-4ADA-830C-CA1CCAF793B0}" srcOrd="5" destOrd="0" presId="urn:microsoft.com/office/officeart/2005/8/layout/matrix1"/>
    <dgm:cxn modelId="{A2538253-0D99-442B-931F-E800B5B49318}" type="presParOf" srcId="{B327133F-7353-4CB6-BE56-65BBAA6512A7}" destId="{487D4D92-778B-4B78-B434-7084214147B2}" srcOrd="6" destOrd="0" presId="urn:microsoft.com/office/officeart/2005/8/layout/matrix1"/>
    <dgm:cxn modelId="{690E83FD-7E2F-4AA8-92F0-124A181F4F3E}" type="presParOf" srcId="{B327133F-7353-4CB6-BE56-65BBAA6512A7}" destId="{78419BB4-0CCC-4D69-8685-0ABFED544232}" srcOrd="7" destOrd="0" presId="urn:microsoft.com/office/officeart/2005/8/layout/matrix1"/>
    <dgm:cxn modelId="{7026EEC4-A453-4F4A-B823-520C9C36F208}" type="presParOf" srcId="{FCFAE49E-3932-4AA6-BCCA-59B1D05650B9}" destId="{6276E27C-5158-4D9E-A86D-6C9587C90B1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A19520-AD57-43A6-AAF8-8089879A1CDB}" type="doc">
      <dgm:prSet loTypeId="urn:microsoft.com/office/officeart/2005/8/layout/hProcess9" loCatId="process" qsTypeId="urn:microsoft.com/office/officeart/2005/8/quickstyle/simple4" qsCatId="simple" csTypeId="urn:microsoft.com/office/officeart/2005/8/colors/colorful5" csCatId="colorful" phldr="1"/>
      <dgm:spPr/>
    </dgm:pt>
    <dgm:pt modelId="{D40AEC13-3611-4885-8034-C8FC8BDF238B}">
      <dgm:prSet phldrT="[Texto]" custT="1"/>
      <dgm:spPr/>
      <dgm:t>
        <a:bodyPr/>
        <a:lstStyle/>
        <a:p>
          <a:r>
            <a:rPr lang="es-MX" sz="1400" dirty="0" smtClean="0"/>
            <a:t>Se crea un </a:t>
          </a:r>
          <a:r>
            <a:rPr lang="es-MX" sz="1400" dirty="0" err="1" smtClean="0"/>
            <a:t>Dataset</a:t>
          </a:r>
          <a:r>
            <a:rPr lang="es-MX" sz="1400" dirty="0" smtClean="0"/>
            <a:t> Aleatorio: </a:t>
          </a:r>
          <a:r>
            <a:rPr lang="es-MX" sz="1400" dirty="0" err="1" smtClean="0"/>
            <a:t>Bootstrapping</a:t>
          </a:r>
          <a:endParaRPr lang="en-US" sz="1400" dirty="0"/>
        </a:p>
      </dgm:t>
    </dgm:pt>
    <dgm:pt modelId="{5445877B-2B22-45B7-9FF9-22A4C79A7B4C}" type="parTrans" cxnId="{49DE2692-4726-4264-AB2E-AF8FAAEE93C2}">
      <dgm:prSet/>
      <dgm:spPr/>
      <dgm:t>
        <a:bodyPr/>
        <a:lstStyle/>
        <a:p>
          <a:endParaRPr lang="en-US" sz="1200"/>
        </a:p>
      </dgm:t>
    </dgm:pt>
    <dgm:pt modelId="{4939305A-83DB-4ACE-900E-5DFA41098F22}" type="sibTrans" cxnId="{49DE2692-4726-4264-AB2E-AF8FAAEE93C2}">
      <dgm:prSet/>
      <dgm:spPr/>
      <dgm:t>
        <a:bodyPr/>
        <a:lstStyle/>
        <a:p>
          <a:endParaRPr lang="en-US" sz="1200"/>
        </a:p>
      </dgm:t>
    </dgm:pt>
    <dgm:pt modelId="{B83643FD-B18D-4BF9-ADD6-FAF74CFA1707}">
      <dgm:prSet phldrT="[Texto]" custT="1"/>
      <dgm:spPr/>
      <dgm:t>
        <a:bodyPr/>
        <a:lstStyle/>
        <a:p>
          <a:r>
            <a:rPr lang="es-MX" sz="1400" dirty="0" smtClean="0"/>
            <a:t>Se seleccionan atributos de forma aleatoria</a:t>
          </a:r>
          <a:endParaRPr lang="en-US" sz="1400" dirty="0"/>
        </a:p>
      </dgm:t>
    </dgm:pt>
    <dgm:pt modelId="{522E4F8B-A30E-48E7-AA93-A777070AFC0C}" type="parTrans" cxnId="{2A8BB2FD-6F02-44B2-86FF-6EACEC7267B7}">
      <dgm:prSet/>
      <dgm:spPr/>
      <dgm:t>
        <a:bodyPr/>
        <a:lstStyle/>
        <a:p>
          <a:endParaRPr lang="en-US" sz="1200"/>
        </a:p>
      </dgm:t>
    </dgm:pt>
    <dgm:pt modelId="{1F693E1A-5E4D-4061-9C2E-470754EF69A0}" type="sibTrans" cxnId="{2A8BB2FD-6F02-44B2-86FF-6EACEC7267B7}">
      <dgm:prSet/>
      <dgm:spPr/>
      <dgm:t>
        <a:bodyPr/>
        <a:lstStyle/>
        <a:p>
          <a:endParaRPr lang="en-US" sz="1200"/>
        </a:p>
      </dgm:t>
    </dgm:pt>
    <dgm:pt modelId="{8C93AAFB-1966-4ADB-BCDE-D68B4057BD68}">
      <dgm:prSet phldrT="[Texto]" custT="1"/>
      <dgm:spPr/>
      <dgm:t>
        <a:bodyPr/>
        <a:lstStyle/>
        <a:p>
          <a:r>
            <a:rPr lang="es-MX" sz="1400" dirty="0" smtClean="0"/>
            <a:t>Por cada árbol se selecciona el mejor atributo para el nodo raíz</a:t>
          </a:r>
          <a:endParaRPr lang="en-US" sz="1400" dirty="0"/>
        </a:p>
      </dgm:t>
    </dgm:pt>
    <dgm:pt modelId="{7FB799C1-59C1-4A66-B963-9289E04166C0}" type="parTrans" cxnId="{CA3E591D-E771-4382-9D51-BEF165D7A895}">
      <dgm:prSet/>
      <dgm:spPr/>
      <dgm:t>
        <a:bodyPr/>
        <a:lstStyle/>
        <a:p>
          <a:endParaRPr lang="en-US" sz="1200"/>
        </a:p>
      </dgm:t>
    </dgm:pt>
    <dgm:pt modelId="{BEA57C4E-D6BF-4DEE-A9A6-F480BE3722CA}" type="sibTrans" cxnId="{CA3E591D-E771-4382-9D51-BEF165D7A895}">
      <dgm:prSet/>
      <dgm:spPr/>
      <dgm:t>
        <a:bodyPr/>
        <a:lstStyle/>
        <a:p>
          <a:endParaRPr lang="en-US" sz="1200"/>
        </a:p>
      </dgm:t>
    </dgm:pt>
    <dgm:pt modelId="{9E1EECDF-5FB5-455B-A796-56DFB61FC2A6}">
      <dgm:prSet phldrT="[Texto]" custT="1"/>
      <dgm:spPr/>
      <dgm:t>
        <a:bodyPr/>
        <a:lstStyle/>
        <a:p>
          <a:r>
            <a:rPr lang="es-MX" sz="1400" dirty="0" smtClean="0"/>
            <a:t>Se dividen los nodos (creación de decisiones).</a:t>
          </a:r>
          <a:endParaRPr lang="en-US" sz="1400" dirty="0"/>
        </a:p>
      </dgm:t>
    </dgm:pt>
    <dgm:pt modelId="{548B24A9-2C7E-4A4A-9478-06F1AD953E93}" type="parTrans" cxnId="{B92F7A45-8DC1-46EC-9B78-55BD7BF15F32}">
      <dgm:prSet/>
      <dgm:spPr/>
      <dgm:t>
        <a:bodyPr/>
        <a:lstStyle/>
        <a:p>
          <a:endParaRPr lang="en-US" sz="1200"/>
        </a:p>
      </dgm:t>
    </dgm:pt>
    <dgm:pt modelId="{DA8D5949-566B-455E-8914-E7F3EDC6BB10}" type="sibTrans" cxnId="{B92F7A45-8DC1-46EC-9B78-55BD7BF15F32}">
      <dgm:prSet/>
      <dgm:spPr/>
      <dgm:t>
        <a:bodyPr/>
        <a:lstStyle/>
        <a:p>
          <a:endParaRPr lang="en-US" sz="1200"/>
        </a:p>
      </dgm:t>
    </dgm:pt>
    <dgm:pt modelId="{3559988E-E34B-45CE-B44A-57033E8044BF}" type="pres">
      <dgm:prSet presAssocID="{F3A19520-AD57-43A6-AAF8-8089879A1CDB}" presName="CompostProcess" presStyleCnt="0">
        <dgm:presLayoutVars>
          <dgm:dir/>
          <dgm:resizeHandles val="exact"/>
        </dgm:presLayoutVars>
      </dgm:prSet>
      <dgm:spPr/>
    </dgm:pt>
    <dgm:pt modelId="{EE2A6D51-7065-461C-87B2-55AAB7003F03}" type="pres">
      <dgm:prSet presAssocID="{F3A19520-AD57-43A6-AAF8-8089879A1CDB}" presName="arrow" presStyleLbl="bgShp" presStyleIdx="0" presStyleCnt="1"/>
      <dgm:spPr/>
    </dgm:pt>
    <dgm:pt modelId="{9450C3E1-1C0A-42FC-9D8A-146CFDD519F1}" type="pres">
      <dgm:prSet presAssocID="{F3A19520-AD57-43A6-AAF8-8089879A1CDB}" presName="linearProcess" presStyleCnt="0"/>
      <dgm:spPr/>
    </dgm:pt>
    <dgm:pt modelId="{7971C0C7-FF85-4214-88D9-B576A0038B13}" type="pres">
      <dgm:prSet presAssocID="{D40AEC13-3611-4885-8034-C8FC8BDF238B}" presName="textNode" presStyleLbl="node1" presStyleIdx="0" presStyleCnt="4">
        <dgm:presLayoutVars>
          <dgm:bulletEnabled val="1"/>
        </dgm:presLayoutVars>
      </dgm:prSet>
      <dgm:spPr/>
      <dgm:t>
        <a:bodyPr/>
        <a:lstStyle/>
        <a:p>
          <a:endParaRPr lang="en-US"/>
        </a:p>
      </dgm:t>
    </dgm:pt>
    <dgm:pt modelId="{C3D410A7-853B-4BB4-AC10-81F57C5253CA}" type="pres">
      <dgm:prSet presAssocID="{4939305A-83DB-4ACE-900E-5DFA41098F22}" presName="sibTrans" presStyleCnt="0"/>
      <dgm:spPr/>
    </dgm:pt>
    <dgm:pt modelId="{1931879F-9888-4480-A326-2E97261E963E}" type="pres">
      <dgm:prSet presAssocID="{B83643FD-B18D-4BF9-ADD6-FAF74CFA1707}" presName="textNode" presStyleLbl="node1" presStyleIdx="1" presStyleCnt="4">
        <dgm:presLayoutVars>
          <dgm:bulletEnabled val="1"/>
        </dgm:presLayoutVars>
      </dgm:prSet>
      <dgm:spPr/>
      <dgm:t>
        <a:bodyPr/>
        <a:lstStyle/>
        <a:p>
          <a:endParaRPr lang="en-US"/>
        </a:p>
      </dgm:t>
    </dgm:pt>
    <dgm:pt modelId="{E0847627-B939-42A7-9A17-D2F0FDBEA8E8}" type="pres">
      <dgm:prSet presAssocID="{1F693E1A-5E4D-4061-9C2E-470754EF69A0}" presName="sibTrans" presStyleCnt="0"/>
      <dgm:spPr/>
    </dgm:pt>
    <dgm:pt modelId="{288A7F13-31A2-4969-8188-A5A3D39A98F9}" type="pres">
      <dgm:prSet presAssocID="{8C93AAFB-1966-4ADB-BCDE-D68B4057BD68}" presName="textNode" presStyleLbl="node1" presStyleIdx="2" presStyleCnt="4">
        <dgm:presLayoutVars>
          <dgm:bulletEnabled val="1"/>
        </dgm:presLayoutVars>
      </dgm:prSet>
      <dgm:spPr/>
      <dgm:t>
        <a:bodyPr/>
        <a:lstStyle/>
        <a:p>
          <a:endParaRPr lang="en-US"/>
        </a:p>
      </dgm:t>
    </dgm:pt>
    <dgm:pt modelId="{8A1D70DD-166E-47E1-9935-A31FD8283039}" type="pres">
      <dgm:prSet presAssocID="{BEA57C4E-D6BF-4DEE-A9A6-F480BE3722CA}" presName="sibTrans" presStyleCnt="0"/>
      <dgm:spPr/>
    </dgm:pt>
    <dgm:pt modelId="{0F41BABC-689A-4C30-83F1-566A4B542AD5}" type="pres">
      <dgm:prSet presAssocID="{9E1EECDF-5FB5-455B-A796-56DFB61FC2A6}" presName="textNode" presStyleLbl="node1" presStyleIdx="3" presStyleCnt="4">
        <dgm:presLayoutVars>
          <dgm:bulletEnabled val="1"/>
        </dgm:presLayoutVars>
      </dgm:prSet>
      <dgm:spPr/>
      <dgm:t>
        <a:bodyPr/>
        <a:lstStyle/>
        <a:p>
          <a:endParaRPr lang="en-US"/>
        </a:p>
      </dgm:t>
    </dgm:pt>
  </dgm:ptLst>
  <dgm:cxnLst>
    <dgm:cxn modelId="{DF74CB08-34BB-4558-A9D2-A9E75DB35D40}" type="presOf" srcId="{F3A19520-AD57-43A6-AAF8-8089879A1CDB}" destId="{3559988E-E34B-45CE-B44A-57033E8044BF}" srcOrd="0" destOrd="0" presId="urn:microsoft.com/office/officeart/2005/8/layout/hProcess9"/>
    <dgm:cxn modelId="{E34CE0F5-681F-4F6F-AFB0-45E529D443CD}" type="presOf" srcId="{8C93AAFB-1966-4ADB-BCDE-D68B4057BD68}" destId="{288A7F13-31A2-4969-8188-A5A3D39A98F9}" srcOrd="0" destOrd="0" presId="urn:microsoft.com/office/officeart/2005/8/layout/hProcess9"/>
    <dgm:cxn modelId="{66DCD521-CCA9-43D5-8A8E-B03C35DB6C3B}" type="presOf" srcId="{9E1EECDF-5FB5-455B-A796-56DFB61FC2A6}" destId="{0F41BABC-689A-4C30-83F1-566A4B542AD5}" srcOrd="0" destOrd="0" presId="urn:microsoft.com/office/officeart/2005/8/layout/hProcess9"/>
    <dgm:cxn modelId="{DE34A21C-154F-4F2B-BCD7-9CA7B8B7C474}" type="presOf" srcId="{D40AEC13-3611-4885-8034-C8FC8BDF238B}" destId="{7971C0C7-FF85-4214-88D9-B576A0038B13}" srcOrd="0" destOrd="0" presId="urn:microsoft.com/office/officeart/2005/8/layout/hProcess9"/>
    <dgm:cxn modelId="{49DE2692-4726-4264-AB2E-AF8FAAEE93C2}" srcId="{F3A19520-AD57-43A6-AAF8-8089879A1CDB}" destId="{D40AEC13-3611-4885-8034-C8FC8BDF238B}" srcOrd="0" destOrd="0" parTransId="{5445877B-2B22-45B7-9FF9-22A4C79A7B4C}" sibTransId="{4939305A-83DB-4ACE-900E-5DFA41098F22}"/>
    <dgm:cxn modelId="{CA3E591D-E771-4382-9D51-BEF165D7A895}" srcId="{F3A19520-AD57-43A6-AAF8-8089879A1CDB}" destId="{8C93AAFB-1966-4ADB-BCDE-D68B4057BD68}" srcOrd="2" destOrd="0" parTransId="{7FB799C1-59C1-4A66-B963-9289E04166C0}" sibTransId="{BEA57C4E-D6BF-4DEE-A9A6-F480BE3722CA}"/>
    <dgm:cxn modelId="{2A8BB2FD-6F02-44B2-86FF-6EACEC7267B7}" srcId="{F3A19520-AD57-43A6-AAF8-8089879A1CDB}" destId="{B83643FD-B18D-4BF9-ADD6-FAF74CFA1707}" srcOrd="1" destOrd="0" parTransId="{522E4F8B-A30E-48E7-AA93-A777070AFC0C}" sibTransId="{1F693E1A-5E4D-4061-9C2E-470754EF69A0}"/>
    <dgm:cxn modelId="{B92F7A45-8DC1-46EC-9B78-55BD7BF15F32}" srcId="{F3A19520-AD57-43A6-AAF8-8089879A1CDB}" destId="{9E1EECDF-5FB5-455B-A796-56DFB61FC2A6}" srcOrd="3" destOrd="0" parTransId="{548B24A9-2C7E-4A4A-9478-06F1AD953E93}" sibTransId="{DA8D5949-566B-455E-8914-E7F3EDC6BB10}"/>
    <dgm:cxn modelId="{EE9FD795-E248-4D1D-9AD7-8B5D6AB9E86C}" type="presOf" srcId="{B83643FD-B18D-4BF9-ADD6-FAF74CFA1707}" destId="{1931879F-9888-4480-A326-2E97261E963E}" srcOrd="0" destOrd="0" presId="urn:microsoft.com/office/officeart/2005/8/layout/hProcess9"/>
    <dgm:cxn modelId="{0A13982E-9DAA-42D1-B313-63AA3170892E}" type="presParOf" srcId="{3559988E-E34B-45CE-B44A-57033E8044BF}" destId="{EE2A6D51-7065-461C-87B2-55AAB7003F03}" srcOrd="0" destOrd="0" presId="urn:microsoft.com/office/officeart/2005/8/layout/hProcess9"/>
    <dgm:cxn modelId="{520472ED-271E-4FFC-B4A9-D325D505F2CA}" type="presParOf" srcId="{3559988E-E34B-45CE-B44A-57033E8044BF}" destId="{9450C3E1-1C0A-42FC-9D8A-146CFDD519F1}" srcOrd="1" destOrd="0" presId="urn:microsoft.com/office/officeart/2005/8/layout/hProcess9"/>
    <dgm:cxn modelId="{3B4E3B67-76DA-4B1C-BC06-EC990610A54E}" type="presParOf" srcId="{9450C3E1-1C0A-42FC-9D8A-146CFDD519F1}" destId="{7971C0C7-FF85-4214-88D9-B576A0038B13}" srcOrd="0" destOrd="0" presId="urn:microsoft.com/office/officeart/2005/8/layout/hProcess9"/>
    <dgm:cxn modelId="{75B61884-F218-4917-ABFC-BADB2393944F}" type="presParOf" srcId="{9450C3E1-1C0A-42FC-9D8A-146CFDD519F1}" destId="{C3D410A7-853B-4BB4-AC10-81F57C5253CA}" srcOrd="1" destOrd="0" presId="urn:microsoft.com/office/officeart/2005/8/layout/hProcess9"/>
    <dgm:cxn modelId="{1201A2F5-9F14-4966-83CF-EC7CA31AD96E}" type="presParOf" srcId="{9450C3E1-1C0A-42FC-9D8A-146CFDD519F1}" destId="{1931879F-9888-4480-A326-2E97261E963E}" srcOrd="2" destOrd="0" presId="urn:microsoft.com/office/officeart/2005/8/layout/hProcess9"/>
    <dgm:cxn modelId="{52AACB4F-6A7C-4738-AC4A-D7F196FDB402}" type="presParOf" srcId="{9450C3E1-1C0A-42FC-9D8A-146CFDD519F1}" destId="{E0847627-B939-42A7-9A17-D2F0FDBEA8E8}" srcOrd="3" destOrd="0" presId="urn:microsoft.com/office/officeart/2005/8/layout/hProcess9"/>
    <dgm:cxn modelId="{E1920905-8F9B-4B2E-9002-EE952C03E234}" type="presParOf" srcId="{9450C3E1-1C0A-42FC-9D8A-146CFDD519F1}" destId="{288A7F13-31A2-4969-8188-A5A3D39A98F9}" srcOrd="4" destOrd="0" presId="urn:microsoft.com/office/officeart/2005/8/layout/hProcess9"/>
    <dgm:cxn modelId="{C4252554-8EF5-4D8F-96A2-B6D3AEF5DFC4}" type="presParOf" srcId="{9450C3E1-1C0A-42FC-9D8A-146CFDD519F1}" destId="{8A1D70DD-166E-47E1-9935-A31FD8283039}" srcOrd="5" destOrd="0" presId="urn:microsoft.com/office/officeart/2005/8/layout/hProcess9"/>
    <dgm:cxn modelId="{53ED3261-E0C6-4631-AE26-669487A0C9F0}" type="presParOf" srcId="{9450C3E1-1C0A-42FC-9D8A-146CFDD519F1}" destId="{0F41BABC-689A-4C30-83F1-566A4B542AD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E6C4E6-6A12-4D83-9FEA-172BE46B624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76E8367D-7B4F-4A7C-8926-FC2C21B3881D}">
      <dgm:prSet phldrT="[Texto]"/>
      <dgm:spPr/>
      <dgm:t>
        <a:bodyPr/>
        <a:lstStyle/>
        <a:p>
          <a:r>
            <a:rPr lang="es-MX" dirty="0" err="1" smtClean="0"/>
            <a:t>Boostrapping</a:t>
          </a:r>
          <a:endParaRPr lang="en-US" dirty="0"/>
        </a:p>
      </dgm:t>
    </dgm:pt>
    <dgm:pt modelId="{BE0F1CEE-5104-4879-A9E4-2BFE483E734A}" type="parTrans" cxnId="{2939FC97-0FBA-41F4-AEFD-14D87E20DC9E}">
      <dgm:prSet/>
      <dgm:spPr/>
      <dgm:t>
        <a:bodyPr/>
        <a:lstStyle/>
        <a:p>
          <a:endParaRPr lang="en-US"/>
        </a:p>
      </dgm:t>
    </dgm:pt>
    <dgm:pt modelId="{219C8406-41FC-4BB3-9C67-212516D03127}" type="sibTrans" cxnId="{2939FC97-0FBA-41F4-AEFD-14D87E20DC9E}">
      <dgm:prSet/>
      <dgm:spPr/>
      <dgm:t>
        <a:bodyPr/>
        <a:lstStyle/>
        <a:p>
          <a:endParaRPr lang="en-US"/>
        </a:p>
      </dgm:t>
    </dgm:pt>
    <dgm:pt modelId="{16B18B58-9801-4975-AC38-8C7C12897FE9}">
      <dgm:prSet phldrT="[Texto]"/>
      <dgm:spPr/>
      <dgm:t>
        <a:bodyPr/>
        <a:lstStyle/>
        <a:p>
          <a:r>
            <a:rPr lang="es-MX" dirty="0" smtClean="0"/>
            <a:t>Cada árbol de decisión se construye utilizando un </a:t>
          </a:r>
          <a:r>
            <a:rPr lang="es-MX" dirty="0" err="1" smtClean="0"/>
            <a:t>Dataset</a:t>
          </a:r>
          <a:r>
            <a:rPr lang="es-MX" dirty="0" smtClean="0"/>
            <a:t> de entrenamiento.</a:t>
          </a:r>
          <a:endParaRPr lang="en-US" dirty="0"/>
        </a:p>
      </dgm:t>
    </dgm:pt>
    <dgm:pt modelId="{E6E14637-A5CB-4375-B74E-A39CA49E1411}" type="parTrans" cxnId="{011DDDDB-EC94-464E-B920-8B2F067771A6}">
      <dgm:prSet/>
      <dgm:spPr/>
      <dgm:t>
        <a:bodyPr/>
        <a:lstStyle/>
        <a:p>
          <a:endParaRPr lang="en-US"/>
        </a:p>
      </dgm:t>
    </dgm:pt>
    <dgm:pt modelId="{77B93B89-CA09-4DB1-BC61-199F53171CB0}" type="sibTrans" cxnId="{011DDDDB-EC94-464E-B920-8B2F067771A6}">
      <dgm:prSet/>
      <dgm:spPr/>
      <dgm:t>
        <a:bodyPr/>
        <a:lstStyle/>
        <a:p>
          <a:endParaRPr lang="en-US"/>
        </a:p>
      </dgm:t>
    </dgm:pt>
    <dgm:pt modelId="{43FCF93E-A4D7-4E9D-A39D-21C58934DABA}">
      <dgm:prSet phldrT="[Texto]"/>
      <dgm:spPr/>
      <dgm:t>
        <a:bodyPr/>
        <a:lstStyle/>
        <a:p>
          <a:r>
            <a:rPr lang="es-MX" dirty="0" smtClean="0"/>
            <a:t>Cada </a:t>
          </a:r>
          <a:r>
            <a:rPr lang="es-MX" dirty="0" err="1" smtClean="0"/>
            <a:t>Dataset</a:t>
          </a:r>
          <a:r>
            <a:rPr lang="es-MX" dirty="0" smtClean="0"/>
            <a:t> es 100% único.</a:t>
          </a:r>
          <a:endParaRPr lang="en-US" dirty="0"/>
        </a:p>
      </dgm:t>
    </dgm:pt>
    <dgm:pt modelId="{BF6EA75B-B3BB-4449-952B-4BF62184CDAC}" type="parTrans" cxnId="{C35EA9D9-52B6-42ED-BD84-7772533FC4B1}">
      <dgm:prSet/>
      <dgm:spPr/>
      <dgm:t>
        <a:bodyPr/>
        <a:lstStyle/>
        <a:p>
          <a:endParaRPr lang="en-US"/>
        </a:p>
      </dgm:t>
    </dgm:pt>
    <dgm:pt modelId="{0AFEC947-EC3B-4CEA-BBF8-2B3143AEB179}" type="sibTrans" cxnId="{C35EA9D9-52B6-42ED-BD84-7772533FC4B1}">
      <dgm:prSet/>
      <dgm:spPr/>
      <dgm:t>
        <a:bodyPr/>
        <a:lstStyle/>
        <a:p>
          <a:endParaRPr lang="en-US"/>
        </a:p>
      </dgm:t>
    </dgm:pt>
    <dgm:pt modelId="{F019F6B9-6CE1-426C-8260-342F4A0DA505}">
      <dgm:prSet phldrT="[Texto]"/>
      <dgm:spPr/>
      <dgm:t>
        <a:bodyPr/>
        <a:lstStyle/>
        <a:p>
          <a:r>
            <a:rPr lang="es-MX" dirty="0" smtClean="0"/>
            <a:t>Se seleccionan muestras aleatorias del </a:t>
          </a:r>
          <a:r>
            <a:rPr lang="es-MX" dirty="0" err="1" smtClean="0"/>
            <a:t>Dataset</a:t>
          </a:r>
          <a:r>
            <a:rPr lang="es-MX" dirty="0" smtClean="0"/>
            <a:t> de entrenamiento y se recrea un </a:t>
          </a:r>
          <a:r>
            <a:rPr lang="es-MX" dirty="0" err="1" smtClean="0"/>
            <a:t>Dataset</a:t>
          </a:r>
          <a:r>
            <a:rPr lang="es-MX" dirty="0" smtClean="0"/>
            <a:t> para cada árbol.</a:t>
          </a:r>
          <a:endParaRPr lang="en-US" dirty="0"/>
        </a:p>
      </dgm:t>
    </dgm:pt>
    <dgm:pt modelId="{AFD4C032-3218-4A4E-8F5A-10E50D6C0591}" type="parTrans" cxnId="{F230282F-2E60-4196-8EE7-E59FAD35FBED}">
      <dgm:prSet/>
      <dgm:spPr/>
      <dgm:t>
        <a:bodyPr/>
        <a:lstStyle/>
        <a:p>
          <a:endParaRPr lang="en-US"/>
        </a:p>
      </dgm:t>
    </dgm:pt>
    <dgm:pt modelId="{3FD6CCF4-787F-4C95-9092-1FED10988A2A}" type="sibTrans" cxnId="{F230282F-2E60-4196-8EE7-E59FAD35FBED}">
      <dgm:prSet/>
      <dgm:spPr/>
      <dgm:t>
        <a:bodyPr/>
        <a:lstStyle/>
        <a:p>
          <a:endParaRPr lang="en-US"/>
        </a:p>
      </dgm:t>
    </dgm:pt>
    <dgm:pt modelId="{B26C5642-B536-4D31-A383-540818AB904B}" type="pres">
      <dgm:prSet presAssocID="{CAE6C4E6-6A12-4D83-9FEA-172BE46B6241}" presName="layout" presStyleCnt="0">
        <dgm:presLayoutVars>
          <dgm:chMax/>
          <dgm:chPref/>
          <dgm:dir/>
          <dgm:resizeHandles/>
        </dgm:presLayoutVars>
      </dgm:prSet>
      <dgm:spPr/>
      <dgm:t>
        <a:bodyPr/>
        <a:lstStyle/>
        <a:p>
          <a:endParaRPr lang="en-US"/>
        </a:p>
      </dgm:t>
    </dgm:pt>
    <dgm:pt modelId="{B90A2E1C-E6B3-4385-99F0-C837F3A53F35}" type="pres">
      <dgm:prSet presAssocID="{76E8367D-7B4F-4A7C-8926-FC2C21B3881D}" presName="root" presStyleCnt="0">
        <dgm:presLayoutVars>
          <dgm:chMax/>
          <dgm:chPref/>
        </dgm:presLayoutVars>
      </dgm:prSet>
      <dgm:spPr/>
    </dgm:pt>
    <dgm:pt modelId="{56F9F33C-7E0D-454C-9668-18AD358DB404}" type="pres">
      <dgm:prSet presAssocID="{76E8367D-7B4F-4A7C-8926-FC2C21B3881D}" presName="rootComposite" presStyleCnt="0">
        <dgm:presLayoutVars/>
      </dgm:prSet>
      <dgm:spPr/>
    </dgm:pt>
    <dgm:pt modelId="{867C0F07-4D93-4ACD-82F8-9CC8CF6CA9D9}" type="pres">
      <dgm:prSet presAssocID="{76E8367D-7B4F-4A7C-8926-FC2C21B3881D}" presName="ParentAccent" presStyleLbl="alignNode1" presStyleIdx="0" presStyleCnt="1"/>
      <dgm:spPr/>
    </dgm:pt>
    <dgm:pt modelId="{B927FE67-54B3-4234-BCDA-85457DD94B53}" type="pres">
      <dgm:prSet presAssocID="{76E8367D-7B4F-4A7C-8926-FC2C21B3881D}" presName="ParentSmallAccent" presStyleLbl="fgAcc1" presStyleIdx="0" presStyleCnt="1"/>
      <dgm:spPr/>
    </dgm:pt>
    <dgm:pt modelId="{755D7F89-50A3-4C09-B5CB-D41C2A8E3633}" type="pres">
      <dgm:prSet presAssocID="{76E8367D-7B4F-4A7C-8926-FC2C21B3881D}" presName="Parent" presStyleLbl="revTx" presStyleIdx="0" presStyleCnt="4">
        <dgm:presLayoutVars>
          <dgm:chMax/>
          <dgm:chPref val="4"/>
          <dgm:bulletEnabled val="1"/>
        </dgm:presLayoutVars>
      </dgm:prSet>
      <dgm:spPr/>
      <dgm:t>
        <a:bodyPr/>
        <a:lstStyle/>
        <a:p>
          <a:endParaRPr lang="en-US"/>
        </a:p>
      </dgm:t>
    </dgm:pt>
    <dgm:pt modelId="{BC727575-D52B-4AE7-B145-A077D3F06CC0}" type="pres">
      <dgm:prSet presAssocID="{76E8367D-7B4F-4A7C-8926-FC2C21B3881D}" presName="childShape" presStyleCnt="0">
        <dgm:presLayoutVars>
          <dgm:chMax val="0"/>
          <dgm:chPref val="0"/>
        </dgm:presLayoutVars>
      </dgm:prSet>
      <dgm:spPr/>
    </dgm:pt>
    <dgm:pt modelId="{5A8B2F25-1DC6-4718-B7F9-2E20B53ECCDE}" type="pres">
      <dgm:prSet presAssocID="{16B18B58-9801-4975-AC38-8C7C12897FE9}" presName="childComposite" presStyleCnt="0">
        <dgm:presLayoutVars>
          <dgm:chMax val="0"/>
          <dgm:chPref val="0"/>
        </dgm:presLayoutVars>
      </dgm:prSet>
      <dgm:spPr/>
    </dgm:pt>
    <dgm:pt modelId="{A6E54C4E-F31F-4974-B844-E9CC8D77323C}" type="pres">
      <dgm:prSet presAssocID="{16B18B58-9801-4975-AC38-8C7C12897FE9}" presName="ChildAccent" presStyleLbl="solidFgAcc1" presStyleIdx="0" presStyleCnt="3"/>
      <dgm:spPr/>
    </dgm:pt>
    <dgm:pt modelId="{005F50DC-2D7F-439F-81B1-4FE27D57C705}" type="pres">
      <dgm:prSet presAssocID="{16B18B58-9801-4975-AC38-8C7C12897FE9}" presName="Child" presStyleLbl="revTx" presStyleIdx="1" presStyleCnt="4">
        <dgm:presLayoutVars>
          <dgm:chMax val="0"/>
          <dgm:chPref val="0"/>
          <dgm:bulletEnabled val="1"/>
        </dgm:presLayoutVars>
      </dgm:prSet>
      <dgm:spPr/>
      <dgm:t>
        <a:bodyPr/>
        <a:lstStyle/>
        <a:p>
          <a:endParaRPr lang="en-US"/>
        </a:p>
      </dgm:t>
    </dgm:pt>
    <dgm:pt modelId="{61088EE9-AF57-4B53-9F48-DDACF14ACEC7}" type="pres">
      <dgm:prSet presAssocID="{43FCF93E-A4D7-4E9D-A39D-21C58934DABA}" presName="childComposite" presStyleCnt="0">
        <dgm:presLayoutVars>
          <dgm:chMax val="0"/>
          <dgm:chPref val="0"/>
        </dgm:presLayoutVars>
      </dgm:prSet>
      <dgm:spPr/>
    </dgm:pt>
    <dgm:pt modelId="{D8B3DED9-388C-4547-B19C-A62ABF564023}" type="pres">
      <dgm:prSet presAssocID="{43FCF93E-A4D7-4E9D-A39D-21C58934DABA}" presName="ChildAccent" presStyleLbl="solidFgAcc1" presStyleIdx="1" presStyleCnt="3"/>
      <dgm:spPr/>
    </dgm:pt>
    <dgm:pt modelId="{8B6F3D26-1A2B-48E9-A89E-B1904BB86EC7}" type="pres">
      <dgm:prSet presAssocID="{43FCF93E-A4D7-4E9D-A39D-21C58934DABA}" presName="Child" presStyleLbl="revTx" presStyleIdx="2" presStyleCnt="4">
        <dgm:presLayoutVars>
          <dgm:chMax val="0"/>
          <dgm:chPref val="0"/>
          <dgm:bulletEnabled val="1"/>
        </dgm:presLayoutVars>
      </dgm:prSet>
      <dgm:spPr/>
      <dgm:t>
        <a:bodyPr/>
        <a:lstStyle/>
        <a:p>
          <a:endParaRPr lang="en-US"/>
        </a:p>
      </dgm:t>
    </dgm:pt>
    <dgm:pt modelId="{ADA6830C-17B8-4587-841C-F3DFB1C22800}" type="pres">
      <dgm:prSet presAssocID="{F019F6B9-6CE1-426C-8260-342F4A0DA505}" presName="childComposite" presStyleCnt="0">
        <dgm:presLayoutVars>
          <dgm:chMax val="0"/>
          <dgm:chPref val="0"/>
        </dgm:presLayoutVars>
      </dgm:prSet>
      <dgm:spPr/>
    </dgm:pt>
    <dgm:pt modelId="{C2CCBFBB-F0CE-43D4-931E-C081B733CB96}" type="pres">
      <dgm:prSet presAssocID="{F019F6B9-6CE1-426C-8260-342F4A0DA505}" presName="ChildAccent" presStyleLbl="solidFgAcc1" presStyleIdx="2" presStyleCnt="3"/>
      <dgm:spPr/>
    </dgm:pt>
    <dgm:pt modelId="{CD6C8585-95B7-4334-ADC1-ED8015E7E196}" type="pres">
      <dgm:prSet presAssocID="{F019F6B9-6CE1-426C-8260-342F4A0DA505}" presName="Child" presStyleLbl="revTx" presStyleIdx="3" presStyleCnt="4">
        <dgm:presLayoutVars>
          <dgm:chMax val="0"/>
          <dgm:chPref val="0"/>
          <dgm:bulletEnabled val="1"/>
        </dgm:presLayoutVars>
      </dgm:prSet>
      <dgm:spPr/>
      <dgm:t>
        <a:bodyPr/>
        <a:lstStyle/>
        <a:p>
          <a:endParaRPr lang="en-US"/>
        </a:p>
      </dgm:t>
    </dgm:pt>
  </dgm:ptLst>
  <dgm:cxnLst>
    <dgm:cxn modelId="{C4F6EFF6-CD3B-4374-A21F-3BB26C7E2D53}" type="presOf" srcId="{43FCF93E-A4D7-4E9D-A39D-21C58934DABA}" destId="{8B6F3D26-1A2B-48E9-A89E-B1904BB86EC7}" srcOrd="0" destOrd="0" presId="urn:microsoft.com/office/officeart/2008/layout/SquareAccentList"/>
    <dgm:cxn modelId="{011DDDDB-EC94-464E-B920-8B2F067771A6}" srcId="{76E8367D-7B4F-4A7C-8926-FC2C21B3881D}" destId="{16B18B58-9801-4975-AC38-8C7C12897FE9}" srcOrd="0" destOrd="0" parTransId="{E6E14637-A5CB-4375-B74E-A39CA49E1411}" sibTransId="{77B93B89-CA09-4DB1-BC61-199F53171CB0}"/>
    <dgm:cxn modelId="{2939FC97-0FBA-41F4-AEFD-14D87E20DC9E}" srcId="{CAE6C4E6-6A12-4D83-9FEA-172BE46B6241}" destId="{76E8367D-7B4F-4A7C-8926-FC2C21B3881D}" srcOrd="0" destOrd="0" parTransId="{BE0F1CEE-5104-4879-A9E4-2BFE483E734A}" sibTransId="{219C8406-41FC-4BB3-9C67-212516D03127}"/>
    <dgm:cxn modelId="{7DBCB92F-8F19-4381-8D8A-1A7C9A60B688}" type="presOf" srcId="{76E8367D-7B4F-4A7C-8926-FC2C21B3881D}" destId="{755D7F89-50A3-4C09-B5CB-D41C2A8E3633}" srcOrd="0" destOrd="0" presId="urn:microsoft.com/office/officeart/2008/layout/SquareAccentList"/>
    <dgm:cxn modelId="{563EB75A-D4D3-48D0-9A45-1A48105A52A3}" type="presOf" srcId="{F019F6B9-6CE1-426C-8260-342F4A0DA505}" destId="{CD6C8585-95B7-4334-ADC1-ED8015E7E196}" srcOrd="0" destOrd="0" presId="urn:microsoft.com/office/officeart/2008/layout/SquareAccentList"/>
    <dgm:cxn modelId="{F230282F-2E60-4196-8EE7-E59FAD35FBED}" srcId="{76E8367D-7B4F-4A7C-8926-FC2C21B3881D}" destId="{F019F6B9-6CE1-426C-8260-342F4A0DA505}" srcOrd="2" destOrd="0" parTransId="{AFD4C032-3218-4A4E-8F5A-10E50D6C0591}" sibTransId="{3FD6CCF4-787F-4C95-9092-1FED10988A2A}"/>
    <dgm:cxn modelId="{C35EA9D9-52B6-42ED-BD84-7772533FC4B1}" srcId="{76E8367D-7B4F-4A7C-8926-FC2C21B3881D}" destId="{43FCF93E-A4D7-4E9D-A39D-21C58934DABA}" srcOrd="1" destOrd="0" parTransId="{BF6EA75B-B3BB-4449-952B-4BF62184CDAC}" sibTransId="{0AFEC947-EC3B-4CEA-BBF8-2B3143AEB179}"/>
    <dgm:cxn modelId="{F7E786D6-67B1-4733-99E0-3D965475AB77}" type="presOf" srcId="{CAE6C4E6-6A12-4D83-9FEA-172BE46B6241}" destId="{B26C5642-B536-4D31-A383-540818AB904B}" srcOrd="0" destOrd="0" presId="urn:microsoft.com/office/officeart/2008/layout/SquareAccentList"/>
    <dgm:cxn modelId="{DDC13EE3-3CA2-4A72-97D2-8CA319C3C47D}" type="presOf" srcId="{16B18B58-9801-4975-AC38-8C7C12897FE9}" destId="{005F50DC-2D7F-439F-81B1-4FE27D57C705}" srcOrd="0" destOrd="0" presId="urn:microsoft.com/office/officeart/2008/layout/SquareAccentList"/>
    <dgm:cxn modelId="{FA39BBE7-CAC3-46CE-9E42-7AB12194A8AE}" type="presParOf" srcId="{B26C5642-B536-4D31-A383-540818AB904B}" destId="{B90A2E1C-E6B3-4385-99F0-C837F3A53F35}" srcOrd="0" destOrd="0" presId="urn:microsoft.com/office/officeart/2008/layout/SquareAccentList"/>
    <dgm:cxn modelId="{597C1C82-BD60-499D-9BFE-D3F91BAE8CFE}" type="presParOf" srcId="{B90A2E1C-E6B3-4385-99F0-C837F3A53F35}" destId="{56F9F33C-7E0D-454C-9668-18AD358DB404}" srcOrd="0" destOrd="0" presId="urn:microsoft.com/office/officeart/2008/layout/SquareAccentList"/>
    <dgm:cxn modelId="{C3411F77-737E-4891-8DC1-3FEE9BD43B3F}" type="presParOf" srcId="{56F9F33C-7E0D-454C-9668-18AD358DB404}" destId="{867C0F07-4D93-4ACD-82F8-9CC8CF6CA9D9}" srcOrd="0" destOrd="0" presId="urn:microsoft.com/office/officeart/2008/layout/SquareAccentList"/>
    <dgm:cxn modelId="{A975A5E3-9F33-4807-8B81-8F7F085F5EA3}" type="presParOf" srcId="{56F9F33C-7E0D-454C-9668-18AD358DB404}" destId="{B927FE67-54B3-4234-BCDA-85457DD94B53}" srcOrd="1" destOrd="0" presId="urn:microsoft.com/office/officeart/2008/layout/SquareAccentList"/>
    <dgm:cxn modelId="{1CCFD05F-C9F7-4290-85CA-91F73E9F6F2D}" type="presParOf" srcId="{56F9F33C-7E0D-454C-9668-18AD358DB404}" destId="{755D7F89-50A3-4C09-B5CB-D41C2A8E3633}" srcOrd="2" destOrd="0" presId="urn:microsoft.com/office/officeart/2008/layout/SquareAccentList"/>
    <dgm:cxn modelId="{0B7AC551-EEFA-4F67-A064-1ADBA9ED9BB9}" type="presParOf" srcId="{B90A2E1C-E6B3-4385-99F0-C837F3A53F35}" destId="{BC727575-D52B-4AE7-B145-A077D3F06CC0}" srcOrd="1" destOrd="0" presId="urn:microsoft.com/office/officeart/2008/layout/SquareAccentList"/>
    <dgm:cxn modelId="{C6A522D0-FAA2-4A95-8AB8-123E95D2D85E}" type="presParOf" srcId="{BC727575-D52B-4AE7-B145-A077D3F06CC0}" destId="{5A8B2F25-1DC6-4718-B7F9-2E20B53ECCDE}" srcOrd="0" destOrd="0" presId="urn:microsoft.com/office/officeart/2008/layout/SquareAccentList"/>
    <dgm:cxn modelId="{A772BEDD-BCE2-4426-8474-62A9D6FE8D4F}" type="presParOf" srcId="{5A8B2F25-1DC6-4718-B7F9-2E20B53ECCDE}" destId="{A6E54C4E-F31F-4974-B844-E9CC8D77323C}" srcOrd="0" destOrd="0" presId="urn:microsoft.com/office/officeart/2008/layout/SquareAccentList"/>
    <dgm:cxn modelId="{6FE49C28-7B6E-4AA7-AAA9-D47E290F7C74}" type="presParOf" srcId="{5A8B2F25-1DC6-4718-B7F9-2E20B53ECCDE}" destId="{005F50DC-2D7F-439F-81B1-4FE27D57C705}" srcOrd="1" destOrd="0" presId="urn:microsoft.com/office/officeart/2008/layout/SquareAccentList"/>
    <dgm:cxn modelId="{66F8EF33-1A53-445C-9DA4-0334F8789014}" type="presParOf" srcId="{BC727575-D52B-4AE7-B145-A077D3F06CC0}" destId="{61088EE9-AF57-4B53-9F48-DDACF14ACEC7}" srcOrd="1" destOrd="0" presId="urn:microsoft.com/office/officeart/2008/layout/SquareAccentList"/>
    <dgm:cxn modelId="{EFA941C3-0CE9-4872-834D-B4C2C75CDB3F}" type="presParOf" srcId="{61088EE9-AF57-4B53-9F48-DDACF14ACEC7}" destId="{D8B3DED9-388C-4547-B19C-A62ABF564023}" srcOrd="0" destOrd="0" presId="urn:microsoft.com/office/officeart/2008/layout/SquareAccentList"/>
    <dgm:cxn modelId="{29E4B53E-05CE-4093-AE8E-D0726827846D}" type="presParOf" srcId="{61088EE9-AF57-4B53-9F48-DDACF14ACEC7}" destId="{8B6F3D26-1A2B-48E9-A89E-B1904BB86EC7}" srcOrd="1" destOrd="0" presId="urn:microsoft.com/office/officeart/2008/layout/SquareAccentList"/>
    <dgm:cxn modelId="{B713712F-210F-4D61-A972-CB71C9893B45}" type="presParOf" srcId="{BC727575-D52B-4AE7-B145-A077D3F06CC0}" destId="{ADA6830C-17B8-4587-841C-F3DFB1C22800}" srcOrd="2" destOrd="0" presId="urn:microsoft.com/office/officeart/2008/layout/SquareAccentList"/>
    <dgm:cxn modelId="{F5880E02-392D-487B-B553-F85A26C3D730}" type="presParOf" srcId="{ADA6830C-17B8-4587-841C-F3DFB1C22800}" destId="{C2CCBFBB-F0CE-43D4-931E-C081B733CB96}" srcOrd="0" destOrd="0" presId="urn:microsoft.com/office/officeart/2008/layout/SquareAccentList"/>
    <dgm:cxn modelId="{B44ABB4C-E7B0-45E5-8E4C-0961627BC672}" type="presParOf" srcId="{ADA6830C-17B8-4587-841C-F3DFB1C22800}" destId="{CD6C8585-95B7-4334-ADC1-ED8015E7E196}"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E6C4E6-6A12-4D83-9FEA-172BE46B6241}"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76E8367D-7B4F-4A7C-8926-FC2C21B3881D}">
      <dgm:prSet phldrT="[Texto]"/>
      <dgm:spPr/>
      <dgm:t>
        <a:bodyPr/>
        <a:lstStyle/>
        <a:p>
          <a:r>
            <a:rPr lang="es-MX" dirty="0" err="1" smtClean="0"/>
            <a:t>Random</a:t>
          </a:r>
          <a:r>
            <a:rPr lang="es-MX" dirty="0" smtClean="0"/>
            <a:t> </a:t>
          </a:r>
          <a:r>
            <a:rPr lang="es-MX" dirty="0" err="1" smtClean="0"/>
            <a:t>Att</a:t>
          </a:r>
          <a:r>
            <a:rPr lang="es-MX" dirty="0" smtClean="0"/>
            <a:t>.</a:t>
          </a:r>
          <a:endParaRPr lang="en-US" dirty="0"/>
        </a:p>
      </dgm:t>
    </dgm:pt>
    <dgm:pt modelId="{BE0F1CEE-5104-4879-A9E4-2BFE483E734A}" type="parTrans" cxnId="{2939FC97-0FBA-41F4-AEFD-14D87E20DC9E}">
      <dgm:prSet/>
      <dgm:spPr/>
      <dgm:t>
        <a:bodyPr/>
        <a:lstStyle/>
        <a:p>
          <a:endParaRPr lang="en-US"/>
        </a:p>
      </dgm:t>
    </dgm:pt>
    <dgm:pt modelId="{219C8406-41FC-4BB3-9C67-212516D03127}" type="sibTrans" cxnId="{2939FC97-0FBA-41F4-AEFD-14D87E20DC9E}">
      <dgm:prSet/>
      <dgm:spPr/>
      <dgm:t>
        <a:bodyPr/>
        <a:lstStyle/>
        <a:p>
          <a:endParaRPr lang="en-US"/>
        </a:p>
      </dgm:t>
    </dgm:pt>
    <dgm:pt modelId="{16B18B58-9801-4975-AC38-8C7C12897FE9}">
      <dgm:prSet phldrT="[Texto]"/>
      <dgm:spPr/>
      <dgm:t>
        <a:bodyPr/>
        <a:lstStyle/>
        <a:p>
          <a:r>
            <a:rPr lang="es-MX" dirty="0" smtClean="0"/>
            <a:t>El primer paso es restringir la cantidad de atributos que participaran en cada árbol: Se utiliza la raíz cuadrada del total de atributos.</a:t>
          </a:r>
          <a:endParaRPr lang="en-US" dirty="0"/>
        </a:p>
      </dgm:t>
    </dgm:pt>
    <dgm:pt modelId="{E6E14637-A5CB-4375-B74E-A39CA49E1411}" type="parTrans" cxnId="{011DDDDB-EC94-464E-B920-8B2F067771A6}">
      <dgm:prSet/>
      <dgm:spPr/>
      <dgm:t>
        <a:bodyPr/>
        <a:lstStyle/>
        <a:p>
          <a:endParaRPr lang="en-US"/>
        </a:p>
      </dgm:t>
    </dgm:pt>
    <dgm:pt modelId="{77B93B89-CA09-4DB1-BC61-199F53171CB0}" type="sibTrans" cxnId="{011DDDDB-EC94-464E-B920-8B2F067771A6}">
      <dgm:prSet/>
      <dgm:spPr/>
      <dgm:t>
        <a:bodyPr/>
        <a:lstStyle/>
        <a:p>
          <a:endParaRPr lang="en-US"/>
        </a:p>
      </dgm:t>
    </dgm:pt>
    <dgm:pt modelId="{43FCF93E-A4D7-4E9D-A39D-21C58934DABA}">
      <dgm:prSet phldrT="[Texto]"/>
      <dgm:spPr/>
      <dgm:t>
        <a:bodyPr/>
        <a:lstStyle/>
        <a:p>
          <a:r>
            <a:rPr lang="es-MX" dirty="0" smtClean="0"/>
            <a:t>Se seleccionan los atributos de forma aleatoria.</a:t>
          </a:r>
          <a:endParaRPr lang="en-US" dirty="0"/>
        </a:p>
      </dgm:t>
    </dgm:pt>
    <dgm:pt modelId="{BF6EA75B-B3BB-4449-952B-4BF62184CDAC}" type="parTrans" cxnId="{C35EA9D9-52B6-42ED-BD84-7772533FC4B1}">
      <dgm:prSet/>
      <dgm:spPr/>
      <dgm:t>
        <a:bodyPr/>
        <a:lstStyle/>
        <a:p>
          <a:endParaRPr lang="en-US"/>
        </a:p>
      </dgm:t>
    </dgm:pt>
    <dgm:pt modelId="{0AFEC947-EC3B-4CEA-BBF8-2B3143AEB179}" type="sibTrans" cxnId="{C35EA9D9-52B6-42ED-BD84-7772533FC4B1}">
      <dgm:prSet/>
      <dgm:spPr/>
      <dgm:t>
        <a:bodyPr/>
        <a:lstStyle/>
        <a:p>
          <a:endParaRPr lang="en-US"/>
        </a:p>
      </dgm:t>
    </dgm:pt>
    <dgm:pt modelId="{B26C5642-B536-4D31-A383-540818AB904B}" type="pres">
      <dgm:prSet presAssocID="{CAE6C4E6-6A12-4D83-9FEA-172BE46B6241}" presName="layout" presStyleCnt="0">
        <dgm:presLayoutVars>
          <dgm:chMax/>
          <dgm:chPref/>
          <dgm:dir/>
          <dgm:resizeHandles/>
        </dgm:presLayoutVars>
      </dgm:prSet>
      <dgm:spPr/>
      <dgm:t>
        <a:bodyPr/>
        <a:lstStyle/>
        <a:p>
          <a:endParaRPr lang="en-US"/>
        </a:p>
      </dgm:t>
    </dgm:pt>
    <dgm:pt modelId="{B90A2E1C-E6B3-4385-99F0-C837F3A53F35}" type="pres">
      <dgm:prSet presAssocID="{76E8367D-7B4F-4A7C-8926-FC2C21B3881D}" presName="root" presStyleCnt="0">
        <dgm:presLayoutVars>
          <dgm:chMax/>
          <dgm:chPref/>
        </dgm:presLayoutVars>
      </dgm:prSet>
      <dgm:spPr/>
    </dgm:pt>
    <dgm:pt modelId="{56F9F33C-7E0D-454C-9668-18AD358DB404}" type="pres">
      <dgm:prSet presAssocID="{76E8367D-7B4F-4A7C-8926-FC2C21B3881D}" presName="rootComposite" presStyleCnt="0">
        <dgm:presLayoutVars/>
      </dgm:prSet>
      <dgm:spPr/>
    </dgm:pt>
    <dgm:pt modelId="{867C0F07-4D93-4ACD-82F8-9CC8CF6CA9D9}" type="pres">
      <dgm:prSet presAssocID="{76E8367D-7B4F-4A7C-8926-FC2C21B3881D}" presName="ParentAccent" presStyleLbl="alignNode1" presStyleIdx="0" presStyleCnt="1"/>
      <dgm:spPr/>
    </dgm:pt>
    <dgm:pt modelId="{B927FE67-54B3-4234-BCDA-85457DD94B53}" type="pres">
      <dgm:prSet presAssocID="{76E8367D-7B4F-4A7C-8926-FC2C21B3881D}" presName="ParentSmallAccent" presStyleLbl="fgAcc1" presStyleIdx="0" presStyleCnt="1"/>
      <dgm:spPr/>
    </dgm:pt>
    <dgm:pt modelId="{755D7F89-50A3-4C09-B5CB-D41C2A8E3633}" type="pres">
      <dgm:prSet presAssocID="{76E8367D-7B4F-4A7C-8926-FC2C21B3881D}" presName="Parent" presStyleLbl="revTx" presStyleIdx="0" presStyleCnt="3">
        <dgm:presLayoutVars>
          <dgm:chMax/>
          <dgm:chPref val="4"/>
          <dgm:bulletEnabled val="1"/>
        </dgm:presLayoutVars>
      </dgm:prSet>
      <dgm:spPr/>
      <dgm:t>
        <a:bodyPr/>
        <a:lstStyle/>
        <a:p>
          <a:endParaRPr lang="en-US"/>
        </a:p>
      </dgm:t>
    </dgm:pt>
    <dgm:pt modelId="{BC727575-D52B-4AE7-B145-A077D3F06CC0}" type="pres">
      <dgm:prSet presAssocID="{76E8367D-7B4F-4A7C-8926-FC2C21B3881D}" presName="childShape" presStyleCnt="0">
        <dgm:presLayoutVars>
          <dgm:chMax val="0"/>
          <dgm:chPref val="0"/>
        </dgm:presLayoutVars>
      </dgm:prSet>
      <dgm:spPr/>
    </dgm:pt>
    <dgm:pt modelId="{5A8B2F25-1DC6-4718-B7F9-2E20B53ECCDE}" type="pres">
      <dgm:prSet presAssocID="{16B18B58-9801-4975-AC38-8C7C12897FE9}" presName="childComposite" presStyleCnt="0">
        <dgm:presLayoutVars>
          <dgm:chMax val="0"/>
          <dgm:chPref val="0"/>
        </dgm:presLayoutVars>
      </dgm:prSet>
      <dgm:spPr/>
    </dgm:pt>
    <dgm:pt modelId="{A6E54C4E-F31F-4974-B844-E9CC8D77323C}" type="pres">
      <dgm:prSet presAssocID="{16B18B58-9801-4975-AC38-8C7C12897FE9}" presName="ChildAccent" presStyleLbl="solidFgAcc1" presStyleIdx="0" presStyleCnt="2"/>
      <dgm:spPr/>
    </dgm:pt>
    <dgm:pt modelId="{005F50DC-2D7F-439F-81B1-4FE27D57C705}" type="pres">
      <dgm:prSet presAssocID="{16B18B58-9801-4975-AC38-8C7C12897FE9}" presName="Child" presStyleLbl="revTx" presStyleIdx="1" presStyleCnt="3">
        <dgm:presLayoutVars>
          <dgm:chMax val="0"/>
          <dgm:chPref val="0"/>
          <dgm:bulletEnabled val="1"/>
        </dgm:presLayoutVars>
      </dgm:prSet>
      <dgm:spPr/>
      <dgm:t>
        <a:bodyPr/>
        <a:lstStyle/>
        <a:p>
          <a:endParaRPr lang="en-US"/>
        </a:p>
      </dgm:t>
    </dgm:pt>
    <dgm:pt modelId="{61088EE9-AF57-4B53-9F48-DDACF14ACEC7}" type="pres">
      <dgm:prSet presAssocID="{43FCF93E-A4D7-4E9D-A39D-21C58934DABA}" presName="childComposite" presStyleCnt="0">
        <dgm:presLayoutVars>
          <dgm:chMax val="0"/>
          <dgm:chPref val="0"/>
        </dgm:presLayoutVars>
      </dgm:prSet>
      <dgm:spPr/>
    </dgm:pt>
    <dgm:pt modelId="{D8B3DED9-388C-4547-B19C-A62ABF564023}" type="pres">
      <dgm:prSet presAssocID="{43FCF93E-A4D7-4E9D-A39D-21C58934DABA}" presName="ChildAccent" presStyleLbl="solidFgAcc1" presStyleIdx="1" presStyleCnt="2"/>
      <dgm:spPr/>
    </dgm:pt>
    <dgm:pt modelId="{8B6F3D26-1A2B-48E9-A89E-B1904BB86EC7}" type="pres">
      <dgm:prSet presAssocID="{43FCF93E-A4D7-4E9D-A39D-21C58934DABA}" presName="Child" presStyleLbl="revTx" presStyleIdx="2" presStyleCnt="3">
        <dgm:presLayoutVars>
          <dgm:chMax val="0"/>
          <dgm:chPref val="0"/>
          <dgm:bulletEnabled val="1"/>
        </dgm:presLayoutVars>
      </dgm:prSet>
      <dgm:spPr/>
      <dgm:t>
        <a:bodyPr/>
        <a:lstStyle/>
        <a:p>
          <a:endParaRPr lang="en-US"/>
        </a:p>
      </dgm:t>
    </dgm:pt>
  </dgm:ptLst>
  <dgm:cxnLst>
    <dgm:cxn modelId="{011DDDDB-EC94-464E-B920-8B2F067771A6}" srcId="{76E8367D-7B4F-4A7C-8926-FC2C21B3881D}" destId="{16B18B58-9801-4975-AC38-8C7C12897FE9}" srcOrd="0" destOrd="0" parTransId="{E6E14637-A5CB-4375-B74E-A39CA49E1411}" sibTransId="{77B93B89-CA09-4DB1-BC61-199F53171CB0}"/>
    <dgm:cxn modelId="{1DF8CD8A-F5FA-49B4-9F6E-F30DA4783DB1}" type="presOf" srcId="{76E8367D-7B4F-4A7C-8926-FC2C21B3881D}" destId="{755D7F89-50A3-4C09-B5CB-D41C2A8E3633}" srcOrd="0" destOrd="0" presId="urn:microsoft.com/office/officeart/2008/layout/SquareAccentList"/>
    <dgm:cxn modelId="{5B84AB80-A50C-4E3B-92D0-301CA4F525CD}" type="presOf" srcId="{16B18B58-9801-4975-AC38-8C7C12897FE9}" destId="{005F50DC-2D7F-439F-81B1-4FE27D57C705}" srcOrd="0" destOrd="0" presId="urn:microsoft.com/office/officeart/2008/layout/SquareAccentList"/>
    <dgm:cxn modelId="{0FAA2E6C-60FB-4A1E-A6F9-09975B5FD421}" type="presOf" srcId="{CAE6C4E6-6A12-4D83-9FEA-172BE46B6241}" destId="{B26C5642-B536-4D31-A383-540818AB904B}" srcOrd="0" destOrd="0" presId="urn:microsoft.com/office/officeart/2008/layout/SquareAccentList"/>
    <dgm:cxn modelId="{2939FC97-0FBA-41F4-AEFD-14D87E20DC9E}" srcId="{CAE6C4E6-6A12-4D83-9FEA-172BE46B6241}" destId="{76E8367D-7B4F-4A7C-8926-FC2C21B3881D}" srcOrd="0" destOrd="0" parTransId="{BE0F1CEE-5104-4879-A9E4-2BFE483E734A}" sibTransId="{219C8406-41FC-4BB3-9C67-212516D03127}"/>
    <dgm:cxn modelId="{C35EA9D9-52B6-42ED-BD84-7772533FC4B1}" srcId="{76E8367D-7B4F-4A7C-8926-FC2C21B3881D}" destId="{43FCF93E-A4D7-4E9D-A39D-21C58934DABA}" srcOrd="1" destOrd="0" parTransId="{BF6EA75B-B3BB-4449-952B-4BF62184CDAC}" sibTransId="{0AFEC947-EC3B-4CEA-BBF8-2B3143AEB179}"/>
    <dgm:cxn modelId="{B5CE91AA-F44C-41CF-90A8-517F754F91AD}" type="presOf" srcId="{43FCF93E-A4D7-4E9D-A39D-21C58934DABA}" destId="{8B6F3D26-1A2B-48E9-A89E-B1904BB86EC7}" srcOrd="0" destOrd="0" presId="urn:microsoft.com/office/officeart/2008/layout/SquareAccentList"/>
    <dgm:cxn modelId="{7E84F37C-3B13-45E6-A445-0C0105FA383E}" type="presParOf" srcId="{B26C5642-B536-4D31-A383-540818AB904B}" destId="{B90A2E1C-E6B3-4385-99F0-C837F3A53F35}" srcOrd="0" destOrd="0" presId="urn:microsoft.com/office/officeart/2008/layout/SquareAccentList"/>
    <dgm:cxn modelId="{842D07E0-4A92-4497-A712-F03ADBB7401C}" type="presParOf" srcId="{B90A2E1C-E6B3-4385-99F0-C837F3A53F35}" destId="{56F9F33C-7E0D-454C-9668-18AD358DB404}" srcOrd="0" destOrd="0" presId="urn:microsoft.com/office/officeart/2008/layout/SquareAccentList"/>
    <dgm:cxn modelId="{91473559-A78D-455F-B065-1EEE9392BCA7}" type="presParOf" srcId="{56F9F33C-7E0D-454C-9668-18AD358DB404}" destId="{867C0F07-4D93-4ACD-82F8-9CC8CF6CA9D9}" srcOrd="0" destOrd="0" presId="urn:microsoft.com/office/officeart/2008/layout/SquareAccentList"/>
    <dgm:cxn modelId="{F4512A25-9D2E-4417-A605-BAD92491143E}" type="presParOf" srcId="{56F9F33C-7E0D-454C-9668-18AD358DB404}" destId="{B927FE67-54B3-4234-BCDA-85457DD94B53}" srcOrd="1" destOrd="0" presId="urn:microsoft.com/office/officeart/2008/layout/SquareAccentList"/>
    <dgm:cxn modelId="{76F0C763-797F-493E-B60C-98BE803C1A67}" type="presParOf" srcId="{56F9F33C-7E0D-454C-9668-18AD358DB404}" destId="{755D7F89-50A3-4C09-B5CB-D41C2A8E3633}" srcOrd="2" destOrd="0" presId="urn:microsoft.com/office/officeart/2008/layout/SquareAccentList"/>
    <dgm:cxn modelId="{075872CE-8CD6-45B4-A0FC-2EB13855744B}" type="presParOf" srcId="{B90A2E1C-E6B3-4385-99F0-C837F3A53F35}" destId="{BC727575-D52B-4AE7-B145-A077D3F06CC0}" srcOrd="1" destOrd="0" presId="urn:microsoft.com/office/officeart/2008/layout/SquareAccentList"/>
    <dgm:cxn modelId="{CDC83F69-87F8-447F-ABA8-8B6CCB55A310}" type="presParOf" srcId="{BC727575-D52B-4AE7-B145-A077D3F06CC0}" destId="{5A8B2F25-1DC6-4718-B7F9-2E20B53ECCDE}" srcOrd="0" destOrd="0" presId="urn:microsoft.com/office/officeart/2008/layout/SquareAccentList"/>
    <dgm:cxn modelId="{589B2580-F931-420B-826C-FF1F443F1864}" type="presParOf" srcId="{5A8B2F25-1DC6-4718-B7F9-2E20B53ECCDE}" destId="{A6E54C4E-F31F-4974-B844-E9CC8D77323C}" srcOrd="0" destOrd="0" presId="urn:microsoft.com/office/officeart/2008/layout/SquareAccentList"/>
    <dgm:cxn modelId="{AD677221-83CB-4092-92F1-37AAC6CA2769}" type="presParOf" srcId="{5A8B2F25-1DC6-4718-B7F9-2E20B53ECCDE}" destId="{005F50DC-2D7F-439F-81B1-4FE27D57C705}" srcOrd="1" destOrd="0" presId="urn:microsoft.com/office/officeart/2008/layout/SquareAccentList"/>
    <dgm:cxn modelId="{BA6CFCB3-C16E-4887-B1C0-D21958D4458A}" type="presParOf" srcId="{BC727575-D52B-4AE7-B145-A077D3F06CC0}" destId="{61088EE9-AF57-4B53-9F48-DDACF14ACEC7}" srcOrd="1" destOrd="0" presId="urn:microsoft.com/office/officeart/2008/layout/SquareAccentList"/>
    <dgm:cxn modelId="{EF047DDE-33D2-44C1-BDF3-895D5B110B9F}" type="presParOf" srcId="{61088EE9-AF57-4B53-9F48-DDACF14ACEC7}" destId="{D8B3DED9-388C-4547-B19C-A62ABF564023}" srcOrd="0" destOrd="0" presId="urn:microsoft.com/office/officeart/2008/layout/SquareAccentList"/>
    <dgm:cxn modelId="{347F5E5D-EF70-46C4-BD7E-3A15F0EF086D}" type="presParOf" srcId="{61088EE9-AF57-4B53-9F48-DDACF14ACEC7}" destId="{8B6F3D26-1A2B-48E9-A89E-B1904BB86EC7}"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FD349-220D-42F3-8211-C2673DD927FA}">
      <dsp:nvSpPr>
        <dsp:cNvPr id="0" name=""/>
        <dsp:cNvSpPr/>
      </dsp:nvSpPr>
      <dsp:spPr>
        <a:xfrm rot="16200000">
          <a:off x="123789" y="-123789"/>
          <a:ext cx="2199842" cy="2447422"/>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MX" sz="1400" kern="1200" dirty="0" smtClean="0"/>
            <a:t>RF es mas robusto en términos de exactitud que un algoritmo de árbol de decisión, esto es debido a que reduce el sobre entrenamiento.</a:t>
          </a:r>
          <a:endParaRPr lang="en-US" sz="1400" kern="1200" dirty="0"/>
        </a:p>
      </dsp:txBody>
      <dsp:txXfrm rot="5400000">
        <a:off x="0" y="0"/>
        <a:ext cx="2447422" cy="1649881"/>
      </dsp:txXfrm>
    </dsp:sp>
    <dsp:sp modelId="{CFC78766-955E-48BE-A97E-40438056BAC3}">
      <dsp:nvSpPr>
        <dsp:cNvPr id="0" name=""/>
        <dsp:cNvSpPr/>
      </dsp:nvSpPr>
      <dsp:spPr>
        <a:xfrm>
          <a:off x="2447422" y="0"/>
          <a:ext cx="2447422" cy="2199842"/>
        </a:xfrm>
        <a:prstGeom prst="round1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MX" sz="1400" kern="1200" dirty="0" smtClean="0"/>
            <a:t>RF presenta mas estabilidad que un solo árbol de decisión por lo cual es mas consistente en las predicciones.</a:t>
          </a:r>
          <a:endParaRPr lang="en-US" sz="1400" kern="1200" dirty="0"/>
        </a:p>
      </dsp:txBody>
      <dsp:txXfrm>
        <a:off x="2447422" y="0"/>
        <a:ext cx="2447422" cy="1649881"/>
      </dsp:txXfrm>
    </dsp:sp>
    <dsp:sp modelId="{10F9F5DB-123F-4FD9-A8FD-E8331048DA86}">
      <dsp:nvSpPr>
        <dsp:cNvPr id="0" name=""/>
        <dsp:cNvSpPr/>
      </dsp:nvSpPr>
      <dsp:spPr>
        <a:xfrm rot="10800000">
          <a:off x="0" y="2199842"/>
          <a:ext cx="2447422" cy="2199842"/>
        </a:xfrm>
        <a:prstGeom prst="round1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MX" sz="1400" kern="1200" dirty="0" smtClean="0"/>
            <a:t>Son difíciles de comprender e interpretar, es un verdadero desafío comprender que es lo que miles de arboles están haciendo de forma aleatoria.</a:t>
          </a:r>
          <a:endParaRPr lang="en-US" sz="1400" kern="1200" dirty="0"/>
        </a:p>
      </dsp:txBody>
      <dsp:txXfrm rot="10800000">
        <a:off x="0" y="2749803"/>
        <a:ext cx="2447422" cy="1649881"/>
      </dsp:txXfrm>
    </dsp:sp>
    <dsp:sp modelId="{487D4D92-778B-4B78-B434-7084214147B2}">
      <dsp:nvSpPr>
        <dsp:cNvPr id="0" name=""/>
        <dsp:cNvSpPr/>
      </dsp:nvSpPr>
      <dsp:spPr>
        <a:xfrm rot="5400000">
          <a:off x="2571211" y="2076052"/>
          <a:ext cx="2199842" cy="2447422"/>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s-MX" sz="1400" kern="1200" dirty="0" smtClean="0"/>
            <a:t>Requieren de un gran poder computacional.</a:t>
          </a:r>
          <a:endParaRPr lang="en-US" sz="1400" kern="1200" dirty="0"/>
        </a:p>
      </dsp:txBody>
      <dsp:txXfrm rot="-5400000">
        <a:off x="2447422" y="2749803"/>
        <a:ext cx="2447422" cy="1649881"/>
      </dsp:txXfrm>
    </dsp:sp>
    <dsp:sp modelId="{6276E27C-5158-4D9E-A86D-6C9587C90B11}">
      <dsp:nvSpPr>
        <dsp:cNvPr id="0" name=""/>
        <dsp:cNvSpPr/>
      </dsp:nvSpPr>
      <dsp:spPr>
        <a:xfrm>
          <a:off x="1713195" y="1649881"/>
          <a:ext cx="1468453" cy="1099921"/>
        </a:xfrm>
        <a:prstGeom prst="roundRect">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dirty="0" smtClean="0"/>
            <a:t>Pros / </a:t>
          </a:r>
          <a:r>
            <a:rPr lang="es-MX" sz="1400" kern="1200" dirty="0" err="1" smtClean="0"/>
            <a:t>Cons</a:t>
          </a:r>
          <a:endParaRPr lang="en-US" sz="1400" kern="1200" dirty="0"/>
        </a:p>
      </dsp:txBody>
      <dsp:txXfrm>
        <a:off x="1766889" y="1703575"/>
        <a:ext cx="1361065" cy="992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A6D51-7065-461C-87B2-55AAB7003F03}">
      <dsp:nvSpPr>
        <dsp:cNvPr id="0" name=""/>
        <dsp:cNvSpPr/>
      </dsp:nvSpPr>
      <dsp:spPr>
        <a:xfrm>
          <a:off x="609599" y="0"/>
          <a:ext cx="6908800" cy="3387143"/>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971C0C7-FF85-4214-88D9-B576A0038B13}">
      <dsp:nvSpPr>
        <dsp:cNvPr id="0" name=""/>
        <dsp:cNvSpPr/>
      </dsp:nvSpPr>
      <dsp:spPr>
        <a:xfrm>
          <a:off x="2778" y="1016142"/>
          <a:ext cx="1804987" cy="135485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dirty="0" smtClean="0"/>
            <a:t>Se crea un </a:t>
          </a:r>
          <a:r>
            <a:rPr lang="es-MX" sz="1400" kern="1200" dirty="0" err="1" smtClean="0"/>
            <a:t>Dataset</a:t>
          </a:r>
          <a:r>
            <a:rPr lang="es-MX" sz="1400" kern="1200" dirty="0" smtClean="0"/>
            <a:t> Aleatorio: </a:t>
          </a:r>
          <a:r>
            <a:rPr lang="es-MX" sz="1400" kern="1200" dirty="0" err="1" smtClean="0"/>
            <a:t>Bootstrapping</a:t>
          </a:r>
          <a:endParaRPr lang="en-US" sz="1400" kern="1200" dirty="0"/>
        </a:p>
      </dsp:txBody>
      <dsp:txXfrm>
        <a:off x="68917" y="1082281"/>
        <a:ext cx="1672709" cy="1222579"/>
      </dsp:txXfrm>
    </dsp:sp>
    <dsp:sp modelId="{1931879F-9888-4480-A326-2E97261E963E}">
      <dsp:nvSpPr>
        <dsp:cNvPr id="0" name=""/>
        <dsp:cNvSpPr/>
      </dsp:nvSpPr>
      <dsp:spPr>
        <a:xfrm>
          <a:off x="2108596" y="1016142"/>
          <a:ext cx="1804987" cy="1354857"/>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dirty="0" smtClean="0"/>
            <a:t>Se seleccionan atributos de forma aleatoria</a:t>
          </a:r>
          <a:endParaRPr lang="en-US" sz="1400" kern="1200" dirty="0"/>
        </a:p>
      </dsp:txBody>
      <dsp:txXfrm>
        <a:off x="2174735" y="1082281"/>
        <a:ext cx="1672709" cy="1222579"/>
      </dsp:txXfrm>
    </dsp:sp>
    <dsp:sp modelId="{288A7F13-31A2-4969-8188-A5A3D39A98F9}">
      <dsp:nvSpPr>
        <dsp:cNvPr id="0" name=""/>
        <dsp:cNvSpPr/>
      </dsp:nvSpPr>
      <dsp:spPr>
        <a:xfrm>
          <a:off x="4214415" y="1016142"/>
          <a:ext cx="1804987" cy="1354857"/>
        </a:xfrm>
        <a:prstGeom prst="round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dirty="0" smtClean="0"/>
            <a:t>Por cada árbol se selecciona el mejor atributo para el nodo raíz</a:t>
          </a:r>
          <a:endParaRPr lang="en-US" sz="1400" kern="1200" dirty="0"/>
        </a:p>
      </dsp:txBody>
      <dsp:txXfrm>
        <a:off x="4280554" y="1082281"/>
        <a:ext cx="1672709" cy="1222579"/>
      </dsp:txXfrm>
    </dsp:sp>
    <dsp:sp modelId="{0F41BABC-689A-4C30-83F1-566A4B542AD5}">
      <dsp:nvSpPr>
        <dsp:cNvPr id="0" name=""/>
        <dsp:cNvSpPr/>
      </dsp:nvSpPr>
      <dsp:spPr>
        <a:xfrm>
          <a:off x="6320234" y="1016142"/>
          <a:ext cx="1804987" cy="135485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sz="1400" kern="1200" dirty="0" smtClean="0"/>
            <a:t>Se dividen los nodos (creación de decisiones).</a:t>
          </a:r>
          <a:endParaRPr lang="en-US" sz="1400" kern="1200" dirty="0"/>
        </a:p>
      </dsp:txBody>
      <dsp:txXfrm>
        <a:off x="6386373" y="1082281"/>
        <a:ext cx="1672709" cy="1222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C0F07-4D93-4ACD-82F8-9CC8CF6CA9D9}">
      <dsp:nvSpPr>
        <dsp:cNvPr id="0" name=""/>
        <dsp:cNvSpPr/>
      </dsp:nvSpPr>
      <dsp:spPr>
        <a:xfrm>
          <a:off x="2268012" y="1011443"/>
          <a:ext cx="4785776" cy="5630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7FE67-54B3-4234-BCDA-85457DD94B53}">
      <dsp:nvSpPr>
        <dsp:cNvPr id="0" name=""/>
        <dsp:cNvSpPr/>
      </dsp:nvSpPr>
      <dsp:spPr>
        <a:xfrm>
          <a:off x="2268012" y="1222895"/>
          <a:ext cx="351580" cy="35158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5D7F89-50A3-4C09-B5CB-D41C2A8E3633}">
      <dsp:nvSpPr>
        <dsp:cNvPr id="0" name=""/>
        <dsp:cNvSpPr/>
      </dsp:nvSpPr>
      <dsp:spPr>
        <a:xfrm>
          <a:off x="2268012" y="0"/>
          <a:ext cx="4785776" cy="101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85" tIns="72390" rIns="108585" bIns="72390" numCol="1" spcCol="1270" anchor="ctr" anchorCtr="0">
          <a:noAutofit/>
        </a:bodyPr>
        <a:lstStyle/>
        <a:p>
          <a:pPr lvl="0" algn="l" defTabSz="2533650">
            <a:lnSpc>
              <a:spcPct val="90000"/>
            </a:lnSpc>
            <a:spcBef>
              <a:spcPct val="0"/>
            </a:spcBef>
            <a:spcAft>
              <a:spcPct val="35000"/>
            </a:spcAft>
          </a:pPr>
          <a:r>
            <a:rPr lang="es-MX" sz="5700" kern="1200" dirty="0" err="1" smtClean="0"/>
            <a:t>Boostrapping</a:t>
          </a:r>
          <a:endParaRPr lang="en-US" sz="5700" kern="1200" dirty="0"/>
        </a:p>
      </dsp:txBody>
      <dsp:txXfrm>
        <a:off x="2268012" y="0"/>
        <a:ext cx="4785776" cy="1011443"/>
      </dsp:txXfrm>
    </dsp:sp>
    <dsp:sp modelId="{A6E54C4E-F31F-4974-B844-E9CC8D77323C}">
      <dsp:nvSpPr>
        <dsp:cNvPr id="0" name=""/>
        <dsp:cNvSpPr/>
      </dsp:nvSpPr>
      <dsp:spPr>
        <a:xfrm>
          <a:off x="2268012" y="2042418"/>
          <a:ext cx="351571" cy="35157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5F50DC-2D7F-439F-81B1-4FE27D57C705}">
      <dsp:nvSpPr>
        <dsp:cNvPr id="0" name=""/>
        <dsp:cNvSpPr/>
      </dsp:nvSpPr>
      <dsp:spPr>
        <a:xfrm>
          <a:off x="2603016" y="1808447"/>
          <a:ext cx="4450772" cy="81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s-MX" sz="1400" kern="1200" dirty="0" smtClean="0"/>
            <a:t>Cada árbol de decisión se construye utilizando un </a:t>
          </a:r>
          <a:r>
            <a:rPr lang="es-MX" sz="1400" kern="1200" dirty="0" err="1" smtClean="0"/>
            <a:t>Dataset</a:t>
          </a:r>
          <a:r>
            <a:rPr lang="es-MX" sz="1400" kern="1200" dirty="0" smtClean="0"/>
            <a:t> de entrenamiento.</a:t>
          </a:r>
          <a:endParaRPr lang="en-US" sz="1400" kern="1200" dirty="0"/>
        </a:p>
      </dsp:txBody>
      <dsp:txXfrm>
        <a:off x="2603016" y="1808447"/>
        <a:ext cx="4450772" cy="819514"/>
      </dsp:txXfrm>
    </dsp:sp>
    <dsp:sp modelId="{D8B3DED9-388C-4547-B19C-A62ABF564023}">
      <dsp:nvSpPr>
        <dsp:cNvPr id="0" name=""/>
        <dsp:cNvSpPr/>
      </dsp:nvSpPr>
      <dsp:spPr>
        <a:xfrm>
          <a:off x="2268012" y="2861933"/>
          <a:ext cx="351571" cy="35157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6F3D26-1A2B-48E9-A89E-B1904BB86EC7}">
      <dsp:nvSpPr>
        <dsp:cNvPr id="0" name=""/>
        <dsp:cNvSpPr/>
      </dsp:nvSpPr>
      <dsp:spPr>
        <a:xfrm>
          <a:off x="2603016" y="2627961"/>
          <a:ext cx="4450772" cy="81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s-MX" sz="1400" kern="1200" dirty="0" smtClean="0"/>
            <a:t>Cada </a:t>
          </a:r>
          <a:r>
            <a:rPr lang="es-MX" sz="1400" kern="1200" dirty="0" err="1" smtClean="0"/>
            <a:t>Dataset</a:t>
          </a:r>
          <a:r>
            <a:rPr lang="es-MX" sz="1400" kern="1200" dirty="0" smtClean="0"/>
            <a:t> es 100% único.</a:t>
          </a:r>
          <a:endParaRPr lang="en-US" sz="1400" kern="1200" dirty="0"/>
        </a:p>
      </dsp:txBody>
      <dsp:txXfrm>
        <a:off x="2603016" y="2627961"/>
        <a:ext cx="4450772" cy="819514"/>
      </dsp:txXfrm>
    </dsp:sp>
    <dsp:sp modelId="{C2CCBFBB-F0CE-43D4-931E-C081B733CB96}">
      <dsp:nvSpPr>
        <dsp:cNvPr id="0" name=""/>
        <dsp:cNvSpPr/>
      </dsp:nvSpPr>
      <dsp:spPr>
        <a:xfrm>
          <a:off x="2268012" y="3681448"/>
          <a:ext cx="351571" cy="35157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C8585-95B7-4334-ADC1-ED8015E7E196}">
      <dsp:nvSpPr>
        <dsp:cNvPr id="0" name=""/>
        <dsp:cNvSpPr/>
      </dsp:nvSpPr>
      <dsp:spPr>
        <a:xfrm>
          <a:off x="2603016" y="3447476"/>
          <a:ext cx="4450772" cy="819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es-MX" sz="1400" kern="1200" dirty="0" smtClean="0"/>
            <a:t>Se seleccionan muestras aleatorias del </a:t>
          </a:r>
          <a:r>
            <a:rPr lang="es-MX" sz="1400" kern="1200" dirty="0" err="1" smtClean="0"/>
            <a:t>Dataset</a:t>
          </a:r>
          <a:r>
            <a:rPr lang="es-MX" sz="1400" kern="1200" dirty="0" smtClean="0"/>
            <a:t> de entrenamiento y se recrea un </a:t>
          </a:r>
          <a:r>
            <a:rPr lang="es-MX" sz="1400" kern="1200" dirty="0" err="1" smtClean="0"/>
            <a:t>Dataset</a:t>
          </a:r>
          <a:r>
            <a:rPr lang="es-MX" sz="1400" kern="1200" dirty="0" smtClean="0"/>
            <a:t> para cada árbol.</a:t>
          </a:r>
          <a:endParaRPr lang="en-US" sz="1400" kern="1200" dirty="0"/>
        </a:p>
      </dsp:txBody>
      <dsp:txXfrm>
        <a:off x="2603016" y="3447476"/>
        <a:ext cx="4450772" cy="819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C0F07-4D93-4ACD-82F8-9CC8CF6CA9D9}">
      <dsp:nvSpPr>
        <dsp:cNvPr id="0" name=""/>
        <dsp:cNvSpPr/>
      </dsp:nvSpPr>
      <dsp:spPr>
        <a:xfrm>
          <a:off x="530989" y="1252582"/>
          <a:ext cx="5926756" cy="69726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7FE67-54B3-4234-BCDA-85457DD94B53}">
      <dsp:nvSpPr>
        <dsp:cNvPr id="0" name=""/>
        <dsp:cNvSpPr/>
      </dsp:nvSpPr>
      <dsp:spPr>
        <a:xfrm>
          <a:off x="530989" y="1514446"/>
          <a:ext cx="435400" cy="43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5D7F89-50A3-4C09-B5CB-D41C2A8E3633}">
      <dsp:nvSpPr>
        <dsp:cNvPr id="0" name=""/>
        <dsp:cNvSpPr/>
      </dsp:nvSpPr>
      <dsp:spPr>
        <a:xfrm>
          <a:off x="530989" y="0"/>
          <a:ext cx="5926756" cy="1252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l" defTabSz="2889250">
            <a:lnSpc>
              <a:spcPct val="90000"/>
            </a:lnSpc>
            <a:spcBef>
              <a:spcPct val="0"/>
            </a:spcBef>
            <a:spcAft>
              <a:spcPct val="35000"/>
            </a:spcAft>
          </a:pPr>
          <a:r>
            <a:rPr lang="es-MX" sz="6500" kern="1200" dirty="0" err="1" smtClean="0"/>
            <a:t>Random</a:t>
          </a:r>
          <a:r>
            <a:rPr lang="es-MX" sz="6500" kern="1200" dirty="0" smtClean="0"/>
            <a:t> </a:t>
          </a:r>
          <a:r>
            <a:rPr lang="es-MX" sz="6500" kern="1200" dirty="0" err="1" smtClean="0"/>
            <a:t>Att</a:t>
          </a:r>
          <a:r>
            <a:rPr lang="es-MX" sz="6500" kern="1200" dirty="0" smtClean="0"/>
            <a:t>.</a:t>
          </a:r>
          <a:endParaRPr lang="en-US" sz="6500" kern="1200" dirty="0"/>
        </a:p>
      </dsp:txBody>
      <dsp:txXfrm>
        <a:off x="530989" y="0"/>
        <a:ext cx="5926756" cy="1252582"/>
      </dsp:txXfrm>
    </dsp:sp>
    <dsp:sp modelId="{A6E54C4E-F31F-4974-B844-E9CC8D77323C}">
      <dsp:nvSpPr>
        <dsp:cNvPr id="0" name=""/>
        <dsp:cNvSpPr/>
      </dsp:nvSpPr>
      <dsp:spPr>
        <a:xfrm>
          <a:off x="530989" y="2529352"/>
          <a:ext cx="435390" cy="43539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5F50DC-2D7F-439F-81B1-4FE27D57C705}">
      <dsp:nvSpPr>
        <dsp:cNvPr id="0" name=""/>
        <dsp:cNvSpPr/>
      </dsp:nvSpPr>
      <dsp:spPr>
        <a:xfrm>
          <a:off x="945862" y="2239600"/>
          <a:ext cx="5511883" cy="101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s-MX" sz="1600" kern="1200" dirty="0" smtClean="0"/>
            <a:t>El primer paso es restringir la cantidad de atributos que participaran en cada árbol: Se utiliza la raíz cuadrada del total de atributos.</a:t>
          </a:r>
          <a:endParaRPr lang="en-US" sz="1600" kern="1200" dirty="0"/>
        </a:p>
      </dsp:txBody>
      <dsp:txXfrm>
        <a:off x="945862" y="2239600"/>
        <a:ext cx="5511883" cy="1014895"/>
      </dsp:txXfrm>
    </dsp:sp>
    <dsp:sp modelId="{D8B3DED9-388C-4547-B19C-A62ABF564023}">
      <dsp:nvSpPr>
        <dsp:cNvPr id="0" name=""/>
        <dsp:cNvSpPr/>
      </dsp:nvSpPr>
      <dsp:spPr>
        <a:xfrm>
          <a:off x="530989" y="3544248"/>
          <a:ext cx="435390" cy="43539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6F3D26-1A2B-48E9-A89E-B1904BB86EC7}">
      <dsp:nvSpPr>
        <dsp:cNvPr id="0" name=""/>
        <dsp:cNvSpPr/>
      </dsp:nvSpPr>
      <dsp:spPr>
        <a:xfrm>
          <a:off x="945862" y="3254495"/>
          <a:ext cx="5511883" cy="101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s-MX" sz="1600" kern="1200" dirty="0" smtClean="0"/>
            <a:t>Se seleccionan los atributos de forma aleatoria.</a:t>
          </a:r>
          <a:endParaRPr lang="en-US" sz="1600" kern="1200" dirty="0"/>
        </a:p>
      </dsp:txBody>
      <dsp:txXfrm>
        <a:off x="945862" y="3254495"/>
        <a:ext cx="5511883" cy="10148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18</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3/5/2019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t>
            </a:r>
            <a:r>
              <a:rPr lang="es-MX" cap="all" dirty="0" err="1" smtClean="0"/>
              <a:t>Random</a:t>
            </a:r>
            <a:r>
              <a:rPr lang="es-MX" cap="all" dirty="0" smtClean="0"/>
              <a:t> </a:t>
            </a:r>
            <a:r>
              <a:rPr lang="es-MX" cap="all" dirty="0" err="1" smtClean="0"/>
              <a:t>forests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Bosques de Arboles de Decisión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Febrero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Construyendo </a:t>
            </a:r>
            <a:r>
              <a:rPr lang="es-MX" dirty="0" err="1" smtClean="0"/>
              <a:t>Datasets</a:t>
            </a:r>
            <a:r>
              <a:rPr lang="es-MX" dirty="0" smtClean="0"/>
              <a:t> Aleatorios</a:t>
            </a:r>
            <a:endParaRPr lang="en-US" dirty="0"/>
          </a:p>
        </p:txBody>
      </p:sp>
      <p:pic>
        <p:nvPicPr>
          <p:cNvPr id="4" name="Imagen 3"/>
          <p:cNvPicPr>
            <a:picLocks noChangeAspect="1"/>
          </p:cNvPicPr>
          <p:nvPr/>
        </p:nvPicPr>
        <p:blipFill>
          <a:blip r:embed="rId2"/>
          <a:stretch>
            <a:fillRect/>
          </a:stretch>
        </p:blipFill>
        <p:spPr>
          <a:xfrm>
            <a:off x="153673" y="2061559"/>
            <a:ext cx="6581977" cy="3981450"/>
          </a:xfrm>
          <a:prstGeom prst="rect">
            <a:avLst/>
          </a:prstGeom>
        </p:spPr>
      </p:pic>
      <p:pic>
        <p:nvPicPr>
          <p:cNvPr id="5" name="Imagen 4"/>
          <p:cNvPicPr>
            <a:picLocks noChangeAspect="1"/>
          </p:cNvPicPr>
          <p:nvPr/>
        </p:nvPicPr>
        <p:blipFill>
          <a:blip r:embed="rId3"/>
          <a:stretch>
            <a:fillRect/>
          </a:stretch>
        </p:blipFill>
        <p:spPr>
          <a:xfrm>
            <a:off x="6645498" y="1455314"/>
            <a:ext cx="5344733" cy="4739424"/>
          </a:xfrm>
          <a:prstGeom prst="rect">
            <a:avLst/>
          </a:prstGeom>
        </p:spPr>
      </p:pic>
    </p:spTree>
    <p:extLst>
      <p:ext uri="{BB962C8B-B14F-4D97-AF65-F5344CB8AC3E}">
        <p14:creationId xmlns:p14="http://schemas.microsoft.com/office/powerpoint/2010/main" val="263106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Seleccionando Atributos Aleatorios</a:t>
            </a:r>
            <a:endParaRPr lang="en-US" dirty="0"/>
          </a:p>
        </p:txBody>
      </p:sp>
      <p:graphicFrame>
        <p:nvGraphicFramePr>
          <p:cNvPr id="4" name="Diagrama 3"/>
          <p:cNvGraphicFramePr/>
          <p:nvPr>
            <p:extLst>
              <p:ext uri="{D42A27DB-BD31-4B8C-83A1-F6EECF244321}">
                <p14:modId xmlns:p14="http://schemas.microsoft.com/office/powerpoint/2010/main" val="1450665063"/>
              </p:ext>
            </p:extLst>
          </p:nvPr>
        </p:nvGraphicFramePr>
        <p:xfrm>
          <a:off x="604434" y="1764406"/>
          <a:ext cx="6988735" cy="4270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96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Seleccionando Atributos Aleatorios</a:t>
            </a:r>
            <a:endParaRPr lang="en-US" dirty="0"/>
          </a:p>
        </p:txBody>
      </p:sp>
      <p:pic>
        <p:nvPicPr>
          <p:cNvPr id="3" name="Imagen 2"/>
          <p:cNvPicPr>
            <a:picLocks noChangeAspect="1"/>
          </p:cNvPicPr>
          <p:nvPr/>
        </p:nvPicPr>
        <p:blipFill>
          <a:blip r:embed="rId2"/>
          <a:stretch>
            <a:fillRect/>
          </a:stretch>
        </p:blipFill>
        <p:spPr>
          <a:xfrm>
            <a:off x="379456" y="1984286"/>
            <a:ext cx="8239125" cy="3790950"/>
          </a:xfrm>
          <a:prstGeom prst="rect">
            <a:avLst/>
          </a:prstGeom>
        </p:spPr>
      </p:pic>
      <p:pic>
        <p:nvPicPr>
          <p:cNvPr id="5" name="Imagen 4"/>
          <p:cNvPicPr>
            <a:picLocks noChangeAspect="1"/>
          </p:cNvPicPr>
          <p:nvPr/>
        </p:nvPicPr>
        <p:blipFill>
          <a:blip r:embed="rId3"/>
          <a:stretch>
            <a:fillRect/>
          </a:stretch>
        </p:blipFill>
        <p:spPr>
          <a:xfrm>
            <a:off x="9260916" y="2240991"/>
            <a:ext cx="676275" cy="238125"/>
          </a:xfrm>
          <a:prstGeom prst="rect">
            <a:avLst/>
          </a:prstGeom>
        </p:spPr>
      </p:pic>
      <p:sp>
        <p:nvSpPr>
          <p:cNvPr id="6" name="Rectángulo 5"/>
          <p:cNvSpPr/>
          <p:nvPr/>
        </p:nvSpPr>
        <p:spPr>
          <a:xfrm>
            <a:off x="8244155" y="2925654"/>
            <a:ext cx="3386072" cy="1600438"/>
          </a:xfrm>
          <a:prstGeom prst="rect">
            <a:avLst/>
          </a:prstGeom>
        </p:spPr>
        <p:txBody>
          <a:bodyPr wrap="square">
            <a:spAutoFit/>
          </a:bodyPr>
          <a:lstStyle/>
          <a:p>
            <a:r>
              <a:rPr lang="en-US" sz="1400" dirty="0"/>
              <a:t>Director Name, </a:t>
            </a:r>
            <a:r>
              <a:rPr lang="en-US" sz="1400" dirty="0" err="1"/>
              <a:t>Constent</a:t>
            </a:r>
            <a:r>
              <a:rPr lang="en-US" sz="1400" dirty="0"/>
              <a:t> Rating, </a:t>
            </a:r>
            <a:r>
              <a:rPr lang="en-US" sz="1400" dirty="0" smtClean="0"/>
              <a:t>Year</a:t>
            </a:r>
          </a:p>
          <a:p>
            <a:endParaRPr lang="en-US" sz="1400" dirty="0"/>
          </a:p>
          <a:p>
            <a:r>
              <a:rPr lang="en-US" sz="1400" dirty="0"/>
              <a:t>Key Actor, Category, Country</a:t>
            </a:r>
          </a:p>
          <a:p>
            <a:endParaRPr lang="en-US" sz="1400" dirty="0" smtClean="0"/>
          </a:p>
          <a:p>
            <a:r>
              <a:rPr lang="en-US" sz="1400" dirty="0" smtClean="0"/>
              <a:t>Director </a:t>
            </a:r>
            <a:r>
              <a:rPr lang="en-US" sz="1400" dirty="0"/>
              <a:t>FB Likes, Rating, Category</a:t>
            </a:r>
          </a:p>
          <a:p>
            <a:endParaRPr lang="en-US" sz="1400" dirty="0" smtClean="0"/>
          </a:p>
          <a:p>
            <a:r>
              <a:rPr lang="en-US" sz="1400" dirty="0" smtClean="0"/>
              <a:t>Etc</a:t>
            </a:r>
            <a:r>
              <a:rPr lang="en-US" sz="1400" dirty="0"/>
              <a:t>.</a:t>
            </a:r>
          </a:p>
        </p:txBody>
      </p:sp>
    </p:spTree>
    <p:extLst>
      <p:ext uri="{BB962C8B-B14F-4D97-AF65-F5344CB8AC3E}">
        <p14:creationId xmlns:p14="http://schemas.microsoft.com/office/powerpoint/2010/main" val="74259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Como predice?</a:t>
            </a:r>
            <a:endParaRPr lang="en-US" dirty="0"/>
          </a:p>
        </p:txBody>
      </p:sp>
      <p:sp>
        <p:nvSpPr>
          <p:cNvPr id="6" name="Rectángulo 5"/>
          <p:cNvSpPr/>
          <p:nvPr/>
        </p:nvSpPr>
        <p:spPr>
          <a:xfrm>
            <a:off x="604434" y="1637766"/>
            <a:ext cx="10600186" cy="1815882"/>
          </a:xfrm>
          <a:prstGeom prst="rect">
            <a:avLst/>
          </a:prstGeom>
        </p:spPr>
        <p:txBody>
          <a:bodyPr wrap="square">
            <a:spAutoFit/>
          </a:bodyPr>
          <a:lstStyle/>
          <a:p>
            <a:r>
              <a:rPr lang="en-US" sz="1400" dirty="0" err="1" smtClean="0"/>
              <a:t>Existen</a:t>
            </a:r>
            <a:r>
              <a:rPr lang="en-US" sz="1400" dirty="0" smtClean="0"/>
              <a:t> dos </a:t>
            </a:r>
            <a:r>
              <a:rPr lang="en-US" sz="1400" dirty="0" err="1" smtClean="0"/>
              <a:t>maneras</a:t>
            </a:r>
            <a:r>
              <a:rPr lang="en-US" sz="1400" dirty="0" smtClean="0"/>
              <a:t> para </a:t>
            </a:r>
            <a:r>
              <a:rPr lang="en-US" sz="1400" dirty="0" err="1" smtClean="0"/>
              <a:t>predecir</a:t>
            </a:r>
            <a:r>
              <a:rPr lang="en-US" sz="1400" dirty="0" smtClean="0"/>
              <a:t>:</a:t>
            </a:r>
          </a:p>
          <a:p>
            <a:pPr marL="285750" indent="-285750">
              <a:buFont typeface="Arial" panose="020B0604020202020204" pitchFamily="34" charset="0"/>
              <a:buChar char="•"/>
            </a:pPr>
            <a:endParaRPr lang="es-MX" sz="1400" dirty="0" smtClean="0"/>
          </a:p>
          <a:p>
            <a:pPr marL="285750" indent="-285750">
              <a:buFont typeface="Arial" panose="020B0604020202020204" pitchFamily="34" charset="0"/>
              <a:buChar char="•"/>
            </a:pPr>
            <a:r>
              <a:rPr lang="es-MX" sz="1400" dirty="0" smtClean="0"/>
              <a:t>Por voto: es la estrategia mas popular y se basa en el conteo de votos, es decir cada árbol emite un voto y la mayoría de votos es la ganadora y la que el modelo devuelve.</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endParaRPr lang="es-MX" sz="1400" dirty="0" smtClean="0"/>
          </a:p>
          <a:p>
            <a:pPr marL="285750" indent="-285750">
              <a:buFont typeface="Arial" panose="020B0604020202020204" pitchFamily="34" charset="0"/>
              <a:buChar char="•"/>
            </a:pPr>
            <a:r>
              <a:rPr lang="es-MX" sz="1400" dirty="0" smtClean="0"/>
              <a:t>Por promedio: Se basa en el promedio, es decir se calcula el porcentaje de cada uno de los resultados posibles y se muestra el mayoritario. </a:t>
            </a:r>
            <a:endParaRPr lang="en-US" sz="1400" dirty="0"/>
          </a:p>
        </p:txBody>
      </p:sp>
      <p:pic>
        <p:nvPicPr>
          <p:cNvPr id="4" name="Imagen 3"/>
          <p:cNvPicPr>
            <a:picLocks noChangeAspect="1"/>
          </p:cNvPicPr>
          <p:nvPr/>
        </p:nvPicPr>
        <p:blipFill>
          <a:blip r:embed="rId2"/>
          <a:stretch>
            <a:fillRect/>
          </a:stretch>
        </p:blipFill>
        <p:spPr>
          <a:xfrm>
            <a:off x="708337" y="3453648"/>
            <a:ext cx="6341335" cy="3028394"/>
          </a:xfrm>
          <a:prstGeom prst="rect">
            <a:avLst/>
          </a:prstGeom>
        </p:spPr>
      </p:pic>
    </p:spTree>
    <p:extLst>
      <p:ext uri="{BB962C8B-B14F-4D97-AF65-F5344CB8AC3E}">
        <p14:creationId xmlns:p14="http://schemas.microsoft.com/office/powerpoint/2010/main" val="375428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Como predice?</a:t>
            </a:r>
            <a:endParaRPr lang="en-US" dirty="0"/>
          </a:p>
        </p:txBody>
      </p:sp>
      <p:sp>
        <p:nvSpPr>
          <p:cNvPr id="6" name="Rectángulo 5"/>
          <p:cNvSpPr/>
          <p:nvPr/>
        </p:nvSpPr>
        <p:spPr>
          <a:xfrm>
            <a:off x="604434" y="1637766"/>
            <a:ext cx="10600186" cy="1384995"/>
          </a:xfrm>
          <a:prstGeom prst="rect">
            <a:avLst/>
          </a:prstGeom>
        </p:spPr>
        <p:txBody>
          <a:bodyPr wrap="square">
            <a:spAutoFit/>
          </a:bodyPr>
          <a:lstStyle/>
          <a:p>
            <a:r>
              <a:rPr lang="es-MX" sz="1400" dirty="0" smtClean="0"/>
              <a:t>Tomando como base el </a:t>
            </a:r>
            <a:r>
              <a:rPr lang="es-MX" sz="1400" dirty="0" err="1" smtClean="0"/>
              <a:t>Dataset</a:t>
            </a:r>
            <a:r>
              <a:rPr lang="es-MX" sz="1400" dirty="0" smtClean="0"/>
              <a:t> de las 21 películas, queremos predecir si nuestro amigo “Juan” vera o no vera la película de “Rescatando al soldado </a:t>
            </a:r>
            <a:r>
              <a:rPr lang="es-MX" sz="1400" dirty="0" err="1" smtClean="0"/>
              <a:t>Ryan</a:t>
            </a:r>
            <a:r>
              <a:rPr lang="es-MX" sz="1400" dirty="0" smtClean="0"/>
              <a:t>”.</a:t>
            </a:r>
          </a:p>
          <a:p>
            <a:endParaRPr lang="es-MX" sz="1400" dirty="0"/>
          </a:p>
          <a:p>
            <a:r>
              <a:rPr lang="es-MX" sz="1400" dirty="0" smtClean="0"/>
              <a:t>Supongamos que nuestro modelo RF esta compuesto por 3 arboles y obtenemos el siguiente resultado:</a:t>
            </a:r>
          </a:p>
          <a:p>
            <a:endParaRPr lang="es-MX" sz="1400" dirty="0"/>
          </a:p>
          <a:p>
            <a:endParaRPr lang="en-US" sz="1400" dirty="0"/>
          </a:p>
        </p:txBody>
      </p:sp>
      <p:pic>
        <p:nvPicPr>
          <p:cNvPr id="3" name="Imagen 2"/>
          <p:cNvPicPr>
            <a:picLocks noChangeAspect="1"/>
          </p:cNvPicPr>
          <p:nvPr/>
        </p:nvPicPr>
        <p:blipFill>
          <a:blip r:embed="rId2"/>
          <a:stretch>
            <a:fillRect/>
          </a:stretch>
        </p:blipFill>
        <p:spPr>
          <a:xfrm>
            <a:off x="604434" y="2844151"/>
            <a:ext cx="8715375" cy="3590925"/>
          </a:xfrm>
          <a:prstGeom prst="rect">
            <a:avLst/>
          </a:prstGeom>
        </p:spPr>
      </p:pic>
      <p:sp>
        <p:nvSpPr>
          <p:cNvPr id="5" name="CuadroTexto 4"/>
          <p:cNvSpPr txBox="1"/>
          <p:nvPr/>
        </p:nvSpPr>
        <p:spPr>
          <a:xfrm>
            <a:off x="9787944" y="4316447"/>
            <a:ext cx="2021983" cy="646331"/>
          </a:xfrm>
          <a:prstGeom prst="rect">
            <a:avLst/>
          </a:prstGeom>
          <a:noFill/>
        </p:spPr>
        <p:txBody>
          <a:bodyPr wrap="square" rtlCol="0">
            <a:spAutoFit/>
          </a:bodyPr>
          <a:lstStyle/>
          <a:p>
            <a:r>
              <a:rPr lang="es-MX" dirty="0" smtClean="0"/>
              <a:t>Por votación la respuesta es NO</a:t>
            </a:r>
            <a:endParaRPr lang="en-US" dirty="0"/>
          </a:p>
        </p:txBody>
      </p:sp>
    </p:spTree>
    <p:extLst>
      <p:ext uri="{BB962C8B-B14F-4D97-AF65-F5344CB8AC3E}">
        <p14:creationId xmlns:p14="http://schemas.microsoft.com/office/powerpoint/2010/main" val="5380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Como predice?</a:t>
            </a:r>
            <a:endParaRPr lang="en-US" dirty="0"/>
          </a:p>
        </p:txBody>
      </p:sp>
      <p:sp>
        <p:nvSpPr>
          <p:cNvPr id="6" name="Rectángulo 5"/>
          <p:cNvSpPr/>
          <p:nvPr/>
        </p:nvSpPr>
        <p:spPr>
          <a:xfrm>
            <a:off x="604434" y="1637766"/>
            <a:ext cx="10600186" cy="1384995"/>
          </a:xfrm>
          <a:prstGeom prst="rect">
            <a:avLst/>
          </a:prstGeom>
        </p:spPr>
        <p:txBody>
          <a:bodyPr wrap="square">
            <a:spAutoFit/>
          </a:bodyPr>
          <a:lstStyle/>
          <a:p>
            <a:r>
              <a:rPr lang="es-MX" sz="1400" dirty="0" smtClean="0"/>
              <a:t>Tomando como base el </a:t>
            </a:r>
            <a:r>
              <a:rPr lang="es-MX" sz="1400" dirty="0" err="1" smtClean="0"/>
              <a:t>Dataset</a:t>
            </a:r>
            <a:r>
              <a:rPr lang="es-MX" sz="1400" dirty="0" smtClean="0"/>
              <a:t> de las 21 películas, queremos predecir si nuestro amigo “Juan” vera o no vera la película de “Rescatando al soldado </a:t>
            </a:r>
            <a:r>
              <a:rPr lang="es-MX" sz="1400" dirty="0" err="1" smtClean="0"/>
              <a:t>Ryan</a:t>
            </a:r>
            <a:r>
              <a:rPr lang="es-MX" sz="1400" dirty="0" smtClean="0"/>
              <a:t>”.</a:t>
            </a:r>
          </a:p>
          <a:p>
            <a:endParaRPr lang="es-MX" sz="1400" dirty="0"/>
          </a:p>
          <a:p>
            <a:r>
              <a:rPr lang="es-MX" sz="1400" dirty="0" smtClean="0"/>
              <a:t>Esta vez, supongamos que nuestro modelo RF esta compuesto por 9 arboles y obtenemos el siguiente resultado:</a:t>
            </a:r>
          </a:p>
          <a:p>
            <a:endParaRPr lang="es-MX" sz="1400" dirty="0"/>
          </a:p>
          <a:p>
            <a:endParaRPr lang="en-US" sz="1400" dirty="0"/>
          </a:p>
        </p:txBody>
      </p:sp>
      <p:pic>
        <p:nvPicPr>
          <p:cNvPr id="4" name="Imagen 3"/>
          <p:cNvPicPr>
            <a:picLocks noChangeAspect="1"/>
          </p:cNvPicPr>
          <p:nvPr/>
        </p:nvPicPr>
        <p:blipFill>
          <a:blip r:embed="rId2"/>
          <a:stretch>
            <a:fillRect/>
          </a:stretch>
        </p:blipFill>
        <p:spPr>
          <a:xfrm>
            <a:off x="768942" y="2609850"/>
            <a:ext cx="4730337" cy="3829587"/>
          </a:xfrm>
          <a:prstGeom prst="rect">
            <a:avLst/>
          </a:prstGeom>
        </p:spPr>
      </p:pic>
      <p:pic>
        <p:nvPicPr>
          <p:cNvPr id="7" name="Imagen 6"/>
          <p:cNvPicPr>
            <a:picLocks noChangeAspect="1"/>
          </p:cNvPicPr>
          <p:nvPr/>
        </p:nvPicPr>
        <p:blipFill>
          <a:blip r:embed="rId3"/>
          <a:stretch>
            <a:fillRect/>
          </a:stretch>
        </p:blipFill>
        <p:spPr>
          <a:xfrm>
            <a:off x="9716975" y="3036714"/>
            <a:ext cx="742950" cy="409575"/>
          </a:xfrm>
          <a:prstGeom prst="rect">
            <a:avLst/>
          </a:prstGeom>
        </p:spPr>
      </p:pic>
      <p:pic>
        <p:nvPicPr>
          <p:cNvPr id="8" name="Imagen 7"/>
          <p:cNvPicPr>
            <a:picLocks noChangeAspect="1"/>
          </p:cNvPicPr>
          <p:nvPr/>
        </p:nvPicPr>
        <p:blipFill>
          <a:blip r:embed="rId4"/>
          <a:stretch>
            <a:fillRect/>
          </a:stretch>
        </p:blipFill>
        <p:spPr>
          <a:xfrm>
            <a:off x="6125312" y="3521931"/>
            <a:ext cx="2105025" cy="2590800"/>
          </a:xfrm>
          <a:prstGeom prst="rect">
            <a:avLst/>
          </a:prstGeom>
        </p:spPr>
      </p:pic>
      <p:pic>
        <p:nvPicPr>
          <p:cNvPr id="9" name="Imagen 8"/>
          <p:cNvPicPr>
            <a:picLocks noChangeAspect="1"/>
          </p:cNvPicPr>
          <p:nvPr/>
        </p:nvPicPr>
        <p:blipFill>
          <a:blip r:embed="rId5"/>
          <a:stretch>
            <a:fillRect/>
          </a:stretch>
        </p:blipFill>
        <p:spPr>
          <a:xfrm>
            <a:off x="6712844" y="3066246"/>
            <a:ext cx="723900" cy="352425"/>
          </a:xfrm>
          <a:prstGeom prst="rect">
            <a:avLst/>
          </a:prstGeom>
        </p:spPr>
      </p:pic>
      <p:pic>
        <p:nvPicPr>
          <p:cNvPr id="10" name="Imagen 9"/>
          <p:cNvPicPr>
            <a:picLocks noChangeAspect="1"/>
          </p:cNvPicPr>
          <p:nvPr/>
        </p:nvPicPr>
        <p:blipFill>
          <a:blip r:embed="rId6"/>
          <a:stretch>
            <a:fillRect/>
          </a:stretch>
        </p:blipFill>
        <p:spPr>
          <a:xfrm>
            <a:off x="9093088" y="3521931"/>
            <a:ext cx="1990725" cy="2495550"/>
          </a:xfrm>
          <a:prstGeom prst="rect">
            <a:avLst/>
          </a:prstGeom>
        </p:spPr>
      </p:pic>
    </p:spTree>
    <p:extLst>
      <p:ext uri="{BB962C8B-B14F-4D97-AF65-F5344CB8AC3E}">
        <p14:creationId xmlns:p14="http://schemas.microsoft.com/office/powerpoint/2010/main" val="2624351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O.O.B.</a:t>
            </a:r>
            <a:endParaRPr lang="en-US" dirty="0"/>
          </a:p>
        </p:txBody>
      </p:sp>
      <p:sp>
        <p:nvSpPr>
          <p:cNvPr id="6" name="Rectángulo 5"/>
          <p:cNvSpPr/>
          <p:nvPr/>
        </p:nvSpPr>
        <p:spPr>
          <a:xfrm>
            <a:off x="604434" y="1637766"/>
            <a:ext cx="4083476" cy="3754874"/>
          </a:xfrm>
          <a:prstGeom prst="rect">
            <a:avLst/>
          </a:prstGeom>
        </p:spPr>
        <p:txBody>
          <a:bodyPr wrap="square">
            <a:spAutoFit/>
          </a:bodyPr>
          <a:lstStyle/>
          <a:p>
            <a:pPr algn="just"/>
            <a:r>
              <a:rPr lang="es-MX" sz="1400"/>
              <a:t>La estructura de las muestras bootstrap permite obtener un estimador insesgado del error de predicción aunque no se disponga de conjunto test. </a:t>
            </a:r>
            <a:endParaRPr lang="es-MX" sz="1400" smtClean="0"/>
          </a:p>
          <a:p>
            <a:pPr algn="just"/>
            <a:endParaRPr lang="es-MX" sz="1400"/>
          </a:p>
          <a:p>
            <a:pPr algn="just"/>
            <a:r>
              <a:rPr lang="es-MX" sz="1400" smtClean="0"/>
              <a:t>Este </a:t>
            </a:r>
            <a:r>
              <a:rPr lang="es-MX" sz="1400"/>
              <a:t>estimador, conocido como estimador OOB (“Out Of Bag” ) se basa en el aprovechamiento de las observaciones no incluidas en cada muestra bootstrap</a:t>
            </a:r>
            <a:r>
              <a:rPr lang="es-MX" sz="1400" smtClean="0"/>
              <a:t>.</a:t>
            </a:r>
          </a:p>
          <a:p>
            <a:pPr algn="just"/>
            <a:endParaRPr lang="es-MX" sz="1400"/>
          </a:p>
          <a:p>
            <a:pPr algn="just"/>
            <a:r>
              <a:rPr lang="es-MX" sz="1400"/>
              <a:t>Cada árbol se construye utilizando una muestra bootstrap aggregating (bagging) diferente de los datos originales. Alrededor de un tercio de los casos se quedan fuera de la muestra de arranque(out of bag, OOB) y no se utiliza en la construcción del árbol.</a:t>
            </a:r>
            <a:endParaRPr lang="es-MX" sz="1400" dirty="0"/>
          </a:p>
          <a:p>
            <a:pPr algn="just"/>
            <a:endParaRPr lang="en-US" sz="1400" dirty="0"/>
          </a:p>
        </p:txBody>
      </p:sp>
      <p:pic>
        <p:nvPicPr>
          <p:cNvPr id="3" name="Imagen 2"/>
          <p:cNvPicPr>
            <a:picLocks noChangeAspect="1"/>
          </p:cNvPicPr>
          <p:nvPr/>
        </p:nvPicPr>
        <p:blipFill>
          <a:blip r:embed="rId2"/>
          <a:stretch>
            <a:fillRect/>
          </a:stretch>
        </p:blipFill>
        <p:spPr>
          <a:xfrm>
            <a:off x="5109537" y="1493949"/>
            <a:ext cx="5644322" cy="5106473"/>
          </a:xfrm>
          <a:prstGeom prst="rect">
            <a:avLst/>
          </a:prstGeom>
        </p:spPr>
      </p:pic>
      <p:sp>
        <p:nvSpPr>
          <p:cNvPr id="5" name="Rectángulo 4"/>
          <p:cNvSpPr/>
          <p:nvPr/>
        </p:nvSpPr>
        <p:spPr>
          <a:xfrm>
            <a:off x="604434" y="5498372"/>
            <a:ext cx="6096000" cy="246221"/>
          </a:xfrm>
          <a:prstGeom prst="rect">
            <a:avLst/>
          </a:prstGeom>
        </p:spPr>
        <p:txBody>
          <a:bodyPr>
            <a:spAutoFit/>
          </a:bodyPr>
          <a:lstStyle/>
          <a:p>
            <a:r>
              <a:rPr lang="en-US" sz="1000"/>
              <a:t>https://bookdown.org/content/2031/ensambladores-random-forest-parte-i.html</a:t>
            </a:r>
          </a:p>
        </p:txBody>
      </p:sp>
    </p:spTree>
    <p:extLst>
      <p:ext uri="{BB962C8B-B14F-4D97-AF65-F5344CB8AC3E}">
        <p14:creationId xmlns:p14="http://schemas.microsoft.com/office/powerpoint/2010/main" val="194367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smtClean="0"/>
              <a:t>: Importancia de Variables</a:t>
            </a:r>
            <a:endParaRPr lang="en-US" dirty="0"/>
          </a:p>
        </p:txBody>
      </p:sp>
      <p:sp>
        <p:nvSpPr>
          <p:cNvPr id="6" name="Rectángulo 5"/>
          <p:cNvSpPr/>
          <p:nvPr/>
        </p:nvSpPr>
        <p:spPr>
          <a:xfrm>
            <a:off x="604434" y="1637766"/>
            <a:ext cx="10600186" cy="2677656"/>
          </a:xfrm>
          <a:prstGeom prst="rect">
            <a:avLst/>
          </a:prstGeom>
        </p:spPr>
        <p:txBody>
          <a:bodyPr wrap="square">
            <a:spAutoFit/>
          </a:bodyPr>
          <a:lstStyle/>
          <a:p>
            <a:pPr algn="just"/>
            <a:r>
              <a:rPr lang="es-MX" sz="1400"/>
              <a:t>Usando muestras bootstrap y error OOB, es posible tener mediciones útiles de la importancia de una variable en el modelo en un bosque aleatorio (todo esto también fue inventado por Breiman</a:t>
            </a:r>
            <a:r>
              <a:rPr lang="es-MX" sz="1400" smtClean="0"/>
              <a:t>).</a:t>
            </a:r>
          </a:p>
          <a:p>
            <a:pPr algn="just"/>
            <a:endParaRPr lang="es-MX" sz="1400"/>
          </a:p>
          <a:p>
            <a:pPr algn="just"/>
            <a:r>
              <a:rPr lang="es-MX" sz="1400" i="1"/>
              <a:t>Si quitamos una variable, y el error de predicción se degrada, la variable es importante</a:t>
            </a:r>
            <a:r>
              <a:rPr lang="es-MX" sz="1400"/>
              <a:t>. Este no es un muy buen enfoque, porque muchas veces tenemos conjuntos de variables correlacionadas. Aún cuando una variable influya en la predicción, si la quitamos, otras variable pueden hacer su trabajo, y el modelo no se degrada mucho (piensa en regresión, en donde incluso esta variable eliminada puede tener un coeficiente grande e influir mucho en la predicción). También requiere ajustar modelos adicionales.</a:t>
            </a:r>
          </a:p>
          <a:p>
            <a:pPr algn="just"/>
            <a:endParaRPr lang="es-MX" sz="1400" smtClean="0"/>
          </a:p>
          <a:p>
            <a:pPr algn="just"/>
            <a:endParaRPr lang="es-MX" sz="1400"/>
          </a:p>
          <a:p>
            <a:pPr algn="just"/>
            <a:r>
              <a:rPr lang="es-MX" sz="1400" i="1"/>
              <a:t>Si las predicciones cambian mucho cuando una variable cambia, entonces la variable es importante</a:t>
            </a:r>
            <a:r>
              <a:rPr lang="es-MX" sz="1400"/>
              <a:t>. Este concepto funciona mejor, al menos desde el punto de vista predictivo. Su defecto es que debemos decidir qué cambios queremos medir. Si el modelo es simple (por ejemplo, lineal), entonces es relativamente fácil usar cambios marginales.</a:t>
            </a:r>
            <a:endParaRPr lang="en-US" sz="1400" dirty="0"/>
          </a:p>
        </p:txBody>
      </p:sp>
      <p:pic>
        <p:nvPicPr>
          <p:cNvPr id="3" name="Imagen 2"/>
          <p:cNvPicPr>
            <a:picLocks noChangeAspect="1"/>
          </p:cNvPicPr>
          <p:nvPr/>
        </p:nvPicPr>
        <p:blipFill>
          <a:blip r:embed="rId2"/>
          <a:stretch>
            <a:fillRect/>
          </a:stretch>
        </p:blipFill>
        <p:spPr>
          <a:xfrm>
            <a:off x="604433" y="4315422"/>
            <a:ext cx="4000500" cy="790575"/>
          </a:xfrm>
          <a:prstGeom prst="rect">
            <a:avLst/>
          </a:prstGeom>
        </p:spPr>
      </p:pic>
      <p:sp>
        <p:nvSpPr>
          <p:cNvPr id="4" name="Rectángulo 3"/>
          <p:cNvSpPr/>
          <p:nvPr/>
        </p:nvSpPr>
        <p:spPr>
          <a:xfrm>
            <a:off x="604434" y="1391545"/>
            <a:ext cx="10749367" cy="246221"/>
          </a:xfrm>
          <a:prstGeom prst="rect">
            <a:avLst/>
          </a:prstGeom>
        </p:spPr>
        <p:txBody>
          <a:bodyPr wrap="square">
            <a:spAutoFit/>
          </a:bodyPr>
          <a:lstStyle/>
          <a:p>
            <a:r>
              <a:rPr lang="en-US" sz="1000" dirty="0"/>
              <a:t>https://felipegonzalez.github.io/aprendizaje-maquina-2017/metodos-basados-en-arboles.html#bosques-aleatorios</a:t>
            </a:r>
          </a:p>
        </p:txBody>
      </p:sp>
      <p:pic>
        <p:nvPicPr>
          <p:cNvPr id="5" name="Imagen 4"/>
          <p:cNvPicPr>
            <a:picLocks noChangeAspect="1"/>
          </p:cNvPicPr>
          <p:nvPr/>
        </p:nvPicPr>
        <p:blipFill rotWithShape="1">
          <a:blip r:embed="rId3"/>
          <a:srcRect l="3566"/>
          <a:stretch/>
        </p:blipFill>
        <p:spPr>
          <a:xfrm>
            <a:off x="604433" y="5291992"/>
            <a:ext cx="6291931" cy="1219200"/>
          </a:xfrm>
          <a:prstGeom prst="rect">
            <a:avLst/>
          </a:prstGeom>
        </p:spPr>
      </p:pic>
      <p:sp>
        <p:nvSpPr>
          <p:cNvPr id="7" name="Rectángulo 6"/>
          <p:cNvSpPr/>
          <p:nvPr/>
        </p:nvSpPr>
        <p:spPr>
          <a:xfrm>
            <a:off x="604433" y="6511192"/>
            <a:ext cx="6096000" cy="246221"/>
          </a:xfrm>
          <a:prstGeom prst="rect">
            <a:avLst/>
          </a:prstGeom>
        </p:spPr>
        <p:txBody>
          <a:bodyPr>
            <a:spAutoFit/>
          </a:bodyPr>
          <a:lstStyle/>
          <a:p>
            <a:r>
              <a:rPr lang="en-US" sz="1000" dirty="0"/>
              <a:t>https://www.listendata.com/2014/11/random-forest-with-r.html</a:t>
            </a:r>
          </a:p>
        </p:txBody>
      </p:sp>
      <p:pic>
        <p:nvPicPr>
          <p:cNvPr id="1026" name="Picture 2" descr="Variable Importance : RandomFo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6341" y="4228666"/>
            <a:ext cx="3094950" cy="228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16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smtClean="0"/>
              <a:t>Decision Trees</a:t>
            </a:r>
            <a:endParaRPr lang="en-US" sz="1800" dirty="0"/>
          </a:p>
          <a:p>
            <a:r>
              <a:rPr lang="en-US" sz="1800" dirty="0"/>
              <a:t>By </a:t>
            </a:r>
            <a:r>
              <a:rPr lang="en-US" sz="1800" dirty="0" smtClean="0"/>
              <a:t>Chris </a:t>
            </a:r>
            <a:r>
              <a:rPr lang="en-US" sz="1800" dirty="0"/>
              <a:t>Smith, </a:t>
            </a:r>
            <a:r>
              <a:rPr lang="en-US" sz="1800" dirty="0" smtClean="0"/>
              <a:t>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a:t>
            </a:r>
            <a:r>
              <a:rPr lang="en-US" sz="1800" dirty="0" smtClean="0"/>
              <a:t>y </a:t>
            </a:r>
            <a:r>
              <a:rPr lang="en-US" sz="1800" dirty="0" err="1"/>
              <a:t>Kuntal</a:t>
            </a:r>
            <a:r>
              <a:rPr lang="en-US" sz="1800" dirty="0"/>
              <a:t> </a:t>
            </a:r>
            <a:r>
              <a:rPr lang="en-US" sz="1800" dirty="0" smtClean="0"/>
              <a:t>Ganguly,2017</a:t>
            </a:r>
          </a:p>
          <a:p>
            <a:endParaRPr lang="en-US" sz="1800" dirty="0"/>
          </a:p>
          <a:p>
            <a:r>
              <a:rPr lang="es-MX" sz="1800" dirty="0"/>
              <a:t>Árboles de decisión y bosques </a:t>
            </a:r>
            <a:r>
              <a:rPr lang="es-MX" sz="1800" dirty="0" smtClean="0"/>
              <a:t>aleatorios</a:t>
            </a:r>
          </a:p>
          <a:p>
            <a:r>
              <a:rPr lang="es-MX" sz="1800" dirty="0" err="1" smtClean="0"/>
              <a:t>By</a:t>
            </a:r>
            <a:r>
              <a:rPr lang="es-MX" sz="1800" dirty="0"/>
              <a:t> Carlos Octavio Pérez Mendoza </a:t>
            </a:r>
            <a:endParaRPr lang="es-MX" sz="1800" dirty="0" smtClean="0"/>
          </a:p>
          <a:p>
            <a:r>
              <a:rPr lang="en-US" sz="1800" dirty="0"/>
              <a:t>https://sites.google.com/site/carlosoctavioperezmendoza/arboles-de-decision-y-bosques-aleatorios</a:t>
            </a: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Parametros de Calidad</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Conceptos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err="1"/>
              <a:t>Random</a:t>
            </a:r>
            <a:r>
              <a:rPr lang="es-MX" dirty="0"/>
              <a:t> </a:t>
            </a:r>
            <a:r>
              <a:rPr lang="es-MX" dirty="0" err="1"/>
              <a:t>forest</a:t>
            </a:r>
            <a:r>
              <a:rPr lang="es-MX" dirty="0"/>
              <a:t> es un método que combina una cantidad grande de árboles de decisión independientes probados sobre conjuntos de datos aleatorios con igual distribución.</a:t>
            </a:r>
            <a:endParaRPr lang="en-US" dirty="0"/>
          </a:p>
        </p:txBody>
      </p:sp>
      <p:sp>
        <p:nvSpPr>
          <p:cNvPr id="5" name="Rectángulo 4"/>
          <p:cNvSpPr/>
          <p:nvPr/>
        </p:nvSpPr>
        <p:spPr>
          <a:xfrm>
            <a:off x="838201" y="3096576"/>
            <a:ext cx="6096000" cy="2923877"/>
          </a:xfrm>
          <a:prstGeom prst="rect">
            <a:avLst/>
          </a:prstGeom>
        </p:spPr>
        <p:txBody>
          <a:bodyPr>
            <a:spAutoFit/>
          </a:bodyPr>
          <a:lstStyle/>
          <a:p>
            <a:pPr>
              <a:lnSpc>
                <a:spcPts val="1200"/>
              </a:lnSpc>
              <a:spcAft>
                <a:spcPts val="0"/>
              </a:spcAft>
            </a:pPr>
            <a:r>
              <a:rPr lang="es-MX" sz="900" b="1" kern="1400" spc="-50" dirty="0" smtClean="0">
                <a:latin typeface="Arial Black" panose="020B0A04020102020204" pitchFamily="34" charset="0"/>
              </a:rPr>
              <a:t>Otros conceptos</a:t>
            </a:r>
            <a:endParaRPr lang="en-US" sz="900" b="1" kern="1400" spc="-50" dirty="0">
              <a:latin typeface="Arial Black" panose="020B0A04020102020204" pitchFamily="34" charset="0"/>
            </a:endParaRPr>
          </a:p>
          <a:p>
            <a:pPr marL="342900" marR="228600" lvl="0" indent="-342900" algn="just">
              <a:spcAft>
                <a:spcPts val="1200"/>
              </a:spcAft>
              <a:buFont typeface="+mj-lt"/>
              <a:buAutoNum type="arabicPeriod"/>
            </a:pP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Random</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Forest</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son un tipo de método de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particionamiento</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recursivo especialmente adecuado para pequeñas n y grandes p (pocos datos y muchas variables</a:t>
            </a:r>
            <a:r>
              <a:rPr lang="es-MX" sz="1400"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Random</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forest</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(o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random</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forests</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también conocidos en castellano como '"Bosques Aleatorios"' es una combinación de árboles predictores tal que cada árbol depende de los valores de un vector aleatorio probado independientemente y con la misma distribución para cada uno de estos. Es una modificación sustancial de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bagging</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que construye una larga colección de árboles no correlacionados y luego los promedia</a:t>
            </a:r>
            <a:r>
              <a:rPr lang="es-MX" sz="14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marR="228600" lvl="0" indent="-342900" algn="just">
              <a:spcAft>
                <a:spcPts val="1200"/>
              </a:spcAft>
              <a:buFont typeface="+mj-lt"/>
              <a:buAutoNum type="arabicPeriod"/>
            </a:pPr>
            <a:r>
              <a:rPr lang="es-MX" sz="1400" spc="-25" dirty="0">
                <a:latin typeface="Garamond" panose="02020404030301010803" pitchFamily="18" charset="0"/>
                <a:ea typeface="Times New Roman" panose="02020603050405020304" pitchFamily="18" charset="0"/>
                <a:cs typeface="Times New Roman" panose="02020603050405020304" pitchFamily="18" charset="0"/>
              </a:rPr>
              <a:t>un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Random</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a:t>
            </a:r>
            <a:r>
              <a:rPr lang="es-MX" sz="1400" spc="-25" dirty="0" err="1">
                <a:latin typeface="Garamond" panose="02020404030301010803" pitchFamily="18" charset="0"/>
                <a:ea typeface="Times New Roman" panose="02020603050405020304" pitchFamily="18" charset="0"/>
                <a:cs typeface="Times New Roman" panose="02020603050405020304" pitchFamily="18" charset="0"/>
              </a:rPr>
              <a:t>Forest</a:t>
            </a:r>
            <a:r>
              <a:rPr lang="es-MX" sz="1400" spc="-25" dirty="0">
                <a:latin typeface="Garamond" panose="02020404030301010803" pitchFamily="18" charset="0"/>
                <a:ea typeface="Times New Roman" panose="02020603050405020304" pitchFamily="18" charset="0"/>
                <a:cs typeface="Times New Roman" panose="02020603050405020304" pitchFamily="18" charset="0"/>
              </a:rPr>
              <a:t> es como si un grupo de personas buscasen un buen restaurante en una misma zona y entre todos votasen cuál es el mejor.</a:t>
            </a:r>
            <a:endParaRPr lang="en-US" sz="14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6" name="Rectángulo 5"/>
          <p:cNvSpPr/>
          <p:nvPr/>
        </p:nvSpPr>
        <p:spPr>
          <a:xfrm>
            <a:off x="838201" y="2601512"/>
            <a:ext cx="3235181" cy="246221"/>
          </a:xfrm>
          <a:prstGeom prst="rect">
            <a:avLst/>
          </a:prstGeom>
        </p:spPr>
        <p:txBody>
          <a:bodyPr wrap="none">
            <a:spAutoFit/>
          </a:bodyPr>
          <a:lstStyle/>
          <a:p>
            <a:r>
              <a:rPr lang="en-US" sz="1000" dirty="0"/>
              <a:t>https://quantdare.com/random-forest-vs-simple-tree/</a:t>
            </a:r>
          </a:p>
        </p:txBody>
      </p:sp>
      <p:sp>
        <p:nvSpPr>
          <p:cNvPr id="7" name="Rectángulo 6"/>
          <p:cNvSpPr/>
          <p:nvPr/>
        </p:nvSpPr>
        <p:spPr>
          <a:xfrm>
            <a:off x="1195590" y="5937203"/>
            <a:ext cx="6096000" cy="246221"/>
          </a:xfrm>
          <a:prstGeom prst="rect">
            <a:avLst/>
          </a:prstGeom>
        </p:spPr>
        <p:txBody>
          <a:bodyPr>
            <a:spAutoFit/>
          </a:bodyPr>
          <a:lstStyle/>
          <a:p>
            <a:r>
              <a:rPr lang="en-US" sz="1000" dirty="0"/>
              <a:t>https://blog.bigml.com/2013/04/04/the-three-cardinal-virtues-of-ensemble-learning/</a:t>
            </a:r>
          </a:p>
        </p:txBody>
      </p:sp>
      <p:pic>
        <p:nvPicPr>
          <p:cNvPr id="8" name="Imagen 7"/>
          <p:cNvPicPr>
            <a:picLocks noChangeAspect="1"/>
          </p:cNvPicPr>
          <p:nvPr/>
        </p:nvPicPr>
        <p:blipFill>
          <a:blip r:embed="rId2"/>
          <a:stretch>
            <a:fillRect/>
          </a:stretch>
        </p:blipFill>
        <p:spPr>
          <a:xfrm>
            <a:off x="6949359" y="2925545"/>
            <a:ext cx="5000625" cy="2247900"/>
          </a:xfrm>
          <a:prstGeom prst="rect">
            <a:avLst/>
          </a:prstGeom>
        </p:spPr>
      </p:pic>
    </p:spTree>
    <p:extLst>
      <p:ext uri="{BB962C8B-B14F-4D97-AF65-F5344CB8AC3E}">
        <p14:creationId xmlns:p14="http://schemas.microsoft.com/office/powerpoint/2010/main" val="181152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Conceptos</a:t>
            </a:r>
            <a:endParaRPr lang="en-US" dirty="0"/>
          </a:p>
        </p:txBody>
      </p:sp>
      <p:pic>
        <p:nvPicPr>
          <p:cNvPr id="4" name="Imagen 3"/>
          <p:cNvPicPr>
            <a:picLocks noChangeAspect="1"/>
          </p:cNvPicPr>
          <p:nvPr/>
        </p:nvPicPr>
        <p:blipFill>
          <a:blip r:embed="rId2"/>
          <a:stretch>
            <a:fillRect/>
          </a:stretch>
        </p:blipFill>
        <p:spPr>
          <a:xfrm>
            <a:off x="565124" y="1888364"/>
            <a:ext cx="7400925" cy="4343400"/>
          </a:xfrm>
          <a:prstGeom prst="rect">
            <a:avLst/>
          </a:prstGeom>
        </p:spPr>
      </p:pic>
      <p:sp>
        <p:nvSpPr>
          <p:cNvPr id="8" name="Rectángulo 7"/>
          <p:cNvSpPr/>
          <p:nvPr/>
        </p:nvSpPr>
        <p:spPr>
          <a:xfrm>
            <a:off x="8285409" y="1936820"/>
            <a:ext cx="3563155" cy="4524315"/>
          </a:xfrm>
          <a:prstGeom prst="rect">
            <a:avLst/>
          </a:prstGeom>
        </p:spPr>
        <p:txBody>
          <a:bodyPr wrap="square">
            <a:spAutoFit/>
          </a:bodyPr>
          <a:lstStyle/>
          <a:p>
            <a:pPr algn="just"/>
            <a:r>
              <a:rPr lang="en-US" dirty="0"/>
              <a:t>El </a:t>
            </a:r>
            <a:r>
              <a:rPr lang="en-US" dirty="0" err="1"/>
              <a:t>algoritmo</a:t>
            </a:r>
            <a:r>
              <a:rPr lang="en-US" dirty="0"/>
              <a:t> para </a:t>
            </a:r>
            <a:r>
              <a:rPr lang="en-US" dirty="0" err="1"/>
              <a:t>inducir</a:t>
            </a:r>
            <a:r>
              <a:rPr lang="en-US" dirty="0"/>
              <a:t> un random forest </a:t>
            </a:r>
            <a:r>
              <a:rPr lang="en-US" dirty="0" err="1"/>
              <a:t>fue</a:t>
            </a:r>
            <a:r>
              <a:rPr lang="en-US" dirty="0"/>
              <a:t> </a:t>
            </a:r>
            <a:r>
              <a:rPr lang="en-US" dirty="0" err="1"/>
              <a:t>desarrollado</a:t>
            </a:r>
            <a:r>
              <a:rPr lang="en-US" dirty="0"/>
              <a:t> </a:t>
            </a:r>
            <a:r>
              <a:rPr lang="en-US" dirty="0" err="1"/>
              <a:t>por</a:t>
            </a:r>
            <a:r>
              <a:rPr lang="en-US" dirty="0"/>
              <a:t> Leo </a:t>
            </a:r>
            <a:r>
              <a:rPr lang="en-US" dirty="0" err="1" smtClean="0"/>
              <a:t>Breiman</a:t>
            </a:r>
            <a:r>
              <a:rPr lang="en-US" dirty="0" smtClean="0"/>
              <a:t>​ </a:t>
            </a:r>
            <a:r>
              <a:rPr lang="en-US" dirty="0"/>
              <a:t>y Adele Cutler y Random forests </a:t>
            </a:r>
            <a:r>
              <a:rPr lang="en-US" dirty="0" err="1"/>
              <a:t>es</a:t>
            </a:r>
            <a:r>
              <a:rPr lang="en-US" dirty="0"/>
              <a:t> </a:t>
            </a:r>
            <a:r>
              <a:rPr lang="en-US" dirty="0" err="1"/>
              <a:t>su</a:t>
            </a:r>
            <a:r>
              <a:rPr lang="en-US" dirty="0"/>
              <a:t> </a:t>
            </a:r>
            <a:r>
              <a:rPr lang="en-US" dirty="0" err="1"/>
              <a:t>marca</a:t>
            </a:r>
            <a:r>
              <a:rPr lang="en-US" dirty="0"/>
              <a:t> de </a:t>
            </a:r>
            <a:r>
              <a:rPr lang="en-US" dirty="0" err="1"/>
              <a:t>fábrica</a:t>
            </a:r>
            <a:r>
              <a:rPr lang="en-US" dirty="0"/>
              <a:t>. </a:t>
            </a:r>
            <a:endParaRPr lang="en-US" dirty="0" smtClean="0"/>
          </a:p>
          <a:p>
            <a:pPr algn="just"/>
            <a:endParaRPr lang="en-US" dirty="0"/>
          </a:p>
          <a:p>
            <a:pPr algn="just"/>
            <a:r>
              <a:rPr lang="en-US" dirty="0" smtClean="0"/>
              <a:t>El </a:t>
            </a:r>
            <a:r>
              <a:rPr lang="en-US" dirty="0" err="1"/>
              <a:t>término</a:t>
            </a:r>
            <a:r>
              <a:rPr lang="en-US" dirty="0"/>
              <a:t> </a:t>
            </a:r>
            <a:r>
              <a:rPr lang="en-US" dirty="0" err="1"/>
              <a:t>aparece</a:t>
            </a:r>
            <a:r>
              <a:rPr lang="en-US" dirty="0"/>
              <a:t> de la </a:t>
            </a:r>
            <a:r>
              <a:rPr lang="en-US" dirty="0" err="1"/>
              <a:t>primera</a:t>
            </a:r>
            <a:r>
              <a:rPr lang="en-US" dirty="0"/>
              <a:t> </a:t>
            </a:r>
            <a:r>
              <a:rPr lang="en-US" dirty="0" err="1"/>
              <a:t>propuesta</a:t>
            </a:r>
            <a:r>
              <a:rPr lang="en-US" dirty="0"/>
              <a:t> de Random decision forests, </a:t>
            </a:r>
            <a:r>
              <a:rPr lang="en-US" dirty="0" err="1"/>
              <a:t>hecha</a:t>
            </a:r>
            <a:r>
              <a:rPr lang="en-US" dirty="0"/>
              <a:t> </a:t>
            </a:r>
            <a:r>
              <a:rPr lang="en-US" dirty="0" err="1"/>
              <a:t>por</a:t>
            </a:r>
            <a:r>
              <a:rPr lang="en-US" dirty="0"/>
              <a:t> Tin Kam Ho de Bell Labs </a:t>
            </a:r>
            <a:r>
              <a:rPr lang="en-US" dirty="0" err="1"/>
              <a:t>en</a:t>
            </a:r>
            <a:r>
              <a:rPr lang="en-US" dirty="0"/>
              <a:t> 1995. </a:t>
            </a:r>
            <a:endParaRPr lang="en-US" dirty="0" smtClean="0"/>
          </a:p>
          <a:p>
            <a:pPr algn="just"/>
            <a:endParaRPr lang="en-US" dirty="0"/>
          </a:p>
          <a:p>
            <a:pPr algn="just"/>
            <a:r>
              <a:rPr lang="en-US" dirty="0" smtClean="0"/>
              <a:t>El </a:t>
            </a:r>
            <a:r>
              <a:rPr lang="en-US" dirty="0" err="1"/>
              <a:t>método</a:t>
            </a:r>
            <a:r>
              <a:rPr lang="en-US" dirty="0"/>
              <a:t> </a:t>
            </a:r>
            <a:r>
              <a:rPr lang="en-US" dirty="0" err="1"/>
              <a:t>combina</a:t>
            </a:r>
            <a:r>
              <a:rPr lang="en-US" dirty="0"/>
              <a:t> la idea de bagging de </a:t>
            </a:r>
            <a:r>
              <a:rPr lang="en-US" dirty="0" err="1"/>
              <a:t>Breiman</a:t>
            </a:r>
            <a:r>
              <a:rPr lang="en-US" dirty="0"/>
              <a:t> y la </a:t>
            </a:r>
            <a:r>
              <a:rPr lang="en-US" dirty="0" err="1"/>
              <a:t>selección</a:t>
            </a:r>
            <a:r>
              <a:rPr lang="en-US" dirty="0"/>
              <a:t> </a:t>
            </a:r>
            <a:r>
              <a:rPr lang="en-US" dirty="0" err="1"/>
              <a:t>aleatoria</a:t>
            </a:r>
            <a:r>
              <a:rPr lang="en-US" dirty="0"/>
              <a:t> de </a:t>
            </a:r>
            <a:r>
              <a:rPr lang="en-US" dirty="0" err="1"/>
              <a:t>atributos</a:t>
            </a:r>
            <a:r>
              <a:rPr lang="en-US" dirty="0"/>
              <a:t>, </a:t>
            </a:r>
            <a:r>
              <a:rPr lang="en-US" dirty="0" err="1"/>
              <a:t>introducida</a:t>
            </a:r>
            <a:r>
              <a:rPr lang="en-US" dirty="0"/>
              <a:t> </a:t>
            </a:r>
            <a:r>
              <a:rPr lang="en-US" dirty="0" err="1"/>
              <a:t>independientemente</a:t>
            </a:r>
            <a:r>
              <a:rPr lang="en-US" dirty="0"/>
              <a:t> </a:t>
            </a:r>
            <a:r>
              <a:rPr lang="en-US" dirty="0" err="1"/>
              <a:t>por</a:t>
            </a:r>
            <a:r>
              <a:rPr lang="en-US" dirty="0"/>
              <a:t> Ho</a:t>
            </a:r>
          </a:p>
        </p:txBody>
      </p:sp>
      <p:sp>
        <p:nvSpPr>
          <p:cNvPr id="9" name="Rectángulo 8"/>
          <p:cNvSpPr/>
          <p:nvPr/>
        </p:nvSpPr>
        <p:spPr>
          <a:xfrm>
            <a:off x="8285409" y="6461135"/>
            <a:ext cx="2675732" cy="246221"/>
          </a:xfrm>
          <a:prstGeom prst="rect">
            <a:avLst/>
          </a:prstGeom>
        </p:spPr>
        <p:txBody>
          <a:bodyPr wrap="none">
            <a:spAutoFit/>
          </a:bodyPr>
          <a:lstStyle/>
          <a:p>
            <a:r>
              <a:rPr lang="en-US" sz="1000" dirty="0"/>
              <a:t>https://es.wikipedia.org/wiki/Random_forest</a:t>
            </a:r>
          </a:p>
        </p:txBody>
      </p:sp>
    </p:spTree>
    <p:extLst>
      <p:ext uri="{BB962C8B-B14F-4D97-AF65-F5344CB8AC3E}">
        <p14:creationId xmlns:p14="http://schemas.microsoft.com/office/powerpoint/2010/main" val="106841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Pros &amp; </a:t>
            </a:r>
            <a:r>
              <a:rPr lang="es-MX" dirty="0" err="1" smtClean="0"/>
              <a:t>Cons</a:t>
            </a:r>
            <a:endParaRPr lang="en-US" dirty="0"/>
          </a:p>
        </p:txBody>
      </p:sp>
      <p:graphicFrame>
        <p:nvGraphicFramePr>
          <p:cNvPr id="5" name="Diagrama 4"/>
          <p:cNvGraphicFramePr/>
          <p:nvPr>
            <p:extLst>
              <p:ext uri="{D42A27DB-BD31-4B8C-83A1-F6EECF244321}">
                <p14:modId xmlns:p14="http://schemas.microsoft.com/office/powerpoint/2010/main" val="2769308309"/>
              </p:ext>
            </p:extLst>
          </p:nvPr>
        </p:nvGraphicFramePr>
        <p:xfrm>
          <a:off x="3167330" y="1828800"/>
          <a:ext cx="4894844" cy="4399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stretch>
            <a:fillRect/>
          </a:stretch>
        </p:blipFill>
        <p:spPr>
          <a:xfrm>
            <a:off x="2245820" y="2650499"/>
            <a:ext cx="771525" cy="552450"/>
          </a:xfrm>
          <a:prstGeom prst="rect">
            <a:avLst/>
          </a:prstGeom>
        </p:spPr>
      </p:pic>
      <p:pic>
        <p:nvPicPr>
          <p:cNvPr id="11" name="Imagen 10"/>
          <p:cNvPicPr>
            <a:picLocks noChangeAspect="1"/>
          </p:cNvPicPr>
          <p:nvPr/>
        </p:nvPicPr>
        <p:blipFill>
          <a:blip r:embed="rId7"/>
          <a:stretch>
            <a:fillRect/>
          </a:stretch>
        </p:blipFill>
        <p:spPr>
          <a:xfrm>
            <a:off x="8212159" y="2650499"/>
            <a:ext cx="771525" cy="552450"/>
          </a:xfrm>
          <a:prstGeom prst="rect">
            <a:avLst/>
          </a:prstGeom>
        </p:spPr>
      </p:pic>
      <p:pic>
        <p:nvPicPr>
          <p:cNvPr id="7" name="Imagen 6"/>
          <p:cNvPicPr>
            <a:picLocks noChangeAspect="1"/>
          </p:cNvPicPr>
          <p:nvPr/>
        </p:nvPicPr>
        <p:blipFill>
          <a:blip r:embed="rId8"/>
          <a:stretch>
            <a:fillRect/>
          </a:stretch>
        </p:blipFill>
        <p:spPr>
          <a:xfrm>
            <a:off x="2307732" y="5025510"/>
            <a:ext cx="647700" cy="619125"/>
          </a:xfrm>
          <a:prstGeom prst="rect">
            <a:avLst/>
          </a:prstGeom>
        </p:spPr>
      </p:pic>
      <p:pic>
        <p:nvPicPr>
          <p:cNvPr id="12" name="Imagen 11"/>
          <p:cNvPicPr>
            <a:picLocks noChangeAspect="1"/>
          </p:cNvPicPr>
          <p:nvPr/>
        </p:nvPicPr>
        <p:blipFill>
          <a:blip r:embed="rId8"/>
          <a:stretch>
            <a:fillRect/>
          </a:stretch>
        </p:blipFill>
        <p:spPr>
          <a:xfrm>
            <a:off x="8258710" y="5025510"/>
            <a:ext cx="647700" cy="619125"/>
          </a:xfrm>
          <a:prstGeom prst="rect">
            <a:avLst/>
          </a:prstGeom>
        </p:spPr>
      </p:pic>
    </p:spTree>
    <p:extLst>
      <p:ext uri="{BB962C8B-B14F-4D97-AF65-F5344CB8AC3E}">
        <p14:creationId xmlns:p14="http://schemas.microsoft.com/office/powerpoint/2010/main" val="116840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Como se </a:t>
            </a:r>
            <a:r>
              <a:rPr lang="es-MX" dirty="0" err="1" smtClean="0"/>
              <a:t>consrtruye</a:t>
            </a:r>
            <a:endParaRPr lang="en-US" dirty="0"/>
          </a:p>
        </p:txBody>
      </p:sp>
      <p:graphicFrame>
        <p:nvGraphicFramePr>
          <p:cNvPr id="3" name="Diagrama 2"/>
          <p:cNvGraphicFramePr/>
          <p:nvPr>
            <p:extLst>
              <p:ext uri="{D42A27DB-BD31-4B8C-83A1-F6EECF244321}">
                <p14:modId xmlns:p14="http://schemas.microsoft.com/office/powerpoint/2010/main" val="2636728176"/>
              </p:ext>
            </p:extLst>
          </p:nvPr>
        </p:nvGraphicFramePr>
        <p:xfrm>
          <a:off x="267595" y="1692430"/>
          <a:ext cx="8128000" cy="3387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p:cNvPicPr>
            <a:picLocks noChangeAspect="1"/>
          </p:cNvPicPr>
          <p:nvPr/>
        </p:nvPicPr>
        <p:blipFill>
          <a:blip r:embed="rId7"/>
          <a:stretch>
            <a:fillRect/>
          </a:stretch>
        </p:blipFill>
        <p:spPr>
          <a:xfrm>
            <a:off x="8577362" y="2110325"/>
            <a:ext cx="3525841" cy="2719252"/>
          </a:xfrm>
          <a:prstGeom prst="rect">
            <a:avLst/>
          </a:prstGeom>
        </p:spPr>
      </p:pic>
      <p:pic>
        <p:nvPicPr>
          <p:cNvPr id="9" name="Imagen 8"/>
          <p:cNvPicPr>
            <a:picLocks noChangeAspect="1"/>
          </p:cNvPicPr>
          <p:nvPr/>
        </p:nvPicPr>
        <p:blipFill>
          <a:blip r:embed="rId8"/>
          <a:stretch>
            <a:fillRect/>
          </a:stretch>
        </p:blipFill>
        <p:spPr>
          <a:xfrm>
            <a:off x="267595" y="4829577"/>
            <a:ext cx="4238625" cy="561975"/>
          </a:xfrm>
          <a:prstGeom prst="rect">
            <a:avLst/>
          </a:prstGeom>
        </p:spPr>
      </p:pic>
      <p:pic>
        <p:nvPicPr>
          <p:cNvPr id="10" name="Imagen 9"/>
          <p:cNvPicPr>
            <a:picLocks noChangeAspect="1"/>
          </p:cNvPicPr>
          <p:nvPr/>
        </p:nvPicPr>
        <p:blipFill>
          <a:blip r:embed="rId9"/>
          <a:stretch>
            <a:fillRect/>
          </a:stretch>
        </p:blipFill>
        <p:spPr>
          <a:xfrm>
            <a:off x="267595" y="5568369"/>
            <a:ext cx="3600450" cy="666750"/>
          </a:xfrm>
          <a:prstGeom prst="rect">
            <a:avLst/>
          </a:prstGeom>
        </p:spPr>
      </p:pic>
    </p:spTree>
    <p:extLst>
      <p:ext uri="{BB962C8B-B14F-4D97-AF65-F5344CB8AC3E}">
        <p14:creationId xmlns:p14="http://schemas.microsoft.com/office/powerpoint/2010/main" val="44042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Construyendo </a:t>
            </a:r>
            <a:r>
              <a:rPr lang="es-MX" dirty="0" err="1" smtClean="0"/>
              <a:t>Datasets</a:t>
            </a:r>
            <a:r>
              <a:rPr lang="es-MX" dirty="0" smtClean="0"/>
              <a:t> Aleatorios</a:t>
            </a:r>
            <a:endParaRPr lang="en-US" dirty="0"/>
          </a:p>
        </p:txBody>
      </p:sp>
      <p:graphicFrame>
        <p:nvGraphicFramePr>
          <p:cNvPr id="4" name="Diagrama 3"/>
          <p:cNvGraphicFramePr/>
          <p:nvPr>
            <p:extLst>
              <p:ext uri="{D42A27DB-BD31-4B8C-83A1-F6EECF244321}">
                <p14:modId xmlns:p14="http://schemas.microsoft.com/office/powerpoint/2010/main" val="1275143555"/>
              </p:ext>
            </p:extLst>
          </p:nvPr>
        </p:nvGraphicFramePr>
        <p:xfrm>
          <a:off x="-1728632" y="1764406"/>
          <a:ext cx="9321801" cy="4270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stretch>
            <a:fillRect/>
          </a:stretch>
        </p:blipFill>
        <p:spPr>
          <a:xfrm>
            <a:off x="6276976" y="2314381"/>
            <a:ext cx="5076825" cy="3733800"/>
          </a:xfrm>
          <a:prstGeom prst="rect">
            <a:avLst/>
          </a:prstGeom>
        </p:spPr>
      </p:pic>
    </p:spTree>
    <p:extLst>
      <p:ext uri="{BB962C8B-B14F-4D97-AF65-F5344CB8AC3E}">
        <p14:creationId xmlns:p14="http://schemas.microsoft.com/office/powerpoint/2010/main" val="173484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Random</a:t>
            </a:r>
            <a:r>
              <a:rPr lang="es-MX" dirty="0" smtClean="0"/>
              <a:t> </a:t>
            </a:r>
            <a:r>
              <a:rPr lang="es-MX" dirty="0" err="1" smtClean="0"/>
              <a:t>Forests</a:t>
            </a:r>
            <a:r>
              <a:rPr lang="es-MX" dirty="0" smtClean="0"/>
              <a:t>: Construyendo </a:t>
            </a:r>
            <a:r>
              <a:rPr lang="es-MX" dirty="0" err="1" smtClean="0"/>
              <a:t>Datasets</a:t>
            </a:r>
            <a:r>
              <a:rPr lang="es-MX" dirty="0" smtClean="0"/>
              <a:t> Aleatorios</a:t>
            </a:r>
            <a:endParaRPr lang="en-US" dirty="0"/>
          </a:p>
        </p:txBody>
      </p:sp>
      <p:sp>
        <p:nvSpPr>
          <p:cNvPr id="3" name="CuadroTexto 2"/>
          <p:cNvSpPr txBox="1"/>
          <p:nvPr/>
        </p:nvSpPr>
        <p:spPr>
          <a:xfrm>
            <a:off x="730976" y="2189408"/>
            <a:ext cx="10496282" cy="2862322"/>
          </a:xfrm>
          <a:prstGeom prst="rect">
            <a:avLst/>
          </a:prstGeom>
          <a:noFill/>
        </p:spPr>
        <p:txBody>
          <a:bodyPr wrap="square" rtlCol="0">
            <a:spAutoFit/>
          </a:bodyPr>
          <a:lstStyle/>
          <a:p>
            <a:r>
              <a:rPr lang="es-MX" dirty="0" smtClean="0"/>
              <a:t>El mayor beneficio del </a:t>
            </a:r>
            <a:r>
              <a:rPr lang="es-MX" dirty="0" err="1" smtClean="0"/>
              <a:t>Boostrapping</a:t>
            </a:r>
            <a:r>
              <a:rPr lang="es-MX" dirty="0" smtClean="0"/>
              <a:t> es que garantizamos que cada línea del </a:t>
            </a:r>
            <a:r>
              <a:rPr lang="es-MX" dirty="0" err="1" smtClean="0"/>
              <a:t>dataset</a:t>
            </a:r>
            <a:r>
              <a:rPr lang="es-MX" dirty="0" smtClean="0"/>
              <a:t> de entrenamiento</a:t>
            </a:r>
            <a:r>
              <a:rPr lang="en-US" dirty="0" smtClean="0"/>
              <a:t> </a:t>
            </a:r>
            <a:r>
              <a:rPr lang="en-US" dirty="0" err="1" smtClean="0"/>
              <a:t>este</a:t>
            </a:r>
            <a:r>
              <a:rPr lang="en-US" dirty="0" smtClean="0"/>
              <a:t> </a:t>
            </a:r>
            <a:r>
              <a:rPr lang="en-US" dirty="0" err="1" smtClean="0"/>
              <a:t>incluida</a:t>
            </a:r>
            <a:r>
              <a:rPr lang="en-US" dirty="0" smtClean="0"/>
              <a:t> al </a:t>
            </a:r>
            <a:r>
              <a:rPr lang="en-US" dirty="0" err="1" smtClean="0"/>
              <a:t>menos</a:t>
            </a:r>
            <a:r>
              <a:rPr lang="en-US" dirty="0" smtClean="0"/>
              <a:t> </a:t>
            </a:r>
            <a:r>
              <a:rPr lang="en-US" dirty="0" err="1" smtClean="0"/>
              <a:t>en</a:t>
            </a:r>
            <a:r>
              <a:rPr lang="en-US" dirty="0" smtClean="0"/>
              <a:t> </a:t>
            </a:r>
            <a:r>
              <a:rPr lang="en-US" dirty="0" err="1" smtClean="0"/>
              <a:t>uno</a:t>
            </a:r>
            <a:r>
              <a:rPr lang="en-US" dirty="0" smtClean="0"/>
              <a:t> de </a:t>
            </a:r>
            <a:r>
              <a:rPr lang="en-US" dirty="0" err="1" smtClean="0"/>
              <a:t>los</a:t>
            </a:r>
            <a:r>
              <a:rPr lang="en-US" dirty="0" smtClean="0"/>
              <a:t> </a:t>
            </a:r>
            <a:r>
              <a:rPr lang="en-US" dirty="0" err="1" smtClean="0"/>
              <a:t>arboles</a:t>
            </a:r>
            <a:r>
              <a:rPr lang="en-US" dirty="0" smtClean="0"/>
              <a:t> de decision.</a:t>
            </a:r>
          </a:p>
          <a:p>
            <a:endParaRPr lang="es-MX" dirty="0"/>
          </a:p>
          <a:p>
            <a:r>
              <a:rPr lang="es-MX" dirty="0" smtClean="0"/>
              <a:t>El </a:t>
            </a:r>
            <a:r>
              <a:rPr lang="es-MX" dirty="0" err="1" smtClean="0"/>
              <a:t>dataset</a:t>
            </a:r>
            <a:r>
              <a:rPr lang="es-MX" dirty="0" smtClean="0"/>
              <a:t> de entrenamiento original tiene un tamaño en cantidad de observaciones (filas) N, cada </a:t>
            </a:r>
            <a:r>
              <a:rPr lang="es-MX" dirty="0" err="1" smtClean="0"/>
              <a:t>dataset</a:t>
            </a:r>
            <a:r>
              <a:rPr lang="es-MX" dirty="0" smtClean="0"/>
              <a:t> creado para cada árbol individual también será de tamaño N.</a:t>
            </a:r>
          </a:p>
          <a:p>
            <a:endParaRPr lang="es-MX" dirty="0"/>
          </a:p>
          <a:p>
            <a:r>
              <a:rPr lang="es-MX" dirty="0" smtClean="0"/>
              <a:t>En los </a:t>
            </a:r>
            <a:r>
              <a:rPr lang="es-MX" dirty="0" err="1" smtClean="0"/>
              <a:t>datasets</a:t>
            </a:r>
            <a:r>
              <a:rPr lang="es-MX" dirty="0" smtClean="0"/>
              <a:t> recreados para cada árbol, una misma observación puede aparecer </a:t>
            </a:r>
            <a:r>
              <a:rPr lang="es-MX" dirty="0" err="1" smtClean="0"/>
              <a:t>multiples</a:t>
            </a:r>
            <a:r>
              <a:rPr lang="es-MX" dirty="0" smtClean="0"/>
              <a:t> ocasiones. Esto es llamada “Reemplazo”.</a:t>
            </a:r>
          </a:p>
          <a:p>
            <a:endParaRPr lang="es-MX" dirty="0"/>
          </a:p>
          <a:p>
            <a:endParaRPr lang="es-MX" dirty="0" smtClean="0"/>
          </a:p>
        </p:txBody>
      </p:sp>
    </p:spTree>
    <p:extLst>
      <p:ext uri="{BB962C8B-B14F-4D97-AF65-F5344CB8AC3E}">
        <p14:creationId xmlns:p14="http://schemas.microsoft.com/office/powerpoint/2010/main" val="185968487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1139</Words>
  <Application>Microsoft Office PowerPoint</Application>
  <PresentationFormat>Panorámica</PresentationFormat>
  <Paragraphs>108</Paragraphs>
  <Slides>18</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Arial Black</vt:lpstr>
      <vt:lpstr>Calibri</vt:lpstr>
      <vt:lpstr>Garamond</vt:lpstr>
      <vt:lpstr>Segoe UI</vt:lpstr>
      <vt:lpstr>Segoe UI Light</vt:lpstr>
      <vt:lpstr>Times New Roman</vt:lpstr>
      <vt:lpstr>WelcomeDoc</vt:lpstr>
      <vt:lpstr>Machine learning: Random forests</vt:lpstr>
      <vt:lpstr>Agenda</vt:lpstr>
      <vt:lpstr>Conceptos Básicos</vt:lpstr>
      <vt:lpstr>Random Forests: Conceptos</vt:lpstr>
      <vt:lpstr>Random Forests: Conceptos</vt:lpstr>
      <vt:lpstr>Random Forests: Pros &amp; Cons</vt:lpstr>
      <vt:lpstr>Random Forests: Como se consrtruye</vt:lpstr>
      <vt:lpstr>Random Forests: Construyendo Datasets Aleatorios</vt:lpstr>
      <vt:lpstr>Random Forests: Construyendo Datasets Aleatorios</vt:lpstr>
      <vt:lpstr>Random Forests: Construyendo Datasets Aleatorios</vt:lpstr>
      <vt:lpstr>Random Forests: Seleccionando Atributos Aleatorios</vt:lpstr>
      <vt:lpstr>Random Forests: Seleccionando Atributos Aleatorios</vt:lpstr>
      <vt:lpstr>Random Forests: Como predice?</vt:lpstr>
      <vt:lpstr>Random Forests: Como predice?</vt:lpstr>
      <vt:lpstr>Random Forests: Como predice?</vt:lpstr>
      <vt:lpstr>Random Forests: O.O.B.</vt:lpstr>
      <vt:lpstr>Random Forests: Importancia de Variables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2019-03-07T05:50:17Z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