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8"/>
  </p:notesMasterIdLst>
  <p:sldIdLst>
    <p:sldId id="256" r:id="rId3"/>
    <p:sldId id="265" r:id="rId4"/>
    <p:sldId id="266" r:id="rId5"/>
    <p:sldId id="295" r:id="rId6"/>
    <p:sldId id="296" r:id="rId7"/>
    <p:sldId id="297" r:id="rId8"/>
    <p:sldId id="298" r:id="rId9"/>
    <p:sldId id="299" r:id="rId10"/>
    <p:sldId id="300" r:id="rId11"/>
    <p:sldId id="301" r:id="rId12"/>
    <p:sldId id="302" r:id="rId13"/>
    <p:sldId id="303" r:id="rId14"/>
    <p:sldId id="304" r:id="rId15"/>
    <p:sldId id="305"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5"/>
            <p14:sldId id="296"/>
            <p14:sldId id="297"/>
            <p14:sldId id="298"/>
            <p14:sldId id="299"/>
            <p14:sldId id="300"/>
            <p14:sldId id="301"/>
            <p14:sldId id="302"/>
            <p14:sldId id="303"/>
            <p14:sldId id="304"/>
            <p14:sldId id="305"/>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280" autoAdjust="0"/>
  </p:normalViewPr>
  <p:slideViewPr>
    <p:cSldViewPr snapToGrid="0">
      <p:cViewPr varScale="1">
        <p:scale>
          <a:sx n="74" d="100"/>
          <a:sy n="74" d="100"/>
        </p:scale>
        <p:origin x="402"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15</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4/6/2019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stadistica.net/Descriptiva/series-temporales-teoria.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estadistica.net/Descriptiva/series-temporales-teoria.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smtClean="0"/>
              <a:t>Series temporales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noProof="1" smtClean="0"/>
              <a:t>Fundamentos de Series Temporales</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Abril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 para calcular la Tendencia</a:t>
            </a:r>
            <a:endParaRPr lang="en-US" dirty="0"/>
          </a:p>
        </p:txBody>
      </p:sp>
      <p:sp>
        <p:nvSpPr>
          <p:cNvPr id="4" name="Rectángulo 3"/>
          <p:cNvSpPr/>
          <p:nvPr/>
        </p:nvSpPr>
        <p:spPr>
          <a:xfrm>
            <a:off x="604433" y="1980146"/>
            <a:ext cx="10059273" cy="4955203"/>
          </a:xfrm>
          <a:prstGeom prst="rect">
            <a:avLst/>
          </a:prstGeom>
        </p:spPr>
        <p:txBody>
          <a:bodyPr wrap="square">
            <a:spAutoFit/>
          </a:bodyPr>
          <a:lstStyle/>
          <a:p>
            <a:pPr>
              <a:spcBef>
                <a:spcPts val="1200"/>
              </a:spcBef>
              <a:spcAft>
                <a:spcPts val="600"/>
              </a:spcAft>
            </a:pPr>
            <a:r>
              <a:rPr lang="es-SV" b="1" dirty="0">
                <a:latin typeface="Garamond" panose="02020404030301010803" pitchFamily="18" charset="0"/>
                <a:ea typeface="Times New Roman" panose="02020603050405020304" pitchFamily="18" charset="0"/>
                <a:cs typeface="Times New Roman" panose="02020603050405020304" pitchFamily="18" charset="0"/>
              </a:rPr>
              <a:t>Método del Ajuste Analítico: </a:t>
            </a:r>
            <a:r>
              <a:rPr lang="es-SV" dirty="0">
                <a:latin typeface="Garamond" panose="02020404030301010803" pitchFamily="18" charset="0"/>
                <a:ea typeface="Times New Roman" panose="02020603050405020304" pitchFamily="18" charset="0"/>
                <a:cs typeface="Times New Roman" panose="02020603050405020304" pitchFamily="18" charset="0"/>
              </a:rPr>
              <a:t>Se realiza un ajuste por regresión de los valores de la serie a una función del tiempo que recoja de manera satisfactoria la marcha general del fenómeno representado por la serie temporal</a:t>
            </a:r>
            <a:r>
              <a:rPr lang="es-SV" dirty="0" smtClean="0">
                <a:latin typeface="Garamond" panose="02020404030301010803" pitchFamily="18" charset="0"/>
                <a:ea typeface="Times New Roman" panose="02020603050405020304" pitchFamily="18" charset="0"/>
                <a:cs typeface="Times New Roman" panose="02020603050405020304" pitchFamily="18" charset="0"/>
              </a:rPr>
              <a:t>.</a:t>
            </a:r>
          </a:p>
          <a:p>
            <a:pPr>
              <a:spcBef>
                <a:spcPts val="1200"/>
              </a:spcBef>
              <a:spcAft>
                <a:spcPts val="600"/>
              </a:spcAft>
            </a:pPr>
            <a:r>
              <a:rPr lang="es-SV" dirty="0" smtClean="0">
                <a:latin typeface="Garamond" panose="02020404030301010803" pitchFamily="18" charset="0"/>
                <a:ea typeface="Times New Roman" panose="02020603050405020304" pitchFamily="18" charset="0"/>
                <a:cs typeface="Times New Roman" panose="02020603050405020304" pitchFamily="18" charset="0"/>
              </a:rPr>
              <a:t> </a:t>
            </a:r>
            <a:r>
              <a:rPr lang="es-MX" sz="2000" u="sng" dirty="0">
                <a:solidFill>
                  <a:srgbClr val="0000FF"/>
                </a:solidFill>
                <a:latin typeface="Garamond" panose="02020404030301010803" pitchFamily="18" charset="0"/>
                <a:ea typeface="Times New Roman" panose="02020603050405020304" pitchFamily="18" charset="0"/>
                <a:cs typeface="Times New Roman" panose="02020603050405020304" pitchFamily="18" charset="0"/>
                <a:hlinkClick r:id="rId2"/>
              </a:rPr>
              <a:t>http://</a:t>
            </a:r>
            <a:r>
              <a:rPr lang="es-MX" sz="2000" u="sng" dirty="0" smtClean="0">
                <a:solidFill>
                  <a:srgbClr val="0000FF"/>
                </a:solidFill>
                <a:latin typeface="Garamond" panose="02020404030301010803" pitchFamily="18" charset="0"/>
                <a:ea typeface="Times New Roman" panose="02020603050405020304" pitchFamily="18" charset="0"/>
                <a:cs typeface="Times New Roman" panose="02020603050405020304" pitchFamily="18" charset="0"/>
                <a:hlinkClick r:id="rId2"/>
              </a:rPr>
              <a:t>www.estadistica.net/Descriptiva/series-temporales-teoria.pdf</a:t>
            </a:r>
            <a:endParaRPr lang="es-MX" sz="2000" u="sng" dirty="0" smtClean="0">
              <a:solidFill>
                <a:srgbClr val="0000FF"/>
              </a:solidFill>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endParaRPr lang="es-MX" sz="2000" u="sng" dirty="0">
              <a:solidFill>
                <a:srgbClr val="0000FF"/>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s-MX" dirty="0">
                <a:latin typeface="Garamond" panose="02020404030301010803" pitchFamily="18" charset="0"/>
                <a:ea typeface="Times New Roman" panose="02020603050405020304" pitchFamily="18" charset="0"/>
                <a:cs typeface="Times New Roman" panose="02020603050405020304" pitchFamily="18" charset="0"/>
              </a:rPr>
              <a:t>Lineal</a:t>
            </a:r>
          </a:p>
          <a:p>
            <a:pPr marL="342900" indent="-342900">
              <a:spcBef>
                <a:spcPts val="1200"/>
              </a:spcBef>
              <a:spcAft>
                <a:spcPts val="600"/>
              </a:spcAft>
              <a:buFont typeface="Arial" panose="020B0604020202020204" pitchFamily="34" charset="0"/>
              <a:buChar char="•"/>
            </a:pPr>
            <a:r>
              <a:rPr lang="es-MX" dirty="0">
                <a:latin typeface="Garamond" panose="02020404030301010803" pitchFamily="18" charset="0"/>
                <a:ea typeface="Times New Roman" panose="02020603050405020304" pitchFamily="18" charset="0"/>
                <a:cs typeface="Times New Roman" panose="02020603050405020304" pitchFamily="18" charset="0"/>
              </a:rPr>
              <a:t>Logarítmica</a:t>
            </a:r>
          </a:p>
          <a:p>
            <a:pPr marL="342900" indent="-342900">
              <a:spcBef>
                <a:spcPts val="1200"/>
              </a:spcBef>
              <a:spcAft>
                <a:spcPts val="600"/>
              </a:spcAft>
              <a:buFont typeface="Arial" panose="020B0604020202020204" pitchFamily="34" charset="0"/>
              <a:buChar char="•"/>
            </a:pPr>
            <a:r>
              <a:rPr lang="es-MX" dirty="0">
                <a:latin typeface="Garamond" panose="02020404030301010803" pitchFamily="18" charset="0"/>
                <a:ea typeface="Times New Roman" panose="02020603050405020304" pitchFamily="18" charset="0"/>
                <a:cs typeface="Times New Roman" panose="02020603050405020304" pitchFamily="18" charset="0"/>
              </a:rPr>
              <a:t>Polinómica</a:t>
            </a:r>
          </a:p>
          <a:p>
            <a:pPr marL="342900" indent="-342900">
              <a:spcBef>
                <a:spcPts val="1200"/>
              </a:spcBef>
              <a:spcAft>
                <a:spcPts val="600"/>
              </a:spcAft>
              <a:buFont typeface="Arial" panose="020B0604020202020204" pitchFamily="34" charset="0"/>
              <a:buChar char="•"/>
            </a:pPr>
            <a:r>
              <a:rPr lang="es-MX" dirty="0">
                <a:latin typeface="Garamond" panose="02020404030301010803" pitchFamily="18" charset="0"/>
                <a:ea typeface="Times New Roman" panose="02020603050405020304" pitchFamily="18" charset="0"/>
                <a:cs typeface="Times New Roman" panose="02020603050405020304" pitchFamily="18" charset="0"/>
              </a:rPr>
              <a:t>Exponencial</a:t>
            </a:r>
          </a:p>
          <a:p>
            <a:pPr marL="342900" indent="-342900">
              <a:spcBef>
                <a:spcPts val="1200"/>
              </a:spcBef>
              <a:spcAft>
                <a:spcPts val="600"/>
              </a:spcAft>
              <a:buFont typeface="Arial" panose="020B0604020202020204" pitchFamily="34" charset="0"/>
              <a:buChar char="•"/>
            </a:pPr>
            <a:endParaRPr lang="es-MX" sz="2000" u="sng" dirty="0" smtClean="0">
              <a:solidFill>
                <a:srgbClr val="0000FF"/>
              </a:solidFill>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endParaRPr lang="en-US" sz="20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20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 para calcular la Tendencia</a:t>
            </a:r>
            <a:endParaRPr lang="en-US" dirty="0"/>
          </a:p>
        </p:txBody>
      </p:sp>
      <p:sp>
        <p:nvSpPr>
          <p:cNvPr id="4" name="Rectángulo 3"/>
          <p:cNvSpPr/>
          <p:nvPr/>
        </p:nvSpPr>
        <p:spPr>
          <a:xfrm>
            <a:off x="604433" y="1980146"/>
            <a:ext cx="10059273" cy="2062103"/>
          </a:xfrm>
          <a:prstGeom prst="rect">
            <a:avLst/>
          </a:prstGeom>
        </p:spPr>
        <p:txBody>
          <a:bodyPr wrap="square">
            <a:spAutoFit/>
          </a:bodyPr>
          <a:lstStyle/>
          <a:p>
            <a:pPr>
              <a:spcBef>
                <a:spcPts val="1200"/>
              </a:spcBef>
              <a:spcAft>
                <a:spcPts val="600"/>
              </a:spcAft>
            </a:pPr>
            <a:r>
              <a:rPr lang="es-SV" b="1" dirty="0">
                <a:latin typeface="Garamond" panose="02020404030301010803" pitchFamily="18" charset="0"/>
                <a:ea typeface="Times New Roman" panose="02020603050405020304" pitchFamily="18" charset="0"/>
                <a:cs typeface="Times New Roman" panose="02020603050405020304" pitchFamily="18" charset="0"/>
              </a:rPr>
              <a:t>Método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de Medias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Moviles</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 </a:t>
            </a:r>
            <a:r>
              <a:rPr lang="es-SV" dirty="0" smtClean="0">
                <a:latin typeface="Garamond" panose="02020404030301010803" pitchFamily="18" charset="0"/>
                <a:ea typeface="Times New Roman" panose="02020603050405020304" pitchFamily="18" charset="0"/>
                <a:cs typeface="Times New Roman" panose="02020603050405020304" pitchFamily="18" charset="0"/>
              </a:rPr>
              <a:t>Se </a:t>
            </a:r>
            <a:r>
              <a:rPr lang="es-SV" dirty="0">
                <a:latin typeface="Garamond" panose="02020404030301010803" pitchFamily="18" charset="0"/>
                <a:ea typeface="Times New Roman" panose="02020603050405020304" pitchFamily="18" charset="0"/>
                <a:cs typeface="Times New Roman" panose="02020603050405020304" pitchFamily="18" charset="0"/>
              </a:rPr>
              <a:t>sustituye la serie original por una serie suavizada, que se toma como línea de tendencia</a:t>
            </a:r>
            <a:r>
              <a:rPr lang="es-SV" dirty="0" smtClean="0">
                <a:latin typeface="Garamond" panose="02020404030301010803" pitchFamily="18" charset="0"/>
                <a:ea typeface="Times New Roman" panose="02020603050405020304" pitchFamily="18" charset="0"/>
                <a:cs typeface="Times New Roman" panose="02020603050405020304" pitchFamily="18" charset="0"/>
              </a:rPr>
              <a:t>.</a:t>
            </a:r>
          </a:p>
          <a:p>
            <a:pPr>
              <a:spcBef>
                <a:spcPts val="1200"/>
              </a:spcBef>
              <a:spcAft>
                <a:spcPts val="600"/>
              </a:spcAft>
            </a:pPr>
            <a:endParaRPr lang="en-US"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El método de las medias móviles no sirve para hacer predicciones, dado que solo proporciona el valor de la tendencia en el intervalo de tiempo para el que se disponen los datos de la serie (excepto los valores que se pierden al inicio y  al final de promediar), no para momentos futuros</a:t>
            </a:r>
            <a:endParaRPr lang="en-US"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p:nvPr/>
        </p:nvPicPr>
        <p:blipFill>
          <a:blip r:embed="rId2"/>
          <a:stretch>
            <a:fillRect/>
          </a:stretch>
        </p:blipFill>
        <p:spPr>
          <a:xfrm>
            <a:off x="3700060" y="4813527"/>
            <a:ext cx="2447925" cy="247650"/>
          </a:xfrm>
          <a:prstGeom prst="rect">
            <a:avLst/>
          </a:prstGeom>
        </p:spPr>
      </p:pic>
    </p:spTree>
    <p:extLst>
      <p:ext uri="{BB962C8B-B14F-4D97-AF65-F5344CB8AC3E}">
        <p14:creationId xmlns:p14="http://schemas.microsoft.com/office/powerpoint/2010/main" val="72506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Modelos</a:t>
            </a:r>
            <a:endParaRPr lang="en-US" dirty="0"/>
          </a:p>
        </p:txBody>
      </p:sp>
      <p:sp>
        <p:nvSpPr>
          <p:cNvPr id="3" name="Rectángulo 2"/>
          <p:cNvSpPr/>
          <p:nvPr/>
        </p:nvSpPr>
        <p:spPr>
          <a:xfrm>
            <a:off x="1193442" y="1593162"/>
            <a:ext cx="7924799" cy="4031873"/>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Existen cuatro modelos principales para series de tiempo, se trata de modelos que no son independientes sino que están construidos de piezas para explicar situaciones progresivamente más complejas.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AR: Modelos </a:t>
            </a:r>
            <a:r>
              <a:rPr lang="es-MX" spc="-25" dirty="0" err="1">
                <a:latin typeface="Garamond" panose="02020404030301010803" pitchFamily="18" charset="0"/>
                <a:ea typeface="Times New Roman" panose="02020603050405020304" pitchFamily="18" charset="0"/>
                <a:cs typeface="Times New Roman" panose="02020603050405020304" pitchFamily="18" charset="0"/>
              </a:rPr>
              <a:t>Autorregresivos</a:t>
            </a:r>
            <a:r>
              <a:rPr lang="es-MX" spc="-25" dirty="0">
                <a:latin typeface="Garamond" panose="02020404030301010803" pitchFamily="18" charset="0"/>
                <a:ea typeface="Times New Roman" panose="02020603050405020304" pitchFamily="18" charset="0"/>
                <a:cs typeface="Times New Roman" panose="02020603050405020304" pitchFamily="18" charset="0"/>
              </a:rPr>
              <a:t>, son modelos donde el valor de la variable X se puede poner en función de valores de la misma X pero anteriores en la serie.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MA: Son modelos donde el valor de la variable X se puede poner en función no de valores anteriores de la variable X sino de los errores introducidos y descontrolados. Se fundamenta en el promedio móvil pero considerando el ruido blanco.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ARMA: Son modelos donde conviene juntar un modelo AR con un modelo MA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MX" spc="-25" dirty="0">
                <a:latin typeface="Garamond" panose="02020404030301010803" pitchFamily="18" charset="0"/>
                <a:ea typeface="Times New Roman" panose="02020603050405020304" pitchFamily="18" charset="0"/>
                <a:cs typeface="Times New Roman" panose="02020603050405020304" pitchFamily="18" charset="0"/>
              </a:rPr>
              <a:t>ARIMA: Son modelos no estacionarios, que tienen una tendencia y que conviene explicar esa tendencia. Son la fusión de un modelo ARMA con una modelización de la tendencia a través de un proceso de diferenciación.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30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Modelos Aditivos y Multiplicativos</a:t>
            </a:r>
            <a:endParaRPr lang="en-US" dirty="0"/>
          </a:p>
        </p:txBody>
      </p:sp>
      <p:sp>
        <p:nvSpPr>
          <p:cNvPr id="4" name="Rectángulo 3"/>
          <p:cNvSpPr/>
          <p:nvPr/>
        </p:nvSpPr>
        <p:spPr>
          <a:xfrm>
            <a:off x="604434" y="1998375"/>
            <a:ext cx="6096000" cy="1908215"/>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Modelo Aditivo: Modelo de datos en el cual los efectos de factores individuales son diferenciados y agregados de manera conjunta para modelar los datos.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Modelo Multiplicativo: Este modelo presupone que a medida que se incrementan los datos, también se incrementa el patrón estacional.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49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Métricas de Error</a:t>
            </a:r>
            <a:endParaRPr lang="en-US" dirty="0"/>
          </a:p>
        </p:txBody>
      </p:sp>
      <p:sp>
        <p:nvSpPr>
          <p:cNvPr id="3" name="Rectángulo 2"/>
          <p:cNvSpPr/>
          <p:nvPr/>
        </p:nvSpPr>
        <p:spPr>
          <a:xfrm>
            <a:off x="1206321" y="2636641"/>
            <a:ext cx="6096000" cy="1661993"/>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Bias</a:t>
            </a:r>
            <a:r>
              <a:rPr lang="es-SV" spc="-25" dirty="0">
                <a:latin typeface="Garamond" panose="02020404030301010803" pitchFamily="18" charset="0"/>
                <a:ea typeface="Times New Roman" panose="02020603050405020304" pitchFamily="18" charset="0"/>
                <a:cs typeface="Times New Roman" panose="02020603050405020304" pitchFamily="18" charset="0"/>
              </a:rPr>
              <a:t>: Mean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Forecast</a:t>
            </a:r>
            <a:r>
              <a:rPr lang="es-SV" spc="-25" dirty="0">
                <a:latin typeface="Garamond" panose="02020404030301010803" pitchFamily="18" charset="0"/>
                <a:ea typeface="Times New Roman" panose="02020603050405020304" pitchFamily="18" charset="0"/>
                <a:cs typeface="Times New Roman" panose="02020603050405020304" pitchFamily="18" charset="0"/>
              </a:rPr>
              <a:t> Error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MAE: Mean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Absolute</a:t>
            </a:r>
            <a:r>
              <a:rPr lang="es-SV" spc="-25" dirty="0">
                <a:latin typeface="Garamond" panose="02020404030301010803" pitchFamily="18" charset="0"/>
                <a:ea typeface="Times New Roman" panose="02020603050405020304" pitchFamily="18" charset="0"/>
                <a:cs typeface="Times New Roman" panose="02020603050405020304" pitchFamily="18" charset="0"/>
              </a:rPr>
              <a:t> Error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MSE: Mean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Squared</a:t>
            </a:r>
            <a:r>
              <a:rPr lang="es-SV" spc="-25" dirty="0">
                <a:latin typeface="Garamond" panose="02020404030301010803" pitchFamily="18" charset="0"/>
                <a:ea typeface="Times New Roman" panose="02020603050405020304" pitchFamily="18" charset="0"/>
                <a:cs typeface="Times New Roman" panose="02020603050405020304" pitchFamily="18" charset="0"/>
              </a:rPr>
              <a:t> Error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n-US" spc="-25" dirty="0">
                <a:latin typeface="Garamond" panose="02020404030301010803" pitchFamily="18" charset="0"/>
                <a:ea typeface="Times New Roman" panose="02020603050405020304" pitchFamily="18" charset="0"/>
                <a:cs typeface="Times New Roman" panose="02020603050405020304" pitchFamily="18" charset="0"/>
              </a:rPr>
              <a:t>RMSE: Root Mean Squared Error</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1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MX" sz="1800" dirty="0"/>
              <a:t>Machine Learning </a:t>
            </a:r>
            <a:r>
              <a:rPr lang="es-MX" sz="1800" dirty="0" err="1"/>
              <a:t>for</a:t>
            </a:r>
            <a:r>
              <a:rPr lang="es-MX" sz="1800" dirty="0"/>
              <a:t> </a:t>
            </a:r>
            <a:r>
              <a:rPr lang="es-MX" sz="1800" dirty="0" err="1"/>
              <a:t>Beginners</a:t>
            </a:r>
            <a:endParaRPr lang="en-US" sz="1800" dirty="0"/>
          </a:p>
          <a:p>
            <a:r>
              <a:rPr lang="es-MX" sz="1800" dirty="0" err="1"/>
              <a:t>By</a:t>
            </a:r>
            <a:r>
              <a:rPr lang="es-MX" sz="1800" dirty="0"/>
              <a:t> Ken Richards, 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pPr lvl="0"/>
            <a:endParaRPr lang="en-US" sz="1800" dirty="0" smtClean="0"/>
          </a:p>
          <a:p>
            <a:pPr lvl="0"/>
            <a:r>
              <a:rPr lang="en-US" sz="1800" dirty="0" err="1"/>
              <a:t>Estadística</a:t>
            </a:r>
            <a:r>
              <a:rPr lang="en-US" sz="1800" dirty="0"/>
              <a:t> </a:t>
            </a:r>
            <a:r>
              <a:rPr lang="en-US" sz="1800" dirty="0" err="1"/>
              <a:t>Descriptiva</a:t>
            </a:r>
            <a:r>
              <a:rPr lang="en-US" sz="1800" dirty="0"/>
              <a:t>: Series </a:t>
            </a:r>
            <a:r>
              <a:rPr lang="en-US" sz="1800" dirty="0" err="1"/>
              <a:t>Temporales</a:t>
            </a:r>
            <a:endParaRPr lang="en-US" sz="1800" dirty="0"/>
          </a:p>
          <a:p>
            <a:r>
              <a:rPr lang="es-MX" sz="1800" dirty="0" err="1"/>
              <a:t>by</a:t>
            </a:r>
            <a:r>
              <a:rPr lang="es-MX" sz="1800" dirty="0"/>
              <a:t> Santiago de la Fuente Fernández</a:t>
            </a:r>
            <a:endParaRPr lang="en-US" sz="1800" dirty="0"/>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Definiciones</a:t>
            </a:r>
            <a:endParaRPr lang="es-ES" sz="2400" noProof="1"/>
          </a:p>
          <a:p>
            <a:r>
              <a:rPr lang="es-ES" sz="2400" noProof="1" smtClean="0"/>
              <a:t>Ejemplo/Simulación</a:t>
            </a:r>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Serie Temporal: Concepto</a:t>
            </a:r>
            <a:endParaRPr lang="en-US" dirty="0"/>
          </a:p>
        </p:txBody>
      </p:sp>
      <p:sp>
        <p:nvSpPr>
          <p:cNvPr id="3" name="Rectángulo 2"/>
          <p:cNvSpPr/>
          <p:nvPr/>
        </p:nvSpPr>
        <p:spPr>
          <a:xfrm>
            <a:off x="604434" y="1515191"/>
            <a:ext cx="6096000" cy="1200329"/>
          </a:xfrm>
          <a:prstGeom prst="rect">
            <a:avLst/>
          </a:prstGeom>
        </p:spPr>
        <p:txBody>
          <a:bodyPr>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Una </a:t>
            </a:r>
            <a:r>
              <a:rPr lang="es-SV" dirty="0">
                <a:latin typeface="Garamond" panose="02020404030301010803" pitchFamily="18" charset="0"/>
                <a:ea typeface="Times New Roman" panose="02020603050405020304" pitchFamily="18" charset="0"/>
                <a:cs typeface="Times New Roman" panose="02020603050405020304" pitchFamily="18" charset="0"/>
              </a:rPr>
              <a:t>serie temporal o cronológica es una secuencia de datos, observaciones o valores, medidos en determinados momentos y ordenados cronológicamente en donde los datos pueden estar espaciados a intervalos iguales o desiguales</a:t>
            </a:r>
            <a:endParaRPr lang="en-US" dirty="0"/>
          </a:p>
        </p:txBody>
      </p:sp>
      <p:pic>
        <p:nvPicPr>
          <p:cNvPr id="10" name="Imagen 9"/>
          <p:cNvPicPr/>
          <p:nvPr/>
        </p:nvPicPr>
        <p:blipFill>
          <a:blip r:embed="rId2"/>
          <a:stretch>
            <a:fillRect/>
          </a:stretch>
        </p:blipFill>
        <p:spPr>
          <a:xfrm>
            <a:off x="7547020" y="2471224"/>
            <a:ext cx="4056845" cy="2641689"/>
          </a:xfrm>
          <a:prstGeom prst="rect">
            <a:avLst/>
          </a:prstGeom>
        </p:spPr>
      </p:pic>
      <p:sp>
        <p:nvSpPr>
          <p:cNvPr id="4" name="Rectángulo 3"/>
          <p:cNvSpPr/>
          <p:nvPr/>
        </p:nvSpPr>
        <p:spPr>
          <a:xfrm>
            <a:off x="604434" y="3021843"/>
            <a:ext cx="6096000" cy="35394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orden de los datos importa.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Las observaciones no son independientes.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Al estimar relaciones se debe tener en cuenta que no son independientes.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tiempo tiene escala y esta escala está ordenada.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Por tanto, debe utilizar técnicas matemáticas y estadísticas diferentes.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Una serie temporal permite:</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el pasado</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la situación actual</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Entender el futuro</a:t>
            </a:r>
            <a:endParaRPr lang="en-US" sz="16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21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 de Una Serie Temporal</a:t>
            </a:r>
            <a:endParaRPr lang="en-US" dirty="0"/>
          </a:p>
        </p:txBody>
      </p:sp>
      <p:sp>
        <p:nvSpPr>
          <p:cNvPr id="4" name="Rectángulo 3"/>
          <p:cNvSpPr/>
          <p:nvPr/>
        </p:nvSpPr>
        <p:spPr>
          <a:xfrm>
            <a:off x="604433" y="1676074"/>
            <a:ext cx="10651701" cy="923330"/>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El objetivo del análisis de series temporales es doble. Por un lado, se busca explicar las variaciones observadas en la serie en el pasado, tratando de determinar si responden a un determinado patrón de comportamiento. Por otra parte, si se consigue definir ese patrón o modelo, se intentara predecir el comportamiento futuro de la misma</a:t>
            </a:r>
            <a:endParaRPr lang="en-US" dirty="0"/>
          </a:p>
        </p:txBody>
      </p:sp>
      <p:sp>
        <p:nvSpPr>
          <p:cNvPr id="5" name="Rectángulo 4"/>
          <p:cNvSpPr/>
          <p:nvPr/>
        </p:nvSpPr>
        <p:spPr>
          <a:xfrm>
            <a:off x="604432" y="3205286"/>
            <a:ext cx="10651701" cy="1477328"/>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forma más sencilla de iniciar el análisis de una serie temporal es mediante su representación gráfica, para ello, en un sistema cartesiano, los valores de la serie </a:t>
            </a:r>
            <a:r>
              <a:rPr lang="es-SV" dirty="0" err="1">
                <a:latin typeface="Garamond" panose="02020404030301010803" pitchFamily="18" charset="0"/>
                <a:ea typeface="Times New Roman" panose="02020603050405020304" pitchFamily="18" charset="0"/>
                <a:cs typeface="Times New Roman" panose="02020603050405020304" pitchFamily="18" charset="0"/>
              </a:rPr>
              <a:t>Yt</a:t>
            </a:r>
            <a:r>
              <a:rPr lang="es-SV" dirty="0">
                <a:latin typeface="Garamond" panose="02020404030301010803" pitchFamily="18" charset="0"/>
                <a:ea typeface="Times New Roman" panose="02020603050405020304" pitchFamily="18" charset="0"/>
                <a:cs typeface="Times New Roman" panose="02020603050405020304" pitchFamily="18" charset="0"/>
              </a:rPr>
              <a:t> se representan en el eje de las ordenadas y los periodos de tiempo en el eje de las abscisas. Mediante este tipo de representaciones se pueden detectar las características más sobresalientes de la serie, tales como el movimiento a largo plazo, la amplitud de las oscilaciones, la posible existencia de ciclos, los posibles puntos de ruptura, la presencia de valores atípicos, etc.</a:t>
            </a:r>
            <a:endParaRPr lang="en-US" dirty="0"/>
          </a:p>
        </p:txBody>
      </p:sp>
      <p:pic>
        <p:nvPicPr>
          <p:cNvPr id="6" name="Imagen 5"/>
          <p:cNvPicPr>
            <a:picLocks noChangeAspect="1"/>
          </p:cNvPicPr>
          <p:nvPr/>
        </p:nvPicPr>
        <p:blipFill>
          <a:blip r:embed="rId2"/>
          <a:stretch>
            <a:fillRect/>
          </a:stretch>
        </p:blipFill>
        <p:spPr>
          <a:xfrm>
            <a:off x="3006107" y="4923620"/>
            <a:ext cx="5848350" cy="1466850"/>
          </a:xfrm>
          <a:prstGeom prst="rect">
            <a:avLst/>
          </a:prstGeom>
        </p:spPr>
      </p:pic>
    </p:spTree>
    <p:extLst>
      <p:ext uri="{BB962C8B-B14F-4D97-AF65-F5344CB8AC3E}">
        <p14:creationId xmlns:p14="http://schemas.microsoft.com/office/powerpoint/2010/main" val="509864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Elementos de una Serie Temporal</a:t>
            </a:r>
            <a:endParaRPr lang="en-US" dirty="0"/>
          </a:p>
        </p:txBody>
      </p:sp>
      <p:sp>
        <p:nvSpPr>
          <p:cNvPr id="4" name="Rectángulo 3"/>
          <p:cNvSpPr/>
          <p:nvPr/>
        </p:nvSpPr>
        <p:spPr>
          <a:xfrm>
            <a:off x="604434" y="1734170"/>
            <a:ext cx="7796011" cy="372409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Tendencia: Movimiento regular de la serie, a largo plazo. La Tendencia mide si temporalmente los valores tienen una direccionalidad hacia arriba o hacia abajo. En definitiva, capta una pendiente general de los valores. Una pendiente que puede ser positiva, si es de subida, o negativa, si es de bajada.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Estacionalidad: Oscilaciones a corto plazo del periodo regular, mide la presencia de ciclos, de subidas y bajadas realizas con una determinada regularidad.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Aleatoriedad: Son fluctuaciones producidas por valores eventuales, esporádicos o imprevisibles, que no muestran una periodicidad previsible. En otras palabras, la aleatoriedad mide desvíos respecto de estos dos elementos vistos anteriormente, pequeños alejamientos de la tendencia o de la estacionalidad que se atribuirán a elementos no controlados en el modelo, a elementos incluso idiosincráticos, propios del individuo o los individuos evaluados en aquel momento.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04433" y="5660402"/>
            <a:ext cx="7796011" cy="369332"/>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Algunos autores agregan una cuarta componente: Componente Cíclica</a:t>
            </a:r>
            <a:endParaRPr lang="en-US" dirty="0"/>
          </a:p>
        </p:txBody>
      </p:sp>
    </p:spTree>
    <p:extLst>
      <p:ext uri="{BB962C8B-B14F-4D97-AF65-F5344CB8AC3E}">
        <p14:creationId xmlns:p14="http://schemas.microsoft.com/office/powerpoint/2010/main" val="83873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los Componentes</a:t>
            </a:r>
            <a:endParaRPr lang="en-U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003143" y="2152502"/>
            <a:ext cx="3076575" cy="1754505"/>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4757402" y="2171869"/>
            <a:ext cx="2857500" cy="1715770"/>
          </a:xfrm>
          <a:prstGeom prst="rect">
            <a:avLst/>
          </a:prstGeom>
          <a:noFill/>
          <a:ln>
            <a:noFill/>
          </a:ln>
        </p:spPr>
      </p:pic>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8512854" y="2135039"/>
            <a:ext cx="2945130" cy="1752600"/>
          </a:xfrm>
          <a:prstGeom prst="rect">
            <a:avLst/>
          </a:prstGeom>
          <a:noFill/>
          <a:ln>
            <a:noFill/>
          </a:ln>
        </p:spPr>
      </p:pic>
      <p:sp>
        <p:nvSpPr>
          <p:cNvPr id="7" name="Rectángulo 6"/>
          <p:cNvSpPr/>
          <p:nvPr/>
        </p:nvSpPr>
        <p:spPr>
          <a:xfrm>
            <a:off x="1003143" y="4081461"/>
            <a:ext cx="2474153" cy="923330"/>
          </a:xfrm>
          <a:prstGeom prst="rect">
            <a:avLst/>
          </a:prstGeom>
        </p:spPr>
        <p:txBody>
          <a:bodyPr wrap="square">
            <a:spAutoFit/>
          </a:bodyPr>
          <a:lstStyle/>
          <a:p>
            <a:pPr algn="ctr">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No existe tendencia, no existe estacionalidad ni aleatoriedad</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8" name="Rectángulo 7"/>
          <p:cNvSpPr/>
          <p:nvPr/>
        </p:nvSpPr>
        <p:spPr>
          <a:xfrm>
            <a:off x="5159268" y="4081461"/>
            <a:ext cx="2053767"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Solo existe tendencia</a:t>
            </a:r>
            <a:endParaRPr lang="en-US" dirty="0"/>
          </a:p>
        </p:txBody>
      </p:sp>
      <p:sp>
        <p:nvSpPr>
          <p:cNvPr id="9" name="Rectángulo 8"/>
          <p:cNvSpPr/>
          <p:nvPr/>
        </p:nvSpPr>
        <p:spPr>
          <a:xfrm>
            <a:off x="8886580" y="4081461"/>
            <a:ext cx="2427268"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solo existe estacionalidad</a:t>
            </a:r>
            <a:endParaRPr lang="en-US" dirty="0"/>
          </a:p>
        </p:txBody>
      </p:sp>
    </p:spTree>
    <p:extLst>
      <p:ext uri="{BB962C8B-B14F-4D97-AF65-F5344CB8AC3E}">
        <p14:creationId xmlns:p14="http://schemas.microsoft.com/office/powerpoint/2010/main" val="359109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los Componentes</a:t>
            </a:r>
            <a:endParaRPr lang="en-US" dirty="0"/>
          </a:p>
        </p:txBody>
      </p:sp>
      <p:pic>
        <p:nvPicPr>
          <p:cNvPr id="10" name="Imagen 9"/>
          <p:cNvPicPr/>
          <p:nvPr/>
        </p:nvPicPr>
        <p:blipFill>
          <a:blip r:embed="rId2">
            <a:extLst>
              <a:ext uri="{28A0092B-C50C-407E-A947-70E740481C1C}">
                <a14:useLocalDpi xmlns:a14="http://schemas.microsoft.com/office/drawing/2010/main" val="0"/>
              </a:ext>
            </a:extLst>
          </a:blip>
          <a:srcRect/>
          <a:stretch>
            <a:fillRect/>
          </a:stretch>
        </p:blipFill>
        <p:spPr bwMode="auto">
          <a:xfrm>
            <a:off x="922950" y="2479473"/>
            <a:ext cx="2799080" cy="1641475"/>
          </a:xfrm>
          <a:prstGeom prst="rect">
            <a:avLst/>
          </a:prstGeom>
          <a:noFill/>
          <a:ln>
            <a:noFill/>
          </a:ln>
        </p:spPr>
      </p:pic>
      <p:sp>
        <p:nvSpPr>
          <p:cNvPr id="3" name="Rectángulo 2"/>
          <p:cNvSpPr/>
          <p:nvPr/>
        </p:nvSpPr>
        <p:spPr>
          <a:xfrm>
            <a:off x="1051739" y="4545099"/>
            <a:ext cx="2219495" cy="646331"/>
          </a:xfrm>
          <a:prstGeom prst="rect">
            <a:avLst/>
          </a:prstGeom>
        </p:spPr>
        <p:txBody>
          <a:bodyPr wrap="square">
            <a:spAutoFit/>
          </a:bodyPr>
          <a:lstStyle/>
          <a:p>
            <a:pPr algn="ctr"/>
            <a:r>
              <a:rPr lang="es-SV" dirty="0">
                <a:latin typeface="Garamond" panose="02020404030301010803" pitchFamily="18" charset="0"/>
                <a:ea typeface="Times New Roman" panose="02020603050405020304" pitchFamily="18" charset="0"/>
                <a:cs typeface="Times New Roman" panose="02020603050405020304" pitchFamily="18" charset="0"/>
              </a:rPr>
              <a:t>Muestra tendencia y estacionalidad</a:t>
            </a:r>
            <a:endParaRPr lang="en-US" dirty="0"/>
          </a:p>
        </p:txBody>
      </p:sp>
      <p:pic>
        <p:nvPicPr>
          <p:cNvPr id="11" name="Imagen 10"/>
          <p:cNvPicPr/>
          <p:nvPr/>
        </p:nvPicPr>
        <p:blipFill>
          <a:blip r:embed="rId3">
            <a:extLst>
              <a:ext uri="{28A0092B-C50C-407E-A947-70E740481C1C}">
                <a14:useLocalDpi xmlns:a14="http://schemas.microsoft.com/office/drawing/2010/main" val="0"/>
              </a:ext>
            </a:extLst>
          </a:blip>
          <a:srcRect/>
          <a:stretch>
            <a:fillRect/>
          </a:stretch>
        </p:blipFill>
        <p:spPr bwMode="auto">
          <a:xfrm>
            <a:off x="4795363" y="2479473"/>
            <a:ext cx="2807335" cy="1581150"/>
          </a:xfrm>
          <a:prstGeom prst="rect">
            <a:avLst/>
          </a:prstGeom>
          <a:noFill/>
          <a:ln>
            <a:noFill/>
          </a:ln>
        </p:spPr>
      </p:pic>
      <p:sp>
        <p:nvSpPr>
          <p:cNvPr id="12" name="Rectángulo 11"/>
          <p:cNvSpPr/>
          <p:nvPr/>
        </p:nvSpPr>
        <p:spPr>
          <a:xfrm>
            <a:off x="4645559" y="4498932"/>
            <a:ext cx="3106941" cy="369332"/>
          </a:xfrm>
          <a:prstGeom prst="rect">
            <a:avLst/>
          </a:prstGeom>
        </p:spPr>
        <p:txBody>
          <a:bodyPr wrap="non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Muestra tendencia y aleatoriedad</a:t>
            </a:r>
            <a:endParaRPr lang="en-US" dirty="0"/>
          </a:p>
        </p:txBody>
      </p:sp>
      <p:pic>
        <p:nvPicPr>
          <p:cNvPr id="13" name="Imagen 12"/>
          <p:cNvPicPr/>
          <p:nvPr/>
        </p:nvPicPr>
        <p:blipFill>
          <a:blip r:embed="rId4">
            <a:extLst>
              <a:ext uri="{28A0092B-C50C-407E-A947-70E740481C1C}">
                <a14:useLocalDpi xmlns:a14="http://schemas.microsoft.com/office/drawing/2010/main" val="0"/>
              </a:ext>
            </a:extLst>
          </a:blip>
          <a:srcRect/>
          <a:stretch>
            <a:fillRect/>
          </a:stretch>
        </p:blipFill>
        <p:spPr bwMode="auto">
          <a:xfrm>
            <a:off x="8929419" y="2476933"/>
            <a:ext cx="2524125" cy="1583690"/>
          </a:xfrm>
          <a:prstGeom prst="rect">
            <a:avLst/>
          </a:prstGeom>
          <a:noFill/>
          <a:ln>
            <a:noFill/>
          </a:ln>
        </p:spPr>
      </p:pic>
      <p:sp>
        <p:nvSpPr>
          <p:cNvPr id="14" name="Rectángulo 13"/>
          <p:cNvSpPr/>
          <p:nvPr/>
        </p:nvSpPr>
        <p:spPr>
          <a:xfrm>
            <a:off x="8763370" y="4498932"/>
            <a:ext cx="2856222" cy="646331"/>
          </a:xfrm>
          <a:prstGeom prst="rect">
            <a:avLst/>
          </a:prstGeom>
        </p:spPr>
        <p:txBody>
          <a:bodyPr wrap="square">
            <a:spAutoFit/>
          </a:bodyPr>
          <a:lstStyle/>
          <a:p>
            <a:pPr algn="ctr"/>
            <a:r>
              <a:rPr lang="es-SV" dirty="0">
                <a:latin typeface="Garamond" panose="02020404030301010803" pitchFamily="18" charset="0"/>
                <a:ea typeface="Times New Roman" panose="02020603050405020304" pitchFamily="18" charset="0"/>
                <a:cs typeface="Times New Roman" panose="02020603050405020304" pitchFamily="18" charset="0"/>
              </a:rPr>
              <a:t>muestra tendencia, estacionalidad y aleatoriedad</a:t>
            </a:r>
            <a:endParaRPr lang="en-US" dirty="0"/>
          </a:p>
        </p:txBody>
      </p:sp>
    </p:spTree>
    <p:extLst>
      <p:ext uri="{BB962C8B-B14F-4D97-AF65-F5344CB8AC3E}">
        <p14:creationId xmlns:p14="http://schemas.microsoft.com/office/powerpoint/2010/main" val="12579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para calcular la Tendencia</a:t>
            </a:r>
            <a:endParaRPr lang="en-US" dirty="0"/>
          </a:p>
        </p:txBody>
      </p:sp>
      <p:sp>
        <p:nvSpPr>
          <p:cNvPr id="4" name="Rectángulo 3"/>
          <p:cNvSpPr/>
          <p:nvPr/>
        </p:nvSpPr>
        <p:spPr>
          <a:xfrm>
            <a:off x="604434" y="1641470"/>
            <a:ext cx="6096000" cy="1231106"/>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gráfico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del ajuste analítico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 las medias móviles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04434" y="3090929"/>
            <a:ext cx="7109138" cy="3647152"/>
          </a:xfrm>
          <a:prstGeom prst="rect">
            <a:avLst/>
          </a:prstGeom>
        </p:spPr>
        <p:txBody>
          <a:bodyPr wrap="square">
            <a:spAutoFit/>
          </a:bodyPr>
          <a:lstStyle/>
          <a:p>
            <a:pPr algn="just">
              <a:spcAft>
                <a:spcPts val="1200"/>
              </a:spcAft>
            </a:pPr>
            <a:r>
              <a:rPr lang="es-SV" b="1" spc="-25" dirty="0">
                <a:latin typeface="Garamond" panose="02020404030301010803" pitchFamily="18" charset="0"/>
                <a:ea typeface="Times New Roman" panose="02020603050405020304" pitchFamily="18" charset="0"/>
                <a:cs typeface="Times New Roman" panose="02020603050405020304" pitchFamily="18" charset="0"/>
              </a:rPr>
              <a:t>Método Gráfico: </a:t>
            </a:r>
            <a:r>
              <a:rPr lang="es-SV" spc="-25" dirty="0">
                <a:latin typeface="Garamond" panose="02020404030301010803" pitchFamily="18" charset="0"/>
                <a:ea typeface="Times New Roman" panose="02020603050405020304" pitchFamily="18" charset="0"/>
                <a:cs typeface="Times New Roman" panose="02020603050405020304" pitchFamily="18" charset="0"/>
              </a:rPr>
              <a:t>Se trata de un método sencillo que permite obtener una línea de tendencia sin necesidad de realizar ningún cálculo.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proceso consiste en la representación gráfica de la serie, uniendo mediante líneas los puntos altos que representan la serie, lo mismo se hace con los puntos bajos. De este modo aparecen dos líneas: la poligonal de cimas y la poligonal de fondos. Se unen luego los puntos medios de los segmentos que separan ambas poligonales obteniendo una línea mucho más suave que indica la dirección predominante o tendencia.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Este método presenta falta de objetividad, aunque en algunos casos puede resultar útil para analizar una ligera aproximación.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100" u="sng" dirty="0">
                <a:solidFill>
                  <a:srgbClr val="0000FF"/>
                </a:solidFill>
                <a:latin typeface="Garamond" panose="02020404030301010803" pitchFamily="18" charset="0"/>
                <a:ea typeface="Times New Roman" panose="02020603050405020304" pitchFamily="18" charset="0"/>
                <a:cs typeface="Times New Roman" panose="02020603050405020304" pitchFamily="18" charset="0"/>
                <a:hlinkClick r:id="rId2"/>
              </a:rPr>
              <a:t>http://www.estadistica.net/Descriptiva/series-temporales-teoria.pdf</a:t>
            </a:r>
            <a:endParaRPr lang="en-US" sz="1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5" name="Imagen 14"/>
          <p:cNvPicPr/>
          <p:nvPr/>
        </p:nvPicPr>
        <p:blipFill>
          <a:blip r:embed="rId3"/>
          <a:stretch>
            <a:fillRect/>
          </a:stretch>
        </p:blipFill>
        <p:spPr>
          <a:xfrm>
            <a:off x="8445388" y="3090929"/>
            <a:ext cx="3286125" cy="1419225"/>
          </a:xfrm>
          <a:prstGeom prst="rect">
            <a:avLst/>
          </a:prstGeom>
        </p:spPr>
      </p:pic>
    </p:spTree>
    <p:extLst>
      <p:ext uri="{BB962C8B-B14F-4D97-AF65-F5344CB8AC3E}">
        <p14:creationId xmlns:p14="http://schemas.microsoft.com/office/powerpoint/2010/main" val="252776375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1057</Words>
  <Application>Microsoft Office PowerPoint</Application>
  <PresentationFormat>Panorámica</PresentationFormat>
  <Paragraphs>85</Paragraphs>
  <Slides>15</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Calibri</vt:lpstr>
      <vt:lpstr>Courier New</vt:lpstr>
      <vt:lpstr>Garamond</vt:lpstr>
      <vt:lpstr>Segoe UI</vt:lpstr>
      <vt:lpstr>Segoe UI Light</vt:lpstr>
      <vt:lpstr>Symbol</vt:lpstr>
      <vt:lpstr>Times New Roman</vt:lpstr>
      <vt:lpstr>WelcomeDoc</vt:lpstr>
      <vt:lpstr>Machine learning: Series temporales</vt:lpstr>
      <vt:lpstr>Agenda</vt:lpstr>
      <vt:lpstr>Conceptos Básicos</vt:lpstr>
      <vt:lpstr>Serie Temporal: Concepto</vt:lpstr>
      <vt:lpstr>Objetivo de Una Serie Temporal</vt:lpstr>
      <vt:lpstr>Elementos de una Serie Temporal</vt:lpstr>
      <vt:lpstr>Representación de los Componentes</vt:lpstr>
      <vt:lpstr>Representación de los Componentes</vt:lpstr>
      <vt:lpstr>Métodos para calcular la Tendencia</vt:lpstr>
      <vt:lpstr>Métodos para calcular la Tendencia</vt:lpstr>
      <vt:lpstr>Métodos para calcular la Tendencia</vt:lpstr>
      <vt:lpstr>Tipos de Modelos</vt:lpstr>
      <vt:lpstr>Modelos Aditivos y Multiplicativos</vt:lpstr>
      <vt:lpstr>Métricas de Error</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2019-04-06T04:02:42Z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