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NHUNJudZSGUDzAngBaAEx3F6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3f0f6d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63f0f6d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063f0f6d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d84716a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5d84716a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66" name="Google Shape;166;ga5d84716a8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fe2b2f3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fe2b2f3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7fe2b2f3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fe2b2f3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fe2b2f3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7fe2b2f3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84716a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5d84716a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88" name="Google Shape;188;ga5d84716a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fe2b2f3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fe2b2f3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7fe2b2f3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56abb1e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f56abb1e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3" name="Google Shape;203;gaf56abb1e3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3f0f6d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63f0f6d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063f0f6d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56abb1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f56abb1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19" name="Google Shape;219;gaf56abb1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63f0f6d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63f0f6d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063f0f6d0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9" name="Google Shape;69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6abb1e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f56abb1e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4" name="Google Shape;234;gaf56abb1e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fe2b2f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fe2b2f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7fe2b2f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56abb1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f56abb1e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af56abb1e3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63f0f6d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63f0f6d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b063f0f6d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56abb1e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f56abb1e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af56abb1e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7" name="Google Shape;77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3f0f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63f0f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63f0f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ltf/CSULA_CIS_5200" TargetMode="External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mkechinov/ecommerce-behavior-data-from-multi-category-store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11" Type="http://schemas.openxmlformats.org/officeDocument/2006/relationships/image" Target="../media/image11.png"/><Relationship Id="rId10" Type="http://schemas.openxmlformats.org/officeDocument/2006/relationships/image" Target="../media/image13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8.jp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5.jpg"/><Relationship Id="rId6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a32fe7e_0_608"/>
          <p:cNvSpPr txBox="1"/>
          <p:nvPr/>
        </p:nvSpPr>
        <p:spPr>
          <a:xfrm>
            <a:off x="76247" y="269388"/>
            <a:ext cx="6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E-commerce User Behavior Analysis</a:t>
            </a:r>
            <a:endParaRPr b="0" i="0" sz="29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g778a32fe7e_0_608"/>
          <p:cNvSpPr txBox="1"/>
          <p:nvPr/>
        </p:nvSpPr>
        <p:spPr>
          <a:xfrm>
            <a:off x="160020" y="1295012"/>
            <a:ext cx="4272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CIS 5200 |Term Project Group 3 </a:t>
            </a:r>
            <a:endParaRPr b="1" i="0" sz="19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78a32fe7e_0_608"/>
          <p:cNvSpPr txBox="1"/>
          <p:nvPr/>
        </p:nvSpPr>
        <p:spPr>
          <a:xfrm>
            <a:off x="160028" y="1752800"/>
            <a:ext cx="4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Advisor: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Dr. Jongwook Woo</a:t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78a32fe7e_0_608"/>
          <p:cNvSpPr txBox="1"/>
          <p:nvPr/>
        </p:nvSpPr>
        <p:spPr>
          <a:xfrm>
            <a:off x="76250" y="2612450"/>
            <a:ext cx="2743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ockwell"/>
                <a:ea typeface="Rockwell"/>
                <a:cs typeface="Rockwell"/>
                <a:sym typeface="Rockwell"/>
              </a:rPr>
              <a:t>By:</a:t>
            </a:r>
            <a:endParaRPr sz="1100">
              <a:solidFill>
                <a:srgbClr val="395E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Taya Stewart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Raymond Delgado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Navaneeth Visagan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 Frank Chen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Ninelia Talverdi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3f0f6d0_1_0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gb063f0f6d0_1_0"/>
          <p:cNvSpPr txBox="1"/>
          <p:nvPr/>
        </p:nvSpPr>
        <p:spPr>
          <a:xfrm>
            <a:off x="1611450" y="253275"/>
            <a:ext cx="66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1: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Line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b063f0f6d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823925"/>
            <a:ext cx="6587951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d84716a8_0_144"/>
          <p:cNvSpPr txBox="1"/>
          <p:nvPr>
            <p:ph idx="1" type="body"/>
          </p:nvPr>
        </p:nvSpPr>
        <p:spPr>
          <a:xfrm>
            <a:off x="0" y="766725"/>
            <a:ext cx="52200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interaction of the ecommerce website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hour ,COUNT(event_type) AS total_sales, ROUND(SUM(price), 2) AS total_sales_revenue, COUNT(DISTINCT user_id) as total_unique_buyers FROM ecommerce_view WHERE event_type='purchase' GROUP BY day, hour ORDER BY day ASC, hour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ga5d84716a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92100"/>
            <a:ext cx="3739375" cy="36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5d84716a8_0_14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28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e2b2f3c_1_12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Forecasting Total Revenue</a:t>
            </a:r>
            <a:r>
              <a:rPr lang="en-US">
                <a:solidFill>
                  <a:srgbClr val="D0F09F"/>
                </a:solidFill>
              </a:rPr>
              <a:t>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77" name="Google Shape;177;ga7fe2b2f3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25" y="1307825"/>
            <a:ext cx="5943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e2b2f3c_1_18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Trend Line Total Unique Buyers</a:t>
            </a:r>
            <a:r>
              <a:rPr lang="en-US">
                <a:solidFill>
                  <a:srgbClr val="D0F09F"/>
                </a:solidFill>
              </a:rPr>
              <a:t>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84" name="Google Shape;184;ga7fe2b2f3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75" y="1250213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d84716a8_0_153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user activity by hour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hour , COUNT(user_id) AS users_active FROM ecommerce_view GROUP BY hour ORDER BY hour ASC;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ga5d84716a8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750900"/>
            <a:ext cx="2787856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5d84716a8_0_153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fe2b2f3c_1_26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3: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Column Chart</a:t>
            </a:r>
            <a:r>
              <a:rPr lang="en-US">
                <a:solidFill>
                  <a:srgbClr val="D0F09F"/>
                </a:solidFill>
              </a:rPr>
              <a:t> 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99" name="Google Shape;199;ga7fe2b2f3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06675"/>
            <a:ext cx="7525200" cy="4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6abb1e3_0_107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most popular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category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viewing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SELECT primary_category, COUNT(event_type) AS total_views  FROM ecommerce_view WHERE event_type = 'view' GROUP BY primary_category ORDER BY total_views DESC;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af56abb1e3_0_107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f56abb1e3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173088"/>
            <a:ext cx="3515899" cy="27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63f0f6d0_1_22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b063f0f6d0_1_22"/>
          <p:cNvSpPr txBox="1"/>
          <p:nvPr/>
        </p:nvSpPr>
        <p:spPr>
          <a:xfrm>
            <a:off x="1062975" y="112975"/>
            <a:ext cx="73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4: Tableau Bubble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b063f0f6d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63" y="587425"/>
            <a:ext cx="4956877" cy="45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56abb1e3_0_114"/>
          <p:cNvSpPr txBox="1"/>
          <p:nvPr>
            <p:ph idx="1" type="body"/>
          </p:nvPr>
        </p:nvSpPr>
        <p:spPr>
          <a:xfrm>
            <a:off x="82300" y="110502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see the analytics of the event type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SELECT event_type,count(event_type) AS number_of_events, ROUND(CAST(COUNT(event_type) AS float)/26560622, 2) AS percentage FROM ecommerce_view GROUP BY event_type ORDER BY percentage DESC;</a:t>
            </a:r>
            <a:r>
              <a:rPr i="1" lang="en-US" sz="22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2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af56abb1e3_0_11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f56abb1e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25" y="1266299"/>
            <a:ext cx="4098925" cy="11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3f0f6d0_1_28"/>
          <p:cNvSpPr txBox="1"/>
          <p:nvPr/>
        </p:nvSpPr>
        <p:spPr>
          <a:xfrm>
            <a:off x="1611449" y="194125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5: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Pie Chart 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b063f0f6d0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5" y="717325"/>
            <a:ext cx="7830050" cy="43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a32fe7e_0_126"/>
          <p:cNvSpPr txBox="1"/>
          <p:nvPr>
            <p:ph idx="1" type="body"/>
          </p:nvPr>
        </p:nvSpPr>
        <p:spPr>
          <a:xfrm>
            <a:off x="3285925" y="0"/>
            <a:ext cx="5742900" cy="5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rise of online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retailers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enable the consumer to buy many products online.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generated from user activity on ecommerce websites is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extremely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valuable.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provides  businesses with in-depth view of their consumer base (e.g., consumer preferences).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can also answer questions like “what brands do people prefer?”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analyze ecommerce data and provide insight that can be used to enhance the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ecommerce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platform.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g778a32fe7e_0_126"/>
          <p:cNvSpPr txBox="1"/>
          <p:nvPr/>
        </p:nvSpPr>
        <p:spPr>
          <a:xfrm>
            <a:off x="160026" y="435950"/>
            <a:ext cx="27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8a32fe7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0381" y="1447667"/>
            <a:ext cx="4733711" cy="347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56abb1e3_0_120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total sales by product category and brand.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brand, COUNT(event_type) as total_sales FROM ecommerce_view WHERE primary_category IN('electronics', 'appliances', 'computers') AND event_type ='purchase' GROUP BY primary_category, brand ORDER BY total_sales DESC LIMIT 100;</a:t>
            </a: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3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af56abb1e3_0_120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af56abb1e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51" y="172923"/>
            <a:ext cx="2699050" cy="47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fe2b2f3c_1_0"/>
          <p:cNvSpPr txBox="1"/>
          <p:nvPr>
            <p:ph type="title"/>
          </p:nvPr>
        </p:nvSpPr>
        <p:spPr>
          <a:xfrm>
            <a:off x="402401" y="10784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SAP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Expert Analytics - K-Means- Analysis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245" name="Google Shape;245;ga7fe2b2f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1264625"/>
            <a:ext cx="2680300" cy="3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7fe2b2f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87" y="742897"/>
            <a:ext cx="3570825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7fe2b2f3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00" y="2716175"/>
            <a:ext cx="4288600" cy="2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56abb1e3_0_126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customers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made the most purchases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COUNT(user_id) as number_of_purchased,user_id FROM ecommerce_view WHERE event_type ='purchase' GROUP BY user_id HAVING number_of_purchased&gt;1 ORDER BY number_of_purchased DESC limit 10;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af56abb1e3_0_126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f56abb1e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270475"/>
            <a:ext cx="3515900" cy="20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63f0f6d0_1_34"/>
          <p:cNvSpPr txBox="1"/>
          <p:nvPr/>
        </p:nvSpPr>
        <p:spPr>
          <a:xfrm>
            <a:off x="1611449" y="107000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7: Tableau Bar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b063f0f6d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5" y="596300"/>
            <a:ext cx="6003093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8a32fe7e_0_594"/>
          <p:cNvSpPr txBox="1"/>
          <p:nvPr>
            <p:ph idx="1" type="body"/>
          </p:nvPr>
        </p:nvSpPr>
        <p:spPr>
          <a:xfrm>
            <a:off x="3681900" y="0"/>
            <a:ext cx="546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</a:t>
            </a: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emporal Analysis results: Most users are active on 8 Universal Time (UTC) or 11:00 AM in PST.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For the month of October, the greatest peak in revenue is Day 16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K-Means Analysis Results: Most records were part of cluster 03. Cluster 03 host the records that have the smallest total sale revenue.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The top three popular categories are electronics, appliances, and computers.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95% of customers view the products however only 3% move to cart and only 2% actually purchase.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Help business better understand their consumer base.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sz="2000">
              <a:solidFill>
                <a:srgbClr val="435D74"/>
              </a:solidFill>
            </a:endParaRPr>
          </a:p>
        </p:txBody>
      </p:sp>
      <p:sp>
        <p:nvSpPr>
          <p:cNvPr id="269" name="Google Shape;269;g778a32fe7e_0_594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1610925"/>
            <a:ext cx="3015100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8a32fe7e_0_601"/>
          <p:cNvSpPr txBox="1"/>
          <p:nvPr/>
        </p:nvSpPr>
        <p:spPr>
          <a:xfrm>
            <a:off x="519475" y="1392425"/>
            <a:ext cx="78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https://github.com/neltf/CSULA_CIS_5200</a:t>
            </a:r>
            <a:endParaRPr b="0" i="0" sz="30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78a32fe7e_0_601"/>
          <p:cNvSpPr txBox="1"/>
          <p:nvPr/>
        </p:nvSpPr>
        <p:spPr>
          <a:xfrm>
            <a:off x="6060600" y="283050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778a32fe7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599474" cy="18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8a32fe7e_0_690"/>
          <p:cNvSpPr txBox="1"/>
          <p:nvPr>
            <p:ph idx="1" type="body"/>
          </p:nvPr>
        </p:nvSpPr>
        <p:spPr>
          <a:xfrm>
            <a:off x="407050" y="978900"/>
            <a:ext cx="8421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Arial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Tan, Alson. “Visualising E-Commerce User Behaviours.” Medium, Techforshe, 8 Aug. 2020, medium.com/tech4she/visualising-e-commerce-user-behaviours-c833def97cc0.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Bilgic, Adil Emre. “E-Commerce Analytics.” Kaggle, Kaggle, 18 July 2020, www.kaggle.com/adilemrebilgic/e-commerce-analytics.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Andy. “Will Customers Buy the Products in Their Cart?” Medium, Towards Data Science, 20 Feb. 2020, towardsdatascience.com/will-customers-buy-the-products-in-their-cart-b8ac5e30f3.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78a32fe7e_0_690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56abb1e3_0_200"/>
          <p:cNvSpPr txBox="1"/>
          <p:nvPr/>
        </p:nvSpPr>
        <p:spPr>
          <a:xfrm>
            <a:off x="3355988" y="553875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af56abb1e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5" y="1514800"/>
            <a:ext cx="4743850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a32fe7e_0_265"/>
          <p:cNvSpPr txBox="1"/>
          <p:nvPr>
            <p:ph idx="1" type="body"/>
          </p:nvPr>
        </p:nvSpPr>
        <p:spPr>
          <a:xfrm>
            <a:off x="212700" y="0"/>
            <a:ext cx="661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Kaggle.com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https://www.kaggle.com/mkechinov/ecommerce-behavior-data-from-multi-category-store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file contains behavior data for one month (Oct 2019) from a large multi-category online store.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5.28 GB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42,449,681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Files : 1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Format : CSV (Comma Separated Values)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778a32fe7e_0_265"/>
          <p:cNvSpPr txBox="1"/>
          <p:nvPr/>
        </p:nvSpPr>
        <p:spPr>
          <a:xfrm>
            <a:off x="4891875" y="405475"/>
            <a:ext cx="386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About the Database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778a32fe7e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966" y="2330620"/>
            <a:ext cx="2644140" cy="264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699450" y="784475"/>
            <a:ext cx="4444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version: Oracle Big Data Compute Edition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number of nodes: 3 nodes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of OCPUs: 12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size: 180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HDFS Capacity: 957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60025" y="435950"/>
            <a:ext cx="4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Technical Specification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293566"/>
            <a:ext cx="3890850" cy="226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4063000" y="185725"/>
            <a:ext cx="49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Flowchart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Architecture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28607" y="1032950"/>
            <a:ext cx="1280263" cy="4014992"/>
            <a:chOff x="2851825" y="244322"/>
            <a:chExt cx="1901475" cy="5224453"/>
          </a:xfrm>
        </p:grpSpPr>
        <p:sp>
          <p:nvSpPr>
            <p:cNvPr id="97" name="Google Shape;97;p3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80200" y="1196477"/>
            <a:ext cx="7205776" cy="3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5" y="805338"/>
            <a:ext cx="981549" cy="3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976" y="680676"/>
            <a:ext cx="564500" cy="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75" y="680675"/>
            <a:ext cx="564501" cy="5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163" y="828792"/>
            <a:ext cx="981550" cy="3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0191" y="2953875"/>
            <a:ext cx="974069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275" y="2953873"/>
            <a:ext cx="943317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9623" y="2839591"/>
            <a:ext cx="943325" cy="55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1400" y="896472"/>
            <a:ext cx="981550" cy="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3f0f6d0_0_0"/>
          <p:cNvSpPr txBox="1"/>
          <p:nvPr>
            <p:ph idx="1" type="body"/>
          </p:nvPr>
        </p:nvSpPr>
        <p:spPr>
          <a:xfrm>
            <a:off x="3739150" y="962100"/>
            <a:ext cx="49566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The original dataset was too large to upload to our Hadoop File System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The timestamp is not usable so it has to be parsed into the core components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User ID, product ID and session ID all had alphanumeric values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b063f0f6d0_0_0"/>
          <p:cNvSpPr txBox="1"/>
          <p:nvPr/>
        </p:nvSpPr>
        <p:spPr>
          <a:xfrm>
            <a:off x="527600" y="366100"/>
            <a:ext cx="3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Challenges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063f0f6d0_0_0"/>
          <p:cNvPicPr preferRelativeResize="0"/>
          <p:nvPr/>
        </p:nvPicPr>
        <p:blipFill rotWithShape="1">
          <a:blip r:embed="rId3">
            <a:alphaModFix/>
          </a:blip>
          <a:srcRect b="0" l="10827" r="10827" t="0"/>
          <a:stretch/>
        </p:blipFill>
        <p:spPr>
          <a:xfrm>
            <a:off x="409575" y="1865975"/>
            <a:ext cx="3329576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3c5d20_0_0"/>
          <p:cNvSpPr txBox="1"/>
          <p:nvPr>
            <p:ph idx="1" type="body"/>
          </p:nvPr>
        </p:nvSpPr>
        <p:spPr>
          <a:xfrm>
            <a:off x="506050" y="778300"/>
            <a:ext cx="5423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Subset = 78 MB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Number of Rows =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26,560,622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 time(unique)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2,558,113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id(unique)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6,419,694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id(unique) = 2,323,036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dataset: Filtered out missing values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day, hour, and event_precentage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84fa3c5d20_0_0"/>
          <p:cNvSpPr txBox="1"/>
          <p:nvPr/>
        </p:nvSpPr>
        <p:spPr>
          <a:xfrm>
            <a:off x="5802150" y="255100"/>
            <a:ext cx="29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Cleaning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50" y="2218225"/>
            <a:ext cx="32554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550500" y="434325"/>
            <a:ext cx="7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Analysis and 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086801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" y="2890025"/>
            <a:ext cx="3764949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49" y="1086788"/>
            <a:ext cx="4523751" cy="15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599" y="2890031"/>
            <a:ext cx="381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448647" y="443350"/>
            <a:ext cx="20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0025" y="1198925"/>
            <a:ext cx="5035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sales revenue in the month of October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ROUND(SUM(price), 2) AS sales_revenue FROM ecommerce_view where event_type='purchase' GROUP BY day ORDER BY day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3" y="813175"/>
            <a:ext cx="2515117" cy="4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