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NHUNJudZSGUDzAngBaAEx3F6q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8a32fe7e_0_6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778a32fe7e_0_6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63f0f6d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63f0f6d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b063f0f6d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d84716a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a5d84716a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66" name="Google Shape;166;ga5d84716a8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fe2b2f3c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fe2b2f3c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7fe2b2f3c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fe2b2f3c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7fe2b2f3c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7fe2b2f3c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d84716a8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a5d84716a8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88" name="Google Shape;188;ga5d84716a8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fe2b2f3c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fe2b2f3c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7fe2b2f3c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f56abb1e3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af56abb1e3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03" name="Google Shape;203;gaf56abb1e3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63f0f6d0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063f0f6d0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b063f0f6d0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f56abb1e3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af56abb1e3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19" name="Google Shape;219;gaf56abb1e3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063f0f6d0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063f0f6d0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063f0f6d0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8a32fe7e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778a32fe7e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69" name="Google Shape;69;g778a32fe7e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56abb1e3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af56abb1e3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34" name="Google Shape;234;gaf56abb1e3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7fe2b2f3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7fe2b2f3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a7fe2b2f3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f56abb1e3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af56abb1e3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51" name="Google Shape;251;gaf56abb1e3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63f0f6d0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063f0f6d0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b063f0f6d0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78a32fe7e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78a32fe7e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778a32fe7e_0_5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8a32fe7e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778a32fe7e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778a32fe7e_0_6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78a32fe7e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778a32fe7e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778a32fe7e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f56abb1e3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af56abb1e3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af56abb1e3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8a32fe7e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778a32fe7e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77" name="Google Shape;77;g778a32fe7e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85" name="Google Shape;8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63f0f6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b063f0f6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b063f0f6d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fa3c5d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4fa3c5d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84fa3c5d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801a67249_0_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7801a67249_0_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7801a67249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801a67249_0_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g7801a67249_0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801a67249_0_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7801a67249_0_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7801a67249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801a67249_0_51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7801a67249_0_51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7801a67249_0_5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7801a67249_0_5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7801a67249_0_5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7801a67249_0_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g7801a67249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801a67249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7801a67249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7801a67249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801a67249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g7801a67249_0_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7801a67249_0_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7801a67249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801a67249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g7801a67249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801a67249_0_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7801a67249_0_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7801a67249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801a67249_0_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g7801a67249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801a67249_0_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7801a67249_0_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7801a67249_0_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g7801a67249_0_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7801a67249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801a6724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7801a67249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7801a67249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neltf/CSULA_CIS_5200" TargetMode="External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kaggle.com/mkechinov/ecommerce-behavior-data-from-multi-category-store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9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.jp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2.jpg"/><Relationship Id="rId6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8a32fe7e_0_608"/>
          <p:cNvSpPr txBox="1"/>
          <p:nvPr/>
        </p:nvSpPr>
        <p:spPr>
          <a:xfrm>
            <a:off x="76247" y="269388"/>
            <a:ext cx="693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E-commerce User Behavior Analysis</a:t>
            </a:r>
            <a:endParaRPr b="0" i="0" sz="2900" u="none" cap="none" strike="noStrike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g778a32fe7e_0_608"/>
          <p:cNvSpPr txBox="1"/>
          <p:nvPr/>
        </p:nvSpPr>
        <p:spPr>
          <a:xfrm>
            <a:off x="160020" y="1295012"/>
            <a:ext cx="42723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31859B"/>
                </a:solidFill>
                <a:latin typeface="Rockwell"/>
                <a:ea typeface="Rockwell"/>
                <a:cs typeface="Rockwell"/>
                <a:sym typeface="Rockwell"/>
              </a:rPr>
              <a:t>CIS 5200 |Term Project Group 3 </a:t>
            </a:r>
            <a:endParaRPr b="1" i="0" sz="19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778a32fe7e_0_608"/>
          <p:cNvSpPr txBox="1"/>
          <p:nvPr/>
        </p:nvSpPr>
        <p:spPr>
          <a:xfrm>
            <a:off x="160028" y="1752800"/>
            <a:ext cx="40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8600"/>
                </a:solidFill>
                <a:latin typeface="Rockwell"/>
                <a:ea typeface="Rockwell"/>
                <a:cs typeface="Rockwell"/>
                <a:sym typeface="Rockwell"/>
              </a:rPr>
              <a:t>Advisor: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Rockwell"/>
                <a:ea typeface="Rockwell"/>
                <a:cs typeface="Rockwell"/>
                <a:sym typeface="Rockwell"/>
              </a:rPr>
              <a:t>Dr. Jongwook Woo</a:t>
            </a:r>
            <a:endParaRPr b="1" i="0" sz="20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778a32fe7e_0_608"/>
          <p:cNvSpPr txBox="1"/>
          <p:nvPr/>
        </p:nvSpPr>
        <p:spPr>
          <a:xfrm>
            <a:off x="76250" y="2412625"/>
            <a:ext cx="27435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ockwell"/>
                <a:ea typeface="Rockwell"/>
                <a:cs typeface="Rockwell"/>
                <a:sym typeface="Rockwell"/>
              </a:rPr>
              <a:t>By:</a:t>
            </a:r>
            <a:endParaRPr sz="1100">
              <a:solidFill>
                <a:srgbClr val="395E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Taya Stewart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Raymond Delgado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Navaneeth Visagan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 Frank Chen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Ninelia Talverdi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63f0f6d0_1_0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1" name="Google Shape;161;gb063f0f6d0_1_0"/>
          <p:cNvSpPr txBox="1"/>
          <p:nvPr/>
        </p:nvSpPr>
        <p:spPr>
          <a:xfrm>
            <a:off x="1611450" y="253275"/>
            <a:ext cx="664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1: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Power BI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Line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b063f0f6d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50" y="823925"/>
            <a:ext cx="6587951" cy="4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d84716a8_0_144"/>
          <p:cNvSpPr txBox="1"/>
          <p:nvPr>
            <p:ph idx="1" type="body"/>
          </p:nvPr>
        </p:nvSpPr>
        <p:spPr>
          <a:xfrm>
            <a:off x="0" y="766725"/>
            <a:ext cx="52200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daily interaction of the ecommerce website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day, hour ,COUNT(event_type) AS total_sales, ROUND(SUM(price), 2) AS total_sales_revenue, COUNT(DISTINCT user_id) as total_unique_buyers FROM ecommerce_view WHERE event_type='purchase' GROUP BY day, hour ORDER BY day ASC, hour ASC;</a:t>
            </a:r>
            <a:endParaRPr i="1" sz="23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9" name="Google Shape;169;ga5d84716a8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892100"/>
            <a:ext cx="3739375" cy="36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a5d84716a8_0_144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28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b="1" i="0" sz="28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fe2b2f3c_1_12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Forecasting Total Revenue</a:t>
            </a:r>
            <a:r>
              <a:rPr lang="en-US">
                <a:solidFill>
                  <a:srgbClr val="D0F09F"/>
                </a:solidFill>
              </a:rPr>
              <a:t>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77" name="Google Shape;177;ga7fe2b2f3c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25" y="910300"/>
            <a:ext cx="7520400" cy="38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fe2b2f3c_1_18"/>
          <p:cNvSpPr txBox="1"/>
          <p:nvPr>
            <p:ph type="title"/>
          </p:nvPr>
        </p:nvSpPr>
        <p:spPr>
          <a:xfrm>
            <a:off x="229425" y="180100"/>
            <a:ext cx="88068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Trend Line Total Unique Buyers</a:t>
            </a:r>
            <a:r>
              <a:rPr lang="en-US">
                <a:solidFill>
                  <a:srgbClr val="D0F09F"/>
                </a:solidFill>
              </a:rPr>
              <a:t> 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84" name="Google Shape;184;ga7fe2b2f3c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25" y="977500"/>
            <a:ext cx="6542250" cy="4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d84716a8_0_153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find user activity by hour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hour , COUNT(user_id) AS users_active FROM ecommerce_view GROUP BY hour ORDER BY hour ASC;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ga5d84716a8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900" y="750900"/>
            <a:ext cx="2787856" cy="43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a5d84716a8_0_153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3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7fe2b2f3c_1_26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3: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Column Chart</a:t>
            </a:r>
            <a:r>
              <a:rPr lang="en-US">
                <a:solidFill>
                  <a:srgbClr val="D0F09F"/>
                </a:solidFill>
              </a:rPr>
              <a:t>  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99" name="Google Shape;199;ga7fe2b2f3c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25" y="906675"/>
            <a:ext cx="7525200" cy="4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56abb1e3_0_107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most popular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category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viewing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SELECT primary_category, COUNT(event_type) AS total_views  FROM ecommerce_view WHERE event_type = 'view' GROUP BY primary_category ORDER BY total_views DESC;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af56abb1e3_0_107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4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af56abb1e3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175" y="1173088"/>
            <a:ext cx="3515899" cy="279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63f0f6d0_1_22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4" name="Google Shape;214;gb063f0f6d0_1_22"/>
          <p:cNvSpPr txBox="1"/>
          <p:nvPr/>
        </p:nvSpPr>
        <p:spPr>
          <a:xfrm>
            <a:off x="1062975" y="112975"/>
            <a:ext cx="73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4: Tableau Bubble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b063f0f6d0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563" y="587425"/>
            <a:ext cx="4956877" cy="450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56abb1e3_0_114"/>
          <p:cNvSpPr txBox="1"/>
          <p:nvPr>
            <p:ph idx="1" type="body"/>
          </p:nvPr>
        </p:nvSpPr>
        <p:spPr>
          <a:xfrm>
            <a:off x="82300" y="110502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see the analytics of the event type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SELECT event_type,count(event_type) AS number_of_events, ROUND(CAST(COUNT(event_type) AS float)/26560622, 2) AS percentage FROM ecommerce_view GROUP BY event_type ORDER BY percentage DESC;</a:t>
            </a:r>
            <a:r>
              <a:rPr i="1" lang="en-US" sz="22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i="1" sz="22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af56abb1e3_0_114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5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af56abb1e3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825" y="1266299"/>
            <a:ext cx="4098925" cy="11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063f0f6d0_1_28"/>
          <p:cNvSpPr txBox="1"/>
          <p:nvPr/>
        </p:nvSpPr>
        <p:spPr>
          <a:xfrm>
            <a:off x="1611449" y="194125"/>
            <a:ext cx="592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5: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Power BI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Pie Chart </a:t>
            </a:r>
            <a:endParaRPr b="1" i="0" sz="28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b063f0f6d0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25" y="717325"/>
            <a:ext cx="7830050" cy="437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8a32fe7e_0_126"/>
          <p:cNvSpPr txBox="1"/>
          <p:nvPr>
            <p:ph idx="1" type="body"/>
          </p:nvPr>
        </p:nvSpPr>
        <p:spPr>
          <a:xfrm>
            <a:off x="3285925" y="0"/>
            <a:ext cx="5742900" cy="50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rise of online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retailers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has enabled the consumer to buy many products online.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data generated from user activity on ecommerce websites is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extremely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valuable.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provides  businesses with in-depth view of their consumer base (e.g., consumer preferences).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can also answer questions like “what brands do people prefer?”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goal is to analyze ecommerce data and provide insight that can be used to enhance the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ecommerce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platform.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" name="Google Shape;72;g778a32fe7e_0_126"/>
          <p:cNvSpPr txBox="1"/>
          <p:nvPr/>
        </p:nvSpPr>
        <p:spPr>
          <a:xfrm>
            <a:off x="160026" y="435950"/>
            <a:ext cx="27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778a32fe7e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0381" y="1447667"/>
            <a:ext cx="4733711" cy="347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56abb1e3_0_120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total sales by product category and brand.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primary_category, brand, COUNT(event_type) as total_sales FROM ecommerce_view WHERE primary_category IN('electronics', 'appliances', 'computers') AND event_type ='purchase' GROUP BY primary_category, brand ORDER BY total_sales DESC LIMIT 100;</a:t>
            </a:r>
            <a:r>
              <a:rPr i="1" lang="en-US" sz="23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i="1" sz="23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gaf56abb1e3_0_120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6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af56abb1e3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951" y="172923"/>
            <a:ext cx="2699050" cy="47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7fe2b2f3c_1_0"/>
          <p:cNvSpPr txBox="1"/>
          <p:nvPr>
            <p:ph type="title"/>
          </p:nvPr>
        </p:nvSpPr>
        <p:spPr>
          <a:xfrm>
            <a:off x="402401" y="10784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SAP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Expert Analytics - K-Means- Analysis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245" name="Google Shape;245;ga7fe2b2f3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0" y="1264625"/>
            <a:ext cx="2680300" cy="36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a7fe2b2f3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987" y="742897"/>
            <a:ext cx="3570825" cy="20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a7fe2b2f3c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600" y="2716175"/>
            <a:ext cx="4288600" cy="2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56abb1e3_0_126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out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which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customers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made the most purchases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accent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COUNT(user_id) as number_of_purchased,user_id FROM ecommerce_view WHERE event_type ='purchase' GROUP BY user_id HAVING number_of_purchased&gt;1 ORDER BY number_of_purchased DESC limit 10;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gaf56abb1e3_0_126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7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af56abb1e3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375" y="1270475"/>
            <a:ext cx="3515900" cy="20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063f0f6d0_1_34"/>
          <p:cNvSpPr txBox="1"/>
          <p:nvPr/>
        </p:nvSpPr>
        <p:spPr>
          <a:xfrm>
            <a:off x="1611449" y="107000"/>
            <a:ext cx="592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7: Tableau Bar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b063f0f6d0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55" y="596300"/>
            <a:ext cx="6003093" cy="45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78a32fe7e_0_594"/>
          <p:cNvSpPr txBox="1"/>
          <p:nvPr>
            <p:ph idx="1" type="body"/>
          </p:nvPr>
        </p:nvSpPr>
        <p:spPr>
          <a:xfrm>
            <a:off x="3493150" y="0"/>
            <a:ext cx="5651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T</a:t>
            </a: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emporal Analysis results: Most users are active on 8 Universal Time (UTC) or 11:00 AM in PST.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2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For the month of October, the greatest peak in revenue is Day 16.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4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K-Means Analysis Results: Most records were part of cluster 03. Cluster 03 host the records that have the smallest total sale revenue.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6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The top three popular categories are electronics, appliances, and computers.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8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95% of customers view the products however only 3% move to cart and only 2% actually purchase.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20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Help business better understand their consumer base.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 sz="2000">
              <a:solidFill>
                <a:srgbClr val="435D74"/>
              </a:solidFill>
            </a:endParaRPr>
          </a:p>
        </p:txBody>
      </p:sp>
      <p:sp>
        <p:nvSpPr>
          <p:cNvPr id="269" name="Google Shape;269;g778a32fe7e_0_594"/>
          <p:cNvSpPr txBox="1"/>
          <p:nvPr/>
        </p:nvSpPr>
        <p:spPr>
          <a:xfrm>
            <a:off x="339750" y="3291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Conclusion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778a32fe7e_0_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" y="1610925"/>
            <a:ext cx="3015100" cy="3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78a32fe7e_0_601"/>
          <p:cNvSpPr txBox="1"/>
          <p:nvPr/>
        </p:nvSpPr>
        <p:spPr>
          <a:xfrm>
            <a:off x="519475" y="1392425"/>
            <a:ext cx="782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https://github.com/neltf/CSULA_CIS_5200</a:t>
            </a:r>
            <a:endParaRPr b="0" i="0" sz="30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78a32fe7e_0_601"/>
          <p:cNvSpPr txBox="1"/>
          <p:nvPr/>
        </p:nvSpPr>
        <p:spPr>
          <a:xfrm>
            <a:off x="6060600" y="283050"/>
            <a:ext cx="26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GitHub Link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778a32fe7e_0_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571750"/>
            <a:ext cx="4599474" cy="18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78a32fe7e_0_690"/>
          <p:cNvSpPr txBox="1"/>
          <p:nvPr>
            <p:ph idx="1" type="body"/>
          </p:nvPr>
        </p:nvSpPr>
        <p:spPr>
          <a:xfrm>
            <a:off x="407050" y="978900"/>
            <a:ext cx="8421900" cy="4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Arial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Tan, Alson. “Visualising E-Commerce User Behaviours.” Medium, Techforshe, 8 Aug. 2020, medium.com/tech4she/visualising-e-commerce-user-behaviours-c833def97cc0.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Bilgic, Adil Emre. “E-Commerce Analytics.” Kaggle, Kaggle, 18 July 2020, www.kaggle.com/adilemrebilgic/e-commerce-analytics. 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Yu, Andy. “Will Customers Buy the Products in Their Cart?” Medium, Towards Data Science, 20 Feb. 2020, towardsdatascience.com/will-customers-buy-the-products-in-their-cart-b8ac5e30f3. 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778a32fe7e_0_690"/>
          <p:cNvSpPr txBox="1"/>
          <p:nvPr/>
        </p:nvSpPr>
        <p:spPr>
          <a:xfrm>
            <a:off x="339750" y="3291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References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56abb1e3_0_200"/>
          <p:cNvSpPr txBox="1"/>
          <p:nvPr/>
        </p:nvSpPr>
        <p:spPr>
          <a:xfrm>
            <a:off x="3355988" y="553875"/>
            <a:ext cx="26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af56abb1e3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75" y="1514800"/>
            <a:ext cx="4743850" cy="28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8a32fe7e_0_265"/>
          <p:cNvSpPr txBox="1"/>
          <p:nvPr>
            <p:ph idx="1" type="body"/>
          </p:nvPr>
        </p:nvSpPr>
        <p:spPr>
          <a:xfrm>
            <a:off x="212700" y="0"/>
            <a:ext cx="661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Source : </a:t>
            </a:r>
            <a:r>
              <a:rPr lang="en-US" sz="2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Kaggle.com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URL : </a:t>
            </a:r>
            <a:r>
              <a:rPr lang="en-US" sz="2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https://www.kaggle.com/mkechinov/ecommerce-behavior-data-from-multi-category-store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file contains behavior data for one month (Oct 2019) from a large multi-category online store.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File Size : 5.28 GB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Rows :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42,449,681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Columns : 9      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Files : 1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 Format : CSV (Comma Separated Values)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g778a32fe7e_0_265"/>
          <p:cNvSpPr txBox="1"/>
          <p:nvPr/>
        </p:nvSpPr>
        <p:spPr>
          <a:xfrm>
            <a:off x="4891875" y="405475"/>
            <a:ext cx="386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About the Database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778a32fe7e_0_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7966" y="2330620"/>
            <a:ext cx="2644140" cy="264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idx="1" type="body"/>
          </p:nvPr>
        </p:nvSpPr>
        <p:spPr>
          <a:xfrm>
            <a:off x="4699450" y="784475"/>
            <a:ext cx="44448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version: Oracle Big Data Compute Edition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number of nodes: 3 nodes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 of OCPUs: 12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Memory size: 180 GB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HDFS Capacity: 957 GB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60025" y="435950"/>
            <a:ext cx="46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Technical Specification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25" y="1293566"/>
            <a:ext cx="3890850" cy="226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4063000" y="185725"/>
            <a:ext cx="49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Flowchart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Architecture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7428607" y="1032950"/>
            <a:ext cx="1280263" cy="4014992"/>
            <a:chOff x="2851825" y="244322"/>
            <a:chExt cx="1901475" cy="5224453"/>
          </a:xfrm>
        </p:grpSpPr>
        <p:sp>
          <p:nvSpPr>
            <p:cNvPr id="97" name="Google Shape;97;p3"/>
            <p:cNvSpPr/>
            <p:nvPr/>
          </p:nvSpPr>
          <p:spPr>
            <a:xfrm>
              <a:off x="2851825" y="4064847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891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851825" y="46059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68"/>
                  </a:lnTo>
                  <a:lnTo>
                    <a:pt x="37993" y="34513"/>
                  </a:lnTo>
                  <a:lnTo>
                    <a:pt x="37993" y="2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795452" y="46059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63"/>
                  </a:lnTo>
                  <a:lnTo>
                    <a:pt x="0" y="34513"/>
                  </a:lnTo>
                  <a:lnTo>
                    <a:pt x="38066" y="12568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851825" y="310340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851825" y="36511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795452" y="36511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45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851825" y="2154347"/>
              <a:ext cx="1901025" cy="1096825"/>
            </a:xfrm>
            <a:custGeom>
              <a:rect b="b" l="l" r="r" t="t"/>
              <a:pathLst>
                <a:path extrusionOk="0" h="43873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73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51825" y="269587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1"/>
                  </a:moveTo>
                  <a:lnTo>
                    <a:pt x="0" y="12569"/>
                  </a:lnTo>
                  <a:lnTo>
                    <a:pt x="37993" y="34514"/>
                  </a:lnTo>
                  <a:lnTo>
                    <a:pt x="37993" y="21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01650" y="269587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1"/>
                  </a:moveTo>
                  <a:lnTo>
                    <a:pt x="0" y="21964"/>
                  </a:lnTo>
                  <a:lnTo>
                    <a:pt x="0" y="34514"/>
                  </a:lnTo>
                  <a:lnTo>
                    <a:pt x="38066" y="12569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51825" y="119335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55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851825" y="1741075"/>
              <a:ext cx="949850" cy="862400"/>
            </a:xfrm>
            <a:custGeom>
              <a:rect b="b" l="l" r="r" t="t"/>
              <a:pathLst>
                <a:path extrusionOk="0" h="34496" w="37994">
                  <a:moveTo>
                    <a:pt x="0" y="1"/>
                  </a:moveTo>
                  <a:lnTo>
                    <a:pt x="0" y="12551"/>
                  </a:lnTo>
                  <a:lnTo>
                    <a:pt x="37993" y="34496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795452" y="1741075"/>
              <a:ext cx="951650" cy="862400"/>
            </a:xfrm>
            <a:custGeom>
              <a:rect b="b" l="l" r="r" t="t"/>
              <a:pathLst>
                <a:path extrusionOk="0" h="34496" w="38066">
                  <a:moveTo>
                    <a:pt x="38066" y="1"/>
                  </a:moveTo>
                  <a:lnTo>
                    <a:pt x="0" y="21946"/>
                  </a:lnTo>
                  <a:lnTo>
                    <a:pt x="0" y="34496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851825" y="244322"/>
              <a:ext cx="1901025" cy="1096350"/>
            </a:xfrm>
            <a:custGeom>
              <a:rect b="b" l="l" r="r" t="t"/>
              <a:pathLst>
                <a:path extrusionOk="0" h="43854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851825" y="785825"/>
              <a:ext cx="949850" cy="862875"/>
            </a:xfrm>
            <a:custGeom>
              <a:rect b="b" l="l" r="r" t="t"/>
              <a:pathLst>
                <a:path extrusionOk="0" h="34515" w="37994">
                  <a:moveTo>
                    <a:pt x="0" y="1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801650" y="785825"/>
              <a:ext cx="951650" cy="862875"/>
            </a:xfrm>
            <a:custGeom>
              <a:rect b="b" l="l" r="r" t="t"/>
              <a:pathLst>
                <a:path extrusionOk="0" h="34515" w="38066">
                  <a:moveTo>
                    <a:pt x="38066" y="1"/>
                  </a:moveTo>
                  <a:lnTo>
                    <a:pt x="0" y="21946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119" l="0" r="0" t="109"/>
          <a:stretch/>
        </p:blipFill>
        <p:spPr>
          <a:xfrm>
            <a:off x="80200" y="1196477"/>
            <a:ext cx="7205776" cy="394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25" y="805338"/>
            <a:ext cx="981549" cy="3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976" y="680676"/>
            <a:ext cx="564500" cy="5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5475" y="680675"/>
            <a:ext cx="564501" cy="50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6163" y="828792"/>
            <a:ext cx="981550" cy="33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60191" y="2953875"/>
            <a:ext cx="974069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5275" y="2953873"/>
            <a:ext cx="943317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9623" y="2839591"/>
            <a:ext cx="943325" cy="55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1400" y="896472"/>
            <a:ext cx="981550" cy="28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63f0f6d0_0_0"/>
          <p:cNvSpPr txBox="1"/>
          <p:nvPr>
            <p:ph idx="1" type="body"/>
          </p:nvPr>
        </p:nvSpPr>
        <p:spPr>
          <a:xfrm>
            <a:off x="3739150" y="962100"/>
            <a:ext cx="49566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The original dataset was too large to upload to our Hadoop File System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The timestamp is not usable so it has to be parsed into the core components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User ID, product ID and session ID all had alphanumeric values</a:t>
            </a:r>
            <a:endParaRPr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gb063f0f6d0_0_0"/>
          <p:cNvSpPr txBox="1"/>
          <p:nvPr/>
        </p:nvSpPr>
        <p:spPr>
          <a:xfrm>
            <a:off x="527600" y="366100"/>
            <a:ext cx="35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Challenges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b063f0f6d0_0_0"/>
          <p:cNvPicPr preferRelativeResize="0"/>
          <p:nvPr/>
        </p:nvPicPr>
        <p:blipFill rotWithShape="1">
          <a:blip r:embed="rId3">
            <a:alphaModFix/>
          </a:blip>
          <a:srcRect b="0" l="10827" r="10827" t="0"/>
          <a:stretch/>
        </p:blipFill>
        <p:spPr>
          <a:xfrm>
            <a:off x="409575" y="1865975"/>
            <a:ext cx="3329576" cy="2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fa3c5d20_0_0"/>
          <p:cNvSpPr txBox="1"/>
          <p:nvPr>
            <p:ph idx="1" type="body"/>
          </p:nvPr>
        </p:nvSpPr>
        <p:spPr>
          <a:xfrm>
            <a:off x="506050" y="778300"/>
            <a:ext cx="54237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Subset = 78 MB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Number of Rows =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26,560,622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 time(unique) =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2,558,113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 id(unique) =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6,419,694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id(unique) = 2,323,036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Cleaned the dataset: Filtered out missing values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Generated new columns from the existing columns: day, hour, and event_precentage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g84fa3c5d20_0_0"/>
          <p:cNvSpPr txBox="1"/>
          <p:nvPr/>
        </p:nvSpPr>
        <p:spPr>
          <a:xfrm>
            <a:off x="5802150" y="255100"/>
            <a:ext cx="29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Cleaning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84fa3c5d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150" y="2218225"/>
            <a:ext cx="3255400" cy="20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550500" y="434325"/>
            <a:ext cx="74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Analysis and 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Visualization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00" y="1086801"/>
            <a:ext cx="36195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00" y="2890025"/>
            <a:ext cx="3764949" cy="1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49" y="1086788"/>
            <a:ext cx="4523751" cy="150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599" y="2890031"/>
            <a:ext cx="3810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448647" y="443350"/>
            <a:ext cx="20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160025" y="1198925"/>
            <a:ext cx="50352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daily sales revenue in the month of October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day, ROUND(SUM(price), 2) AS sales_revenue FROM ecommerce_view where event_type='purchase' GROUP BY day ORDER BY day ASC;</a:t>
            </a:r>
            <a:endParaRPr i="1" sz="24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13" y="813175"/>
            <a:ext cx="2515117" cy="4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2019-04-30T05:33:06Z</dcterms:created>
  <dc:creator>Microsoft Office User</dc:creator>
</cp:coreProperties>
</file>