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Catamaran"/>
      <p:regular r:id="rId35"/>
      <p:bold r:id="rId36"/>
    </p:embeddedFont>
    <p:embeddedFont>
      <p:font typeface="Raleway"/>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atamaran-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regular.fntdata"/><Relationship Id="rId14" Type="http://schemas.openxmlformats.org/officeDocument/2006/relationships/slide" Target="slides/slide9.xml"/><Relationship Id="rId36" Type="http://schemas.openxmlformats.org/officeDocument/2006/relationships/font" Target="fonts/Catamaran-bold.fntdata"/><Relationship Id="rId17" Type="http://schemas.openxmlformats.org/officeDocument/2006/relationships/slide" Target="slides/slide12.xml"/><Relationship Id="rId39" Type="http://schemas.openxmlformats.org/officeDocument/2006/relationships/font" Target="fonts/Raleway-italic.fntdata"/><Relationship Id="rId16" Type="http://schemas.openxmlformats.org/officeDocument/2006/relationships/slide" Target="slides/slide11.xml"/><Relationship Id="rId38" Type="http://schemas.openxmlformats.org/officeDocument/2006/relationships/font" Target="fonts/Ralew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2012979f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2012979f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e0b7b3ea6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e0b7b3ea6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e0b7b3ea6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e0b7b3ea6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df644b6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df644b6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e0b7b3ea6_1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e0b7b3ea6_1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e0b7b3e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e0b7b3e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2012979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2012979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222544211_1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222544211_1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2daf8a0e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2daf8a0e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cbe51bab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cbe51bab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df644b6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df644b6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e0b7b3e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e0b7b3e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2012979f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2012979f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cbe51ba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cbe51ba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cbe51bab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cbe51bab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8e0b7b3ea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8e0b7b3ea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8e0b7b3ea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8e0b7b3ea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8e0b7b3ea6_1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8e0b7b3ea6_1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cbe51ba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cbe51ba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5670f63a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5670f63a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a3e01eb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2a3e01eb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ade092b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ade092b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89395c232_4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89395c232_4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2daf8a0e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2daf8a0e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e0b7b3ea6_1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e0b7b3ea6_1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2012979f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2012979f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009ada8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009ada8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2012979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2012979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Font typeface="Catamaran"/>
              <a:buNone/>
              <a:defRPr sz="4200">
                <a:solidFill>
                  <a:schemeClr val="dk2"/>
                </a:solidFill>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2" name="Google Shape;12;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 name="Google Shape;13;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14" name="Google Shape;14;p2"/>
          <p:cNvPicPr preferRelativeResize="0"/>
          <p:nvPr/>
        </p:nvPicPr>
        <p:blipFill>
          <a:blip r:embed="rId2">
            <a:alphaModFix amt="25000"/>
          </a:blip>
          <a:stretch>
            <a:fillRect/>
          </a:stretch>
        </p:blipFill>
        <p:spPr>
          <a:xfrm>
            <a:off x="6259425" y="2453225"/>
            <a:ext cx="2884575" cy="2690199"/>
          </a:xfrm>
          <a:prstGeom prst="rect">
            <a:avLst/>
          </a:prstGeom>
          <a:noFill/>
          <a:ln>
            <a:noFill/>
          </a:ln>
        </p:spPr>
      </p:pic>
      <p:sp>
        <p:nvSpPr>
          <p:cNvPr id="15" name="Google Shape;15;p2"/>
          <p:cNvSpPr/>
          <p:nvPr/>
        </p:nvSpPr>
        <p:spPr>
          <a:xfrm>
            <a:off x="830400" y="1170063"/>
            <a:ext cx="548700" cy="882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79100" y="1170063"/>
            <a:ext cx="548700" cy="882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
        <p:nvSpPr>
          <p:cNvPr id="20" name="Google Shape;20;p3"/>
          <p:cNvSpPr txBox="1"/>
          <p:nvPr/>
        </p:nvSpPr>
        <p:spPr>
          <a:xfrm>
            <a:off x="3477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1</a:t>
            </a:r>
            <a:endParaRPr sz="4800">
              <a:latin typeface="Raleway"/>
              <a:ea typeface="Raleway"/>
              <a:cs typeface="Raleway"/>
              <a:sym typeface="Raleway"/>
            </a:endParaRPr>
          </a:p>
        </p:txBody>
      </p:sp>
      <p:sp>
        <p:nvSpPr>
          <p:cNvPr id="21" name="Google Shape;21;p3"/>
          <p:cNvSpPr txBox="1"/>
          <p:nvPr/>
        </p:nvSpPr>
        <p:spPr>
          <a:xfrm>
            <a:off x="3477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3</a:t>
            </a:r>
            <a:endParaRPr sz="4800">
              <a:latin typeface="Raleway"/>
              <a:ea typeface="Raleway"/>
              <a:cs typeface="Raleway"/>
              <a:sym typeface="Raleway"/>
            </a:endParaRPr>
          </a:p>
        </p:txBody>
      </p:sp>
      <p:sp>
        <p:nvSpPr>
          <p:cNvPr id="22" name="Google Shape;22;p3"/>
          <p:cNvSpPr txBox="1"/>
          <p:nvPr/>
        </p:nvSpPr>
        <p:spPr>
          <a:xfrm>
            <a:off x="41670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2</a:t>
            </a:r>
            <a:endParaRPr sz="4800">
              <a:latin typeface="Raleway"/>
              <a:ea typeface="Raleway"/>
              <a:cs typeface="Raleway"/>
              <a:sym typeface="Raleway"/>
            </a:endParaRPr>
          </a:p>
        </p:txBody>
      </p:sp>
      <p:sp>
        <p:nvSpPr>
          <p:cNvPr id="23" name="Google Shape;23;p3"/>
          <p:cNvSpPr txBox="1"/>
          <p:nvPr/>
        </p:nvSpPr>
        <p:spPr>
          <a:xfrm>
            <a:off x="41670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4</a:t>
            </a:r>
            <a:endParaRPr sz="4800">
              <a:latin typeface="Raleway"/>
              <a:ea typeface="Raleway"/>
              <a:cs typeface="Raleway"/>
              <a:sym typeface="Raleway"/>
            </a:endParaRPr>
          </a:p>
        </p:txBody>
      </p:sp>
      <p:sp>
        <p:nvSpPr>
          <p:cNvPr id="24" name="Google Shape;24;p3"/>
          <p:cNvSpPr/>
          <p:nvPr/>
        </p:nvSpPr>
        <p:spPr>
          <a:xfrm>
            <a:off x="1414300" y="198332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5" name="Google Shape;25;p3"/>
          <p:cNvSpPr/>
          <p:nvPr/>
        </p:nvSpPr>
        <p:spPr>
          <a:xfrm>
            <a:off x="1414300" y="2937820"/>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6" name="Google Shape;26;p3"/>
          <p:cNvSpPr/>
          <p:nvPr/>
        </p:nvSpPr>
        <p:spPr>
          <a:xfrm>
            <a:off x="5233600" y="198332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7" name="Google Shape;27;p3"/>
          <p:cNvSpPr/>
          <p:nvPr/>
        </p:nvSpPr>
        <p:spPr>
          <a:xfrm>
            <a:off x="5233600" y="2937820"/>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8" name="Google Shape;28;p3"/>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3"/>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3"/>
          <p:cNvPicPr preferRelativeResize="0"/>
          <p:nvPr/>
        </p:nvPicPr>
        <p:blipFill>
          <a:blip r:embed="rId2">
            <a:alphaModFix amt="25000"/>
          </a:blip>
          <a:stretch>
            <a:fillRect/>
          </a:stretch>
        </p:blipFill>
        <p:spPr>
          <a:xfrm>
            <a:off x="7922487" y="2407925"/>
            <a:ext cx="1776325" cy="1656624"/>
          </a:xfrm>
          <a:prstGeom prst="rect">
            <a:avLst/>
          </a:prstGeom>
          <a:noFill/>
          <a:ln>
            <a:noFill/>
          </a:ln>
        </p:spPr>
      </p:pic>
      <p:sp>
        <p:nvSpPr>
          <p:cNvPr id="32" name="Google Shape;32;p3"/>
          <p:cNvSpPr txBox="1"/>
          <p:nvPr/>
        </p:nvSpPr>
        <p:spPr>
          <a:xfrm>
            <a:off x="3477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5</a:t>
            </a:r>
            <a:endParaRPr sz="4800">
              <a:latin typeface="Raleway"/>
              <a:ea typeface="Raleway"/>
              <a:cs typeface="Raleway"/>
              <a:sym typeface="Raleway"/>
            </a:endParaRPr>
          </a:p>
        </p:txBody>
      </p:sp>
      <p:sp>
        <p:nvSpPr>
          <p:cNvPr id="33" name="Google Shape;33;p3"/>
          <p:cNvSpPr txBox="1"/>
          <p:nvPr/>
        </p:nvSpPr>
        <p:spPr>
          <a:xfrm>
            <a:off x="41670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6</a:t>
            </a:r>
            <a:endParaRPr sz="4800">
              <a:latin typeface="Raleway"/>
              <a:ea typeface="Raleway"/>
              <a:cs typeface="Raleway"/>
              <a:sym typeface="Raleway"/>
            </a:endParaRPr>
          </a:p>
        </p:txBody>
      </p:sp>
      <p:sp>
        <p:nvSpPr>
          <p:cNvPr id="34" name="Google Shape;34;p3"/>
          <p:cNvSpPr/>
          <p:nvPr/>
        </p:nvSpPr>
        <p:spPr>
          <a:xfrm>
            <a:off x="1414300" y="387527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35" name="Google Shape;35;p3"/>
          <p:cNvSpPr/>
          <p:nvPr/>
        </p:nvSpPr>
        <p:spPr>
          <a:xfrm>
            <a:off x="5233600" y="387527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9" name="Google Shape;39;p4"/>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0" name="Google Shape;4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4"/>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
        <p:nvSpPr>
          <p:cNvPr id="43" name="Google Shape;43;p4"/>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9" name="Google Shape;49;p5"/>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50" name="Google Shape;50;p5"/>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1" name="Google Shape;51;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52" name="Google Shape;52;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 name="Google Shape;53;p5"/>
          <p:cNvPicPr preferRelativeResize="0"/>
          <p:nvPr/>
        </p:nvPicPr>
        <p:blipFill rotWithShape="1">
          <a:blip r:embed="rId2">
            <a:alphaModFix/>
          </a:blip>
          <a:srcRect b="17785" l="0" r="0" t="13651"/>
          <a:stretch/>
        </p:blipFill>
        <p:spPr>
          <a:xfrm>
            <a:off x="0" y="4597050"/>
            <a:ext cx="607175" cy="487800"/>
          </a:xfrm>
          <a:prstGeom prst="rect">
            <a:avLst/>
          </a:prstGeom>
          <a:noFill/>
          <a:ln>
            <a:noFill/>
          </a:ln>
        </p:spPr>
      </p:pic>
      <p:sp>
        <p:nvSpPr>
          <p:cNvPr id="54" name="Google Shape;54;p5"/>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
        <p:nvSpPr>
          <p:cNvPr id="57" name="Google Shape;57;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5"/>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Catamaran"/>
              <a:buNone/>
              <a:defRPr b="1" sz="2800">
                <a:latin typeface="Catamaran"/>
                <a:ea typeface="Catamaran"/>
                <a:cs typeface="Catamaran"/>
                <a:sym typeface="Catamaran"/>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Catamaran"/>
              <a:buChar char="●"/>
              <a:defRPr sz="1300">
                <a:solidFill>
                  <a:schemeClr val="accent1"/>
                </a:solidFill>
                <a:latin typeface="Catamaran"/>
                <a:ea typeface="Catamaran"/>
                <a:cs typeface="Catamaran"/>
                <a:sym typeface="Catamaran"/>
              </a:defRPr>
            </a:lvl1pPr>
            <a:lvl2pPr indent="-298450" lvl="1" marL="9144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2pPr>
            <a:lvl3pPr indent="-298450" lvl="2" marL="13716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3pPr>
            <a:lvl4pPr indent="-298450" lvl="3" marL="18288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4pPr>
            <a:lvl5pPr indent="-298450" lvl="4" marL="22860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5pPr>
            <a:lvl6pPr indent="-298450" lvl="5" marL="27432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6pPr>
            <a:lvl7pPr indent="-298450" lvl="6" marL="32004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7pPr>
            <a:lvl8pPr indent="-298450" lvl="7" marL="36576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8pPr>
            <a:lvl9pPr indent="-298450" lvl="8" marL="4114800">
              <a:lnSpc>
                <a:spcPct val="115000"/>
              </a:lnSpc>
              <a:spcBef>
                <a:spcPts val="1600"/>
              </a:spcBef>
              <a:spcAft>
                <a:spcPts val="1600"/>
              </a:spcAft>
              <a:buClr>
                <a:schemeClr val="accent1"/>
              </a:buClr>
              <a:buSzPts val="1100"/>
              <a:buFont typeface="Catamaran"/>
              <a:buChar char="■"/>
              <a:defRPr sz="1100">
                <a:solidFill>
                  <a:schemeClr val="accent1"/>
                </a:solidFill>
                <a:latin typeface="Catamaran"/>
                <a:ea typeface="Catamaran"/>
                <a:cs typeface="Catamaran"/>
                <a:sym typeface="Catamaran"/>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arxiv.org/abs/2310.05331" TargetMode="External"/><Relationship Id="rId4" Type="http://schemas.openxmlformats.org/officeDocument/2006/relationships/hyperlink" Target="https://arxiv.org/abs/2308.07707" TargetMode="External"/><Relationship Id="rId5" Type="http://schemas.openxmlformats.org/officeDocument/2006/relationships/hyperlink" Target="https://unlearning-challenge.github.io/assets/data/Machine_Unlearning_Metric.pdf" TargetMode="External"/><Relationship Id="rId6" Type="http://schemas.openxmlformats.org/officeDocument/2006/relationships/hyperlink" Target="https://www.mdpi.com/2076-3417/13/16/9341" TargetMode="External"/><Relationship Id="rId7" Type="http://schemas.openxmlformats.org/officeDocument/2006/relationships/hyperlink" Target="https://github.com/pietro-nardelli/sapienza-ppt-templ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dpi.com/2076-3417/13/16/9341" TargetMode="External"/><Relationship Id="rId4" Type="http://schemas.openxmlformats.org/officeDocument/2006/relationships/hyperlink" Target="https://dig.watch/updates/ais-right-to-forget-machine-unlearning" TargetMode="External"/><Relationship Id="rId5" Type="http://schemas.openxmlformats.org/officeDocument/2006/relationships/hyperlink" Target="https://www.linkedin.com/pulse/why-cybersecurity-critical-resilient-machine-learning-ari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200"/>
              <a:t>Machine Unlearning</a:t>
            </a:r>
            <a:endParaRPr sz="3200"/>
          </a:p>
        </p:txBody>
      </p:sp>
      <p:sp>
        <p:nvSpPr>
          <p:cNvPr id="64" name="Google Shape;64;p6"/>
          <p:cNvSpPr txBox="1"/>
          <p:nvPr>
            <p:ph idx="1" type="subTitle"/>
          </p:nvPr>
        </p:nvSpPr>
        <p:spPr>
          <a:xfrm>
            <a:off x="729450" y="29871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Mattia Castaldo 		1837100</a:t>
            </a:r>
            <a:endParaRPr/>
          </a:p>
          <a:p>
            <a:pPr indent="0" lvl="0" marL="0" rtl="0" algn="l">
              <a:spcBef>
                <a:spcPts val="0"/>
              </a:spcBef>
              <a:spcAft>
                <a:spcPts val="0"/>
              </a:spcAft>
              <a:buNone/>
            </a:pPr>
            <a:r>
              <a:rPr lang="it"/>
              <a:t>Matteo Migliarini 	1886186</a:t>
            </a:r>
            <a:endParaRPr/>
          </a:p>
          <a:p>
            <a:pPr indent="0" lvl="0" marL="0" rtl="0" algn="l">
              <a:spcBef>
                <a:spcPts val="0"/>
              </a:spcBef>
              <a:spcAft>
                <a:spcPts val="0"/>
              </a:spcAft>
              <a:buNone/>
            </a:pPr>
            <a:r>
              <a:rPr lang="it"/>
              <a:t>Nemish Murawat 	2056142 </a:t>
            </a:r>
            <a:endParaRPr/>
          </a:p>
          <a:p>
            <a:pPr indent="0" lvl="0" marL="0" rtl="0" algn="l">
              <a:spcBef>
                <a:spcPts val="0"/>
              </a:spcBef>
              <a:spcAft>
                <a:spcPts val="0"/>
              </a:spcAft>
              <a:buNone/>
            </a:pPr>
            <a:r>
              <a:rPr lang="it"/>
              <a:t>Javier Martinez 		2058968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Statistical Learning</a:t>
            </a:r>
            <a:endParaRPr/>
          </a:p>
          <a:p>
            <a:pPr indent="0" lvl="0" marL="0" rtl="0" algn="l">
              <a:spcBef>
                <a:spcPts val="0"/>
              </a:spcBef>
              <a:spcAft>
                <a:spcPts val="0"/>
              </a:spcAft>
              <a:buNone/>
            </a:pPr>
            <a:r>
              <a:rPr lang="it"/>
              <a:t>Sapienza University of Rome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Random Perturbation: algorithm</a:t>
            </a:r>
            <a:endParaRPr/>
          </a:p>
        </p:txBody>
      </p:sp>
      <p:sp>
        <p:nvSpPr>
          <p:cNvPr id="140" name="Google Shape;140;p15"/>
          <p:cNvSpPr txBox="1"/>
          <p:nvPr>
            <p:ph idx="1" type="body"/>
          </p:nvPr>
        </p:nvSpPr>
        <p:spPr>
          <a:xfrm>
            <a:off x="727650" y="1515525"/>
            <a:ext cx="4951800" cy="32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For each layer of the model we generate a matrix with random values distributed as </a:t>
            </a:r>
            <a:r>
              <a:rPr b="1" i="1" lang="it"/>
              <a:t>N(0, βσ) </a:t>
            </a:r>
            <a:r>
              <a:rPr lang="it"/>
              <a:t> where σ is the standard deviation of the learned parameters for that layer, and β is an hyperparameter that </a:t>
            </a:r>
            <a:r>
              <a:rPr lang="it"/>
              <a:t>regulates how strong should be the noise.</a:t>
            </a:r>
            <a:endParaRPr/>
          </a:p>
          <a:p>
            <a:pPr indent="0" lvl="0" marL="0" rtl="0" algn="l">
              <a:spcBef>
                <a:spcPts val="1600"/>
              </a:spcBef>
              <a:spcAft>
                <a:spcPts val="0"/>
              </a:spcAft>
              <a:buNone/>
            </a:pPr>
            <a:r>
              <a:rPr lang="it"/>
              <a:t>Note that the perturbation phase of this algorithm is blazing fast, being O(N) where N is the number of learned parameters.</a:t>
            </a:r>
            <a:endParaRPr/>
          </a:p>
          <a:p>
            <a:pPr indent="0" lvl="0" marL="0" rtl="0" algn="l">
              <a:spcBef>
                <a:spcPts val="1600"/>
              </a:spcBef>
              <a:spcAft>
                <a:spcPts val="1600"/>
              </a:spcAft>
              <a:buNone/>
            </a:pPr>
            <a:r>
              <a:rPr lang="it"/>
              <a:t>One of the peculiarities of this simple algorithm is that it’s one of the few methods capable of forgetting without the need of using the D</a:t>
            </a:r>
            <a:r>
              <a:rPr baseline="-25000" lang="it"/>
              <a:t>f</a:t>
            </a:r>
            <a:r>
              <a:rPr lang="it"/>
              <a:t>, so that it’s well suited for those cases in which it’s not feasible to fetch the forget set.</a:t>
            </a:r>
            <a:endParaRPr/>
          </a:p>
        </p:txBody>
      </p:sp>
      <p:sp>
        <p:nvSpPr>
          <p:cNvPr id="141" name="Google Shape;141;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42" name="Google Shape;142;p15"/>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pic>
        <p:nvPicPr>
          <p:cNvPr id="143" name="Google Shape;143;p15"/>
          <p:cNvPicPr preferRelativeResize="0"/>
          <p:nvPr/>
        </p:nvPicPr>
        <p:blipFill>
          <a:blip r:embed="rId3">
            <a:alphaModFix/>
          </a:blip>
          <a:stretch>
            <a:fillRect/>
          </a:stretch>
        </p:blipFill>
        <p:spPr>
          <a:xfrm>
            <a:off x="5549900" y="1599602"/>
            <a:ext cx="3482100" cy="260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2394500" y="493050"/>
            <a:ext cx="6532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Random Perturbation: Beta</a:t>
            </a:r>
            <a:endParaRPr/>
          </a:p>
        </p:txBody>
      </p:sp>
      <p:sp>
        <p:nvSpPr>
          <p:cNvPr id="149" name="Google Shape;149;p16"/>
          <p:cNvSpPr txBox="1"/>
          <p:nvPr>
            <p:ph idx="1" type="body"/>
          </p:nvPr>
        </p:nvSpPr>
        <p:spPr>
          <a:xfrm>
            <a:off x="1026225" y="3614175"/>
            <a:ext cx="7403400" cy="32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When considering the performance of this algorithm with varying betas we can see how the performance decreases (as expected) with the increase of β, and we also notice how the D</a:t>
            </a:r>
            <a:r>
              <a:rPr baseline="-25000" lang="it"/>
              <a:t>test</a:t>
            </a:r>
            <a:r>
              <a:rPr lang="it"/>
              <a:t> and D</a:t>
            </a:r>
            <a:r>
              <a:rPr baseline="-25000" lang="it"/>
              <a:t>r</a:t>
            </a:r>
            <a:r>
              <a:rPr lang="it"/>
              <a:t> performances remain close enough to the original performance, while the D</a:t>
            </a:r>
            <a:r>
              <a:rPr baseline="-25000" lang="it"/>
              <a:t>f</a:t>
            </a:r>
            <a:r>
              <a:rPr lang="it"/>
              <a:t> performance is closer to the D</a:t>
            </a:r>
            <a:r>
              <a:rPr baseline="-25000" lang="it"/>
              <a:t>test </a:t>
            </a:r>
            <a:r>
              <a:rPr lang="it"/>
              <a:t>performance, even though not by much.</a:t>
            </a:r>
            <a:endParaRPr/>
          </a:p>
        </p:txBody>
      </p:sp>
      <p:sp>
        <p:nvSpPr>
          <p:cNvPr id="150" name="Google Shape;15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51" name="Google Shape;151;p16"/>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pic>
        <p:nvPicPr>
          <p:cNvPr id="152" name="Google Shape;152;p16"/>
          <p:cNvPicPr preferRelativeResize="0"/>
          <p:nvPr/>
        </p:nvPicPr>
        <p:blipFill>
          <a:blip r:embed="rId3">
            <a:alphaModFix/>
          </a:blip>
          <a:stretch>
            <a:fillRect/>
          </a:stretch>
        </p:blipFill>
        <p:spPr>
          <a:xfrm>
            <a:off x="128700" y="1028250"/>
            <a:ext cx="7140601" cy="2739325"/>
          </a:xfrm>
          <a:prstGeom prst="rect">
            <a:avLst/>
          </a:prstGeom>
          <a:noFill/>
          <a:ln>
            <a:noFill/>
          </a:ln>
        </p:spPr>
      </p:pic>
      <p:sp>
        <p:nvSpPr>
          <p:cNvPr id="153" name="Google Shape;153;p16"/>
          <p:cNvSpPr txBox="1"/>
          <p:nvPr/>
        </p:nvSpPr>
        <p:spPr>
          <a:xfrm>
            <a:off x="7376400" y="1905300"/>
            <a:ext cx="14418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rgbClr val="999999"/>
                </a:solidFill>
                <a:latin typeface="Catamaran"/>
                <a:ea typeface="Catamaran"/>
                <a:cs typeface="Catamaran"/>
                <a:sym typeface="Catamaran"/>
              </a:rPr>
              <a:t>Performance for different β values, evaluated on 5 fine-tuning epoch</a:t>
            </a:r>
            <a:endParaRPr sz="1300">
              <a:solidFill>
                <a:srgbClr val="999999"/>
              </a:solidFill>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2506975" y="574850"/>
            <a:ext cx="6532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Random Perturbation: Epochs</a:t>
            </a:r>
            <a:endParaRPr/>
          </a:p>
        </p:txBody>
      </p:sp>
      <p:sp>
        <p:nvSpPr>
          <p:cNvPr id="159" name="Google Shape;159;p17"/>
          <p:cNvSpPr txBox="1"/>
          <p:nvPr>
            <p:ph idx="1" type="body"/>
          </p:nvPr>
        </p:nvSpPr>
        <p:spPr>
          <a:xfrm>
            <a:off x="146825" y="1202075"/>
            <a:ext cx="2463000" cy="323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When considering how this method compares to the Only Fine-tuning method we can see how all the performances are way worsened at epoch 0, but then the model is able to recover its original performance on D</a:t>
            </a:r>
            <a:r>
              <a:rPr baseline="-25000" lang="it"/>
              <a:t>r</a:t>
            </a:r>
            <a:r>
              <a:rPr lang="it"/>
              <a:t> and on D</a:t>
            </a:r>
            <a:r>
              <a:rPr baseline="-25000" lang="it"/>
              <a:t>Test</a:t>
            </a:r>
            <a:r>
              <a:rPr lang="it"/>
              <a:t>. At the same time we see that the model did forget something about D</a:t>
            </a:r>
            <a:r>
              <a:rPr baseline="-25000" lang="it"/>
              <a:t>f</a:t>
            </a:r>
            <a:r>
              <a:rPr lang="it"/>
              <a:t> although not completely, but when accounting with the simplicity of this model, this is still an impressive result. </a:t>
            </a:r>
            <a:endParaRPr/>
          </a:p>
        </p:txBody>
      </p:sp>
      <p:sp>
        <p:nvSpPr>
          <p:cNvPr id="160" name="Google Shape;160;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61" name="Google Shape;161;p17"/>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pic>
        <p:nvPicPr>
          <p:cNvPr id="162" name="Google Shape;162;p17"/>
          <p:cNvPicPr preferRelativeResize="0"/>
          <p:nvPr/>
        </p:nvPicPr>
        <p:blipFill>
          <a:blip r:embed="rId3">
            <a:alphaModFix/>
          </a:blip>
          <a:stretch>
            <a:fillRect/>
          </a:stretch>
        </p:blipFill>
        <p:spPr>
          <a:xfrm>
            <a:off x="2609825" y="1261850"/>
            <a:ext cx="6326800" cy="2377125"/>
          </a:xfrm>
          <a:prstGeom prst="rect">
            <a:avLst/>
          </a:prstGeom>
          <a:noFill/>
          <a:ln>
            <a:noFill/>
          </a:ln>
        </p:spPr>
      </p:pic>
      <p:sp>
        <p:nvSpPr>
          <p:cNvPr id="163" name="Google Shape;163;p17"/>
          <p:cNvSpPr txBox="1"/>
          <p:nvPr/>
        </p:nvSpPr>
        <p:spPr>
          <a:xfrm>
            <a:off x="2746525" y="3698750"/>
            <a:ext cx="60534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300">
                <a:solidFill>
                  <a:srgbClr val="999999"/>
                </a:solidFill>
                <a:latin typeface="Catamaran"/>
                <a:ea typeface="Catamaran"/>
                <a:cs typeface="Catamaran"/>
                <a:sym typeface="Catamaran"/>
              </a:rPr>
              <a:t>Accuracy for the noise-perturbed model for each retrained epoch. </a:t>
            </a:r>
            <a:endParaRPr sz="1300">
              <a:solidFill>
                <a:srgbClr val="999999"/>
              </a:solidFill>
              <a:latin typeface="Catamaran"/>
              <a:ea typeface="Catamaran"/>
              <a:cs typeface="Catamaran"/>
              <a:sym typeface="Catamaran"/>
            </a:endParaRPr>
          </a:p>
          <a:p>
            <a:pPr indent="0" lvl="0" marL="0" rtl="0" algn="ctr">
              <a:spcBef>
                <a:spcPts val="0"/>
              </a:spcBef>
              <a:spcAft>
                <a:spcPts val="0"/>
              </a:spcAft>
              <a:buNone/>
            </a:pPr>
            <a:r>
              <a:rPr lang="it" sz="1300">
                <a:solidFill>
                  <a:srgbClr val="999999"/>
                </a:solidFill>
                <a:latin typeface="Catamaran"/>
                <a:ea typeface="Catamaran"/>
                <a:cs typeface="Catamaran"/>
                <a:sym typeface="Catamaran"/>
              </a:rPr>
              <a:t>β = 0.7, lr =10−5, λ = 0.01</a:t>
            </a:r>
            <a:endParaRPr sz="1300">
              <a:solidFill>
                <a:srgbClr val="999999"/>
              </a:solidFill>
              <a:latin typeface="Catamaran"/>
              <a:ea typeface="Catamaran"/>
              <a:cs typeface="Catamaran"/>
              <a:sym typeface="Catamar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770150" y="831575"/>
            <a:ext cx="4715400" cy="13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Stochastic Teacher </a:t>
            </a:r>
            <a:endParaRPr/>
          </a:p>
          <a:p>
            <a:pPr indent="0" lvl="0" marL="0" rtl="0" algn="l">
              <a:spcBef>
                <a:spcPts val="0"/>
              </a:spcBef>
              <a:spcAft>
                <a:spcPts val="0"/>
              </a:spcAft>
              <a:buNone/>
            </a:pPr>
            <a:r>
              <a:rPr lang="it"/>
              <a:t>Network</a:t>
            </a:r>
            <a:endParaRPr/>
          </a:p>
        </p:txBody>
      </p:sp>
      <p:sp>
        <p:nvSpPr>
          <p:cNvPr id="169" name="Google Shape;169;p18"/>
          <p:cNvSpPr txBox="1"/>
          <p:nvPr>
            <p:ph idx="2" type="body"/>
          </p:nvPr>
        </p:nvSpPr>
        <p:spPr>
          <a:xfrm>
            <a:off x="4834550" y="1254050"/>
            <a:ext cx="3894600" cy="32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 algorithm has two stages:</a:t>
            </a:r>
            <a:endParaRPr/>
          </a:p>
          <a:p>
            <a:pPr indent="0" lvl="0" marL="457200" rtl="0" algn="l">
              <a:spcBef>
                <a:spcPts val="1600"/>
              </a:spcBef>
              <a:spcAft>
                <a:spcPts val="0"/>
              </a:spcAft>
              <a:buNone/>
            </a:pPr>
            <a:r>
              <a:rPr lang="it"/>
              <a:t>1) In the stage of knowledge erasure, the goal is to erase the relevant impact of forgotten data </a:t>
            </a:r>
            <a:r>
              <a:rPr b="1" i="1" lang="it" sz="1200">
                <a:solidFill>
                  <a:srgbClr val="000000"/>
                </a:solidFill>
              </a:rPr>
              <a:t>D</a:t>
            </a:r>
            <a:r>
              <a:rPr baseline="-25000" i="1" lang="it" sz="1200">
                <a:solidFill>
                  <a:srgbClr val="000000"/>
                </a:solidFill>
              </a:rPr>
              <a:t>forget</a:t>
            </a:r>
            <a:r>
              <a:rPr lang="it"/>
              <a:t> on the original model.</a:t>
            </a:r>
            <a:endParaRPr/>
          </a:p>
          <a:p>
            <a:pPr indent="0" lvl="0" marL="457200" rtl="0" algn="l">
              <a:spcBef>
                <a:spcPts val="1600"/>
              </a:spcBef>
              <a:spcAft>
                <a:spcPts val="0"/>
              </a:spcAft>
              <a:buNone/>
            </a:pPr>
            <a:r>
              <a:rPr lang="it"/>
              <a:t>2) We use the remaining data </a:t>
            </a:r>
            <a:r>
              <a:rPr b="1" i="1" lang="it" sz="1200">
                <a:solidFill>
                  <a:srgbClr val="000000"/>
                </a:solidFill>
              </a:rPr>
              <a:t>D</a:t>
            </a:r>
            <a:r>
              <a:rPr baseline="-25000" i="1" lang="it" sz="1200">
                <a:solidFill>
                  <a:srgbClr val="000000"/>
                </a:solidFill>
              </a:rPr>
              <a:t>retain</a:t>
            </a:r>
            <a:r>
              <a:rPr lang="it"/>
              <a:t> and the original model to help the unlearned model to restore the performance with respect the retained data.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0" name="Google Shape;170;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71" name="Google Shape;171;p18"/>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Machine Unlearning</a:t>
            </a:r>
            <a:endParaRPr/>
          </a:p>
        </p:txBody>
      </p:sp>
      <p:sp>
        <p:nvSpPr>
          <p:cNvPr id="172" name="Google Shape;172;p18"/>
          <p:cNvSpPr txBox="1"/>
          <p:nvPr/>
        </p:nvSpPr>
        <p:spPr>
          <a:xfrm>
            <a:off x="3298400" y="3818450"/>
            <a:ext cx="41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Stochastic Teacher Network</a:t>
            </a:r>
            <a:r>
              <a:rPr lang="it"/>
              <a:t>: algorithm</a:t>
            </a:r>
            <a:endParaRPr/>
          </a:p>
        </p:txBody>
      </p:sp>
      <p:sp>
        <p:nvSpPr>
          <p:cNvPr id="178" name="Google Shape;178;p19"/>
          <p:cNvSpPr txBox="1"/>
          <p:nvPr>
            <p:ph idx="1" type="body"/>
          </p:nvPr>
        </p:nvSpPr>
        <p:spPr>
          <a:xfrm>
            <a:off x="809400" y="1515525"/>
            <a:ext cx="3721500" cy="28890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chemeClr val="dk2"/>
              </a:buClr>
              <a:buSzPts val="1300"/>
              <a:buChar char="●"/>
            </a:pPr>
            <a:r>
              <a:rPr b="1" lang="it">
                <a:solidFill>
                  <a:schemeClr val="dk2"/>
                </a:solidFill>
                <a:highlight>
                  <a:schemeClr val="lt1"/>
                </a:highlight>
              </a:rPr>
              <a:t>Knowledge erasure:</a:t>
            </a:r>
            <a:endParaRPr b="1">
              <a:solidFill>
                <a:schemeClr val="dk2"/>
              </a:solidFill>
              <a:highlight>
                <a:schemeClr val="lt1"/>
              </a:highlight>
            </a:endParaRPr>
          </a:p>
          <a:p>
            <a:pPr indent="0" lvl="0" marL="0" rtl="0" algn="just">
              <a:spcBef>
                <a:spcPts val="0"/>
              </a:spcBef>
              <a:spcAft>
                <a:spcPts val="0"/>
              </a:spcAft>
              <a:buNone/>
            </a:pPr>
            <a:r>
              <a:rPr lang="it" sz="1100">
                <a:solidFill>
                  <a:schemeClr val="dk2"/>
                </a:solidFill>
                <a:highlight>
                  <a:schemeClr val="lt1"/>
                </a:highlight>
              </a:rPr>
              <a:t> 1) We use the parameters of the original model to initialize </a:t>
            </a:r>
            <a:r>
              <a:rPr i="1" lang="it" sz="1100">
                <a:solidFill>
                  <a:schemeClr val="dk2"/>
                </a:solidFill>
                <a:highlight>
                  <a:schemeClr val="lt1"/>
                </a:highlight>
              </a:rPr>
              <a:t>Mu</a:t>
            </a:r>
            <a:r>
              <a:rPr lang="it" sz="1100">
                <a:solidFill>
                  <a:schemeClr val="dk2"/>
                </a:solidFill>
                <a:highlight>
                  <a:schemeClr val="lt1"/>
                </a:highlight>
              </a:rPr>
              <a:t>, while </a:t>
            </a:r>
            <a:r>
              <a:rPr i="1" lang="it" sz="1100">
                <a:solidFill>
                  <a:schemeClr val="dk2"/>
                </a:solidFill>
                <a:highlight>
                  <a:schemeClr val="lt1"/>
                </a:highlight>
              </a:rPr>
              <a:t>Ms</a:t>
            </a:r>
            <a:r>
              <a:rPr lang="it" sz="1100">
                <a:solidFill>
                  <a:schemeClr val="dk2"/>
                </a:solidFill>
                <a:highlight>
                  <a:schemeClr val="lt1"/>
                </a:highlight>
              </a:rPr>
              <a:t> is randomly initialized ( does not contain any information on </a:t>
            </a:r>
            <a:r>
              <a:rPr i="1" lang="it" sz="1100">
                <a:solidFill>
                  <a:schemeClr val="dk2"/>
                </a:solidFill>
                <a:highlight>
                  <a:schemeClr val="lt1"/>
                </a:highlight>
              </a:rPr>
              <a:t>Df</a:t>
            </a:r>
            <a:r>
              <a:rPr lang="it" sz="1100">
                <a:solidFill>
                  <a:schemeClr val="dk2"/>
                </a:solidFill>
                <a:highlight>
                  <a:schemeClr val="lt1"/>
                </a:highlight>
              </a:rPr>
              <a:t>) </a:t>
            </a:r>
            <a:endParaRPr sz="1100">
              <a:solidFill>
                <a:schemeClr val="dk2"/>
              </a:solidFill>
              <a:highlight>
                <a:schemeClr val="lt1"/>
              </a:highlight>
            </a:endParaRPr>
          </a:p>
          <a:p>
            <a:pPr indent="0" lvl="0" marL="0" rtl="0" algn="just">
              <a:spcBef>
                <a:spcPts val="0"/>
              </a:spcBef>
              <a:spcAft>
                <a:spcPts val="0"/>
              </a:spcAft>
              <a:buNone/>
            </a:pPr>
            <a:r>
              <a:rPr lang="it" sz="1100">
                <a:solidFill>
                  <a:schemeClr val="dk2"/>
                </a:solidFill>
                <a:highlight>
                  <a:schemeClr val="lt1"/>
                </a:highlight>
              </a:rPr>
              <a:t>2) Compute the disparity in probability distributions between the two models with respect to Df by </a:t>
            </a:r>
            <a:r>
              <a:rPr i="1" lang="it" sz="1100">
                <a:solidFill>
                  <a:schemeClr val="dk2"/>
                </a:solidFill>
                <a:highlight>
                  <a:schemeClr val="lt1"/>
                </a:highlight>
              </a:rPr>
              <a:t>Kullback-Leibler Divergence (KLD):</a:t>
            </a:r>
            <a:endParaRPr i="1" sz="1100">
              <a:solidFill>
                <a:schemeClr val="dk2"/>
              </a:solidFill>
              <a:highlight>
                <a:schemeClr val="lt1"/>
              </a:highlight>
            </a:endParaRPr>
          </a:p>
          <a:p>
            <a:pPr indent="0" lvl="0" marL="0" rtl="0" algn="l">
              <a:spcBef>
                <a:spcPts val="0"/>
              </a:spcBef>
              <a:spcAft>
                <a:spcPts val="0"/>
              </a:spcAft>
              <a:buNone/>
            </a:pPr>
            <a:r>
              <a:t/>
            </a:r>
            <a:endParaRPr i="1" sz="1100">
              <a:solidFill>
                <a:schemeClr val="dk2"/>
              </a:solidFill>
              <a:highlight>
                <a:schemeClr val="lt1"/>
              </a:highlight>
            </a:endParaRPr>
          </a:p>
          <a:p>
            <a:pPr indent="0" lvl="0" marL="0" rtl="0" algn="l">
              <a:spcBef>
                <a:spcPts val="0"/>
              </a:spcBef>
              <a:spcAft>
                <a:spcPts val="0"/>
              </a:spcAft>
              <a:buNone/>
            </a:pPr>
            <a:r>
              <a:t/>
            </a:r>
            <a:endParaRPr i="1" sz="1100">
              <a:solidFill>
                <a:schemeClr val="dk2"/>
              </a:solidFill>
              <a:highlight>
                <a:schemeClr val="lt1"/>
              </a:highlight>
            </a:endParaRPr>
          </a:p>
          <a:p>
            <a:pPr indent="-323850" lvl="0" marL="457200" rtl="0" algn="l">
              <a:lnSpc>
                <a:spcPct val="100000"/>
              </a:lnSpc>
              <a:spcBef>
                <a:spcPts val="0"/>
              </a:spcBef>
              <a:spcAft>
                <a:spcPts val="0"/>
              </a:spcAft>
              <a:buClr>
                <a:schemeClr val="dk2"/>
              </a:buClr>
              <a:buSzPts val="1500"/>
              <a:buChar char="●"/>
            </a:pPr>
            <a:r>
              <a:rPr b="1" lang="it">
                <a:solidFill>
                  <a:schemeClr val="dk2"/>
                </a:solidFill>
                <a:highlight>
                  <a:schemeClr val="lt1"/>
                </a:highlight>
              </a:rPr>
              <a:t>Reconstruction: 				        </a:t>
            </a:r>
            <a:endParaRPr b="1">
              <a:solidFill>
                <a:schemeClr val="dk2"/>
              </a:solidFill>
              <a:highlight>
                <a:schemeClr val="lt1"/>
              </a:highlight>
            </a:endParaRPr>
          </a:p>
          <a:p>
            <a:pPr indent="0" lvl="0" marL="0" rtl="0" algn="l">
              <a:lnSpc>
                <a:spcPct val="100000"/>
              </a:lnSpc>
              <a:spcBef>
                <a:spcPts val="1600"/>
              </a:spcBef>
              <a:spcAft>
                <a:spcPts val="0"/>
              </a:spcAft>
              <a:buNone/>
            </a:pPr>
            <a:r>
              <a:rPr lang="it" sz="1100">
                <a:solidFill>
                  <a:schemeClr val="dk2"/>
                </a:solidFill>
                <a:highlight>
                  <a:schemeClr val="lt1"/>
                </a:highlight>
              </a:rPr>
              <a:t>Use the remaining dataset </a:t>
            </a:r>
            <a:r>
              <a:rPr i="1" lang="it" sz="1100">
                <a:solidFill>
                  <a:schemeClr val="dk2"/>
                </a:solidFill>
                <a:highlight>
                  <a:schemeClr val="lt1"/>
                </a:highlight>
              </a:rPr>
              <a:t>Dr</a:t>
            </a:r>
            <a:r>
              <a:rPr lang="it" sz="1100">
                <a:solidFill>
                  <a:schemeClr val="dk2"/>
                </a:solidFill>
                <a:highlight>
                  <a:schemeClr val="lt1"/>
                </a:highlight>
              </a:rPr>
              <a:t> and the original model to help Mu to restore its performances.                         	 	                1) Compute the </a:t>
            </a:r>
            <a:r>
              <a:rPr i="1" lang="it" sz="1100">
                <a:solidFill>
                  <a:schemeClr val="dk2"/>
                </a:solidFill>
                <a:highlight>
                  <a:schemeClr val="lt1"/>
                </a:highlight>
              </a:rPr>
              <a:t>KLD</a:t>
            </a:r>
            <a:r>
              <a:rPr lang="it" sz="1100">
                <a:solidFill>
                  <a:schemeClr val="dk2"/>
                </a:solidFill>
                <a:highlight>
                  <a:schemeClr val="lt1"/>
                </a:highlight>
              </a:rPr>
              <a:t> the original model and </a:t>
            </a:r>
            <a:r>
              <a:rPr i="1" lang="it" sz="1100">
                <a:solidFill>
                  <a:schemeClr val="dk2"/>
                </a:solidFill>
                <a:highlight>
                  <a:schemeClr val="lt1"/>
                </a:highlight>
              </a:rPr>
              <a:t>Mu                                                                                                                                            </a:t>
            </a:r>
            <a:r>
              <a:rPr lang="it" sz="1100">
                <a:solidFill>
                  <a:schemeClr val="dk2"/>
                </a:solidFill>
                <a:highlight>
                  <a:schemeClr val="lt1"/>
                </a:highlight>
              </a:rPr>
              <a:t>2) Compute the Cross entropy loss for </a:t>
            </a:r>
            <a:r>
              <a:rPr i="1" lang="it" sz="1100">
                <a:solidFill>
                  <a:schemeClr val="dk2"/>
                </a:solidFill>
                <a:highlight>
                  <a:schemeClr val="lt1"/>
                </a:highlight>
              </a:rPr>
              <a:t>Mu </a:t>
            </a:r>
            <a:r>
              <a:rPr lang="it" sz="1100">
                <a:solidFill>
                  <a:schemeClr val="dk2"/>
                </a:solidFill>
                <a:highlight>
                  <a:schemeClr val="lt1"/>
                </a:highlight>
              </a:rPr>
              <a:t>on</a:t>
            </a:r>
            <a:r>
              <a:rPr i="1" lang="it" sz="1100">
                <a:solidFill>
                  <a:schemeClr val="dk2"/>
                </a:solidFill>
                <a:highlight>
                  <a:schemeClr val="lt1"/>
                </a:highlight>
              </a:rPr>
              <a:t> Dr.	     </a:t>
            </a:r>
            <a:r>
              <a:rPr lang="it" sz="1100">
                <a:solidFill>
                  <a:schemeClr val="dk2"/>
                </a:solidFill>
                <a:highlight>
                  <a:schemeClr val="lt1"/>
                </a:highlight>
              </a:rPr>
              <a:t>The total loss is: </a:t>
            </a:r>
            <a:endParaRPr sz="1100">
              <a:solidFill>
                <a:schemeClr val="dk2"/>
              </a:solidFill>
              <a:highlight>
                <a:schemeClr val="lt1"/>
              </a:highlight>
            </a:endParaRPr>
          </a:p>
          <a:p>
            <a:pPr indent="0" lvl="0" marL="0" rtl="0" algn="l">
              <a:spcBef>
                <a:spcPts val="1600"/>
              </a:spcBef>
              <a:spcAft>
                <a:spcPts val="1600"/>
              </a:spcAft>
              <a:buNone/>
            </a:pPr>
            <a:r>
              <a:t/>
            </a:r>
            <a:endParaRPr/>
          </a:p>
        </p:txBody>
      </p:sp>
      <p:sp>
        <p:nvSpPr>
          <p:cNvPr id="179" name="Google Shape;17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80" name="Google Shape;180;p19"/>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pic>
        <p:nvPicPr>
          <p:cNvPr id="181" name="Google Shape;181;p19"/>
          <p:cNvPicPr preferRelativeResize="0"/>
          <p:nvPr/>
        </p:nvPicPr>
        <p:blipFill>
          <a:blip r:embed="rId3">
            <a:alphaModFix/>
          </a:blip>
          <a:stretch>
            <a:fillRect/>
          </a:stretch>
        </p:blipFill>
        <p:spPr>
          <a:xfrm>
            <a:off x="4686600" y="2474051"/>
            <a:ext cx="4173025" cy="1456900"/>
          </a:xfrm>
          <a:prstGeom prst="rect">
            <a:avLst/>
          </a:prstGeom>
          <a:noFill/>
          <a:ln>
            <a:noFill/>
          </a:ln>
        </p:spPr>
      </p:pic>
      <p:sp>
        <p:nvSpPr>
          <p:cNvPr id="182" name="Google Shape;182;p19"/>
          <p:cNvSpPr txBox="1"/>
          <p:nvPr/>
        </p:nvSpPr>
        <p:spPr>
          <a:xfrm>
            <a:off x="5026100" y="3865525"/>
            <a:ext cx="21015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latin typeface="Catamaran"/>
                <a:ea typeface="Catamaran"/>
                <a:cs typeface="Catamaran"/>
                <a:sym typeface="Catamaran"/>
              </a:rPr>
              <a:t>Knowledge erasure phase</a:t>
            </a:r>
            <a:endParaRPr sz="1100">
              <a:latin typeface="Catamaran"/>
              <a:ea typeface="Catamaran"/>
              <a:cs typeface="Catamaran"/>
              <a:sym typeface="Catamaran"/>
            </a:endParaRPr>
          </a:p>
        </p:txBody>
      </p:sp>
      <p:sp>
        <p:nvSpPr>
          <p:cNvPr id="183" name="Google Shape;183;p19"/>
          <p:cNvSpPr txBox="1"/>
          <p:nvPr/>
        </p:nvSpPr>
        <p:spPr>
          <a:xfrm>
            <a:off x="7225700" y="3865525"/>
            <a:ext cx="15672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100">
                <a:latin typeface="Catamaran"/>
                <a:ea typeface="Catamaran"/>
                <a:cs typeface="Catamaran"/>
                <a:sym typeface="Catamaran"/>
              </a:rPr>
              <a:t>Reconstruction phase</a:t>
            </a:r>
            <a:endParaRPr sz="1100">
              <a:latin typeface="Catamaran"/>
              <a:ea typeface="Catamaran"/>
              <a:cs typeface="Catamaran"/>
              <a:sym typeface="Catamaran"/>
            </a:endParaRPr>
          </a:p>
        </p:txBody>
      </p:sp>
      <p:pic>
        <p:nvPicPr>
          <p:cNvPr id="184" name="Google Shape;184;p19"/>
          <p:cNvPicPr preferRelativeResize="0"/>
          <p:nvPr/>
        </p:nvPicPr>
        <p:blipFill>
          <a:blip r:embed="rId4">
            <a:alphaModFix/>
          </a:blip>
          <a:stretch>
            <a:fillRect/>
          </a:stretch>
        </p:blipFill>
        <p:spPr>
          <a:xfrm>
            <a:off x="1533900" y="2947825"/>
            <a:ext cx="2101500" cy="362336"/>
          </a:xfrm>
          <a:prstGeom prst="rect">
            <a:avLst/>
          </a:prstGeom>
          <a:noFill/>
          <a:ln>
            <a:noFill/>
          </a:ln>
        </p:spPr>
      </p:pic>
      <p:pic>
        <p:nvPicPr>
          <p:cNvPr id="185" name="Google Shape;185;p19"/>
          <p:cNvPicPr preferRelativeResize="0"/>
          <p:nvPr/>
        </p:nvPicPr>
        <p:blipFill>
          <a:blip r:embed="rId5">
            <a:alphaModFix/>
          </a:blip>
          <a:stretch>
            <a:fillRect/>
          </a:stretch>
        </p:blipFill>
        <p:spPr>
          <a:xfrm>
            <a:off x="1975650" y="4527550"/>
            <a:ext cx="1092400" cy="12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392125" y="853375"/>
            <a:ext cx="7857000" cy="6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300"/>
              <a:t>Stochastic Teacher Network </a:t>
            </a:r>
            <a:endParaRPr sz="2300"/>
          </a:p>
          <a:p>
            <a:pPr indent="0" lvl="0" marL="0" rtl="0" algn="l">
              <a:spcBef>
                <a:spcPts val="0"/>
              </a:spcBef>
              <a:spcAft>
                <a:spcPts val="0"/>
              </a:spcAft>
              <a:buNone/>
            </a:pPr>
            <a:r>
              <a:rPr lang="it" sz="2300"/>
              <a:t>Class Unlearning and limitations</a:t>
            </a:r>
            <a:endParaRPr sz="2300"/>
          </a:p>
        </p:txBody>
      </p:sp>
      <p:sp>
        <p:nvSpPr>
          <p:cNvPr id="191" name="Google Shape;191;p20"/>
          <p:cNvSpPr txBox="1"/>
          <p:nvPr>
            <p:ph idx="1" type="subTitle"/>
          </p:nvPr>
        </p:nvSpPr>
        <p:spPr>
          <a:xfrm>
            <a:off x="1339300" y="2315275"/>
            <a:ext cx="2001900" cy="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93" name="Google Shape;193;p20"/>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20"/>
          <p:cNvPicPr preferRelativeResize="0"/>
          <p:nvPr/>
        </p:nvPicPr>
        <p:blipFill>
          <a:blip r:embed="rId3">
            <a:alphaModFix/>
          </a:blip>
          <a:stretch>
            <a:fillRect/>
          </a:stretch>
        </p:blipFill>
        <p:spPr>
          <a:xfrm>
            <a:off x="834888" y="1915274"/>
            <a:ext cx="3010725" cy="2293889"/>
          </a:xfrm>
          <a:prstGeom prst="rect">
            <a:avLst/>
          </a:prstGeom>
          <a:noFill/>
          <a:ln>
            <a:noFill/>
          </a:ln>
        </p:spPr>
      </p:pic>
      <p:pic>
        <p:nvPicPr>
          <p:cNvPr id="195" name="Google Shape;195;p20"/>
          <p:cNvPicPr preferRelativeResize="0"/>
          <p:nvPr/>
        </p:nvPicPr>
        <p:blipFill>
          <a:blip r:embed="rId4">
            <a:alphaModFix/>
          </a:blip>
          <a:stretch>
            <a:fillRect/>
          </a:stretch>
        </p:blipFill>
        <p:spPr>
          <a:xfrm>
            <a:off x="5752425" y="676600"/>
            <a:ext cx="2368125" cy="1776100"/>
          </a:xfrm>
          <a:prstGeom prst="rect">
            <a:avLst/>
          </a:prstGeom>
          <a:noFill/>
          <a:ln>
            <a:noFill/>
          </a:ln>
        </p:spPr>
      </p:pic>
      <p:pic>
        <p:nvPicPr>
          <p:cNvPr id="196" name="Google Shape;196;p20"/>
          <p:cNvPicPr preferRelativeResize="0"/>
          <p:nvPr/>
        </p:nvPicPr>
        <p:blipFill>
          <a:blip r:embed="rId5">
            <a:alphaModFix/>
          </a:blip>
          <a:stretch>
            <a:fillRect/>
          </a:stretch>
        </p:blipFill>
        <p:spPr>
          <a:xfrm>
            <a:off x="5735300" y="2590825"/>
            <a:ext cx="2446024" cy="177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Fisher Masking</a:t>
            </a:r>
            <a:endParaRPr/>
          </a:p>
        </p:txBody>
      </p:sp>
      <p:sp>
        <p:nvSpPr>
          <p:cNvPr id="202" name="Google Shape;202;p21"/>
          <p:cNvSpPr txBox="1"/>
          <p:nvPr>
            <p:ph idx="1" type="subTitle"/>
          </p:nvPr>
        </p:nvSpPr>
        <p:spPr>
          <a:xfrm>
            <a:off x="5035600" y="889775"/>
            <a:ext cx="3500700" cy="280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a:t>The main motivation of the </a:t>
            </a:r>
            <a:r>
              <a:rPr b="1" lang="it"/>
              <a:t>FM</a:t>
            </a:r>
            <a:r>
              <a:rPr lang="it"/>
              <a:t> unlearning method is that instead of being random, the </a:t>
            </a:r>
            <a:r>
              <a:rPr b="1" lang="it"/>
              <a:t>perturbations of parameters should be biased towards removing the Forget data</a:t>
            </a:r>
            <a:r>
              <a:rPr lang="it"/>
              <a:t> </a:t>
            </a:r>
            <a:r>
              <a:rPr lang="it"/>
              <a:t>artefacts</a:t>
            </a:r>
            <a:r>
              <a:rPr lang="it"/>
              <a:t> in the network.</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it"/>
              <a:t>These Important parameters are identified and then perturbed with the help of the </a:t>
            </a:r>
            <a:r>
              <a:rPr b="1" lang="it"/>
              <a:t>Fisher Information Matrices </a:t>
            </a:r>
            <a:r>
              <a:rPr lang="it"/>
              <a:t>of </a:t>
            </a:r>
            <a:r>
              <a:rPr b="1" i="1" lang="it" sz="1200">
                <a:solidFill>
                  <a:srgbClr val="000000"/>
                </a:solidFill>
              </a:rPr>
              <a:t>D</a:t>
            </a:r>
            <a:r>
              <a:rPr baseline="-25000" i="1" lang="it" sz="1200">
                <a:solidFill>
                  <a:srgbClr val="000000"/>
                </a:solidFill>
              </a:rPr>
              <a:t>forget</a:t>
            </a:r>
            <a:r>
              <a:rPr lang="it" sz="1200">
                <a:solidFill>
                  <a:srgbClr val="313131"/>
                </a:solidFill>
              </a:rPr>
              <a:t> </a:t>
            </a:r>
            <a:r>
              <a:rPr lang="it"/>
              <a:t> and </a:t>
            </a:r>
            <a:r>
              <a:rPr b="1" i="1" lang="it" sz="1200">
                <a:solidFill>
                  <a:srgbClr val="000000"/>
                </a:solidFill>
              </a:rPr>
              <a:t>D</a:t>
            </a:r>
            <a:r>
              <a:rPr baseline="-25000" i="1" lang="it" sz="1200">
                <a:solidFill>
                  <a:srgbClr val="000000"/>
                </a:solidFill>
              </a:rPr>
              <a:t>retain</a:t>
            </a:r>
            <a:r>
              <a:rPr lang="it" sz="1200">
                <a:solidFill>
                  <a:srgbClr val="313131"/>
                </a:solidFill>
              </a:rPr>
              <a:t> </a:t>
            </a:r>
            <a:r>
              <a:rPr lang="it"/>
              <a:t>.</a:t>
            </a:r>
            <a:endParaRPr/>
          </a:p>
        </p:txBody>
      </p:sp>
      <p:sp>
        <p:nvSpPr>
          <p:cNvPr id="203" name="Google Shape;203;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04" name="Google Shape;204;p21"/>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pic>
        <p:nvPicPr>
          <p:cNvPr id="205" name="Google Shape;205;p21"/>
          <p:cNvPicPr preferRelativeResize="0"/>
          <p:nvPr/>
        </p:nvPicPr>
        <p:blipFill>
          <a:blip r:embed="rId3">
            <a:alphaModFix/>
          </a:blip>
          <a:stretch>
            <a:fillRect/>
          </a:stretch>
        </p:blipFill>
        <p:spPr>
          <a:xfrm>
            <a:off x="662775" y="1454319"/>
            <a:ext cx="2687350" cy="2796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Fisher Masking</a:t>
            </a:r>
            <a:r>
              <a:rPr lang="it"/>
              <a:t>: algorithm</a:t>
            </a:r>
            <a:endParaRPr/>
          </a:p>
        </p:txBody>
      </p:sp>
      <p:sp>
        <p:nvSpPr>
          <p:cNvPr id="211" name="Google Shape;211;p22"/>
          <p:cNvSpPr txBox="1"/>
          <p:nvPr>
            <p:ph idx="1" type="body"/>
          </p:nvPr>
        </p:nvSpPr>
        <p:spPr>
          <a:xfrm>
            <a:off x="727650" y="1515525"/>
            <a:ext cx="7688700" cy="28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1. Compute the two Fisher Information Matrix (FIM) </a:t>
            </a:r>
            <a:r>
              <a:rPr b="1" i="1" lang="it" sz="1200">
                <a:solidFill>
                  <a:srgbClr val="000000"/>
                </a:solidFill>
              </a:rPr>
              <a:t>F</a:t>
            </a:r>
            <a:r>
              <a:rPr baseline="-25000" i="1" lang="it" sz="1200">
                <a:solidFill>
                  <a:srgbClr val="000000"/>
                </a:solidFill>
              </a:rPr>
              <a:t>r</a:t>
            </a:r>
            <a:r>
              <a:rPr lang="it" sz="1200">
                <a:solidFill>
                  <a:srgbClr val="313131"/>
                </a:solidFill>
              </a:rPr>
              <a:t> </a:t>
            </a:r>
            <a:r>
              <a:rPr lang="it"/>
              <a:t>and </a:t>
            </a:r>
            <a:r>
              <a:rPr b="1" i="1" lang="it" sz="1200">
                <a:solidFill>
                  <a:srgbClr val="000000"/>
                </a:solidFill>
              </a:rPr>
              <a:t>F</a:t>
            </a:r>
            <a:r>
              <a:rPr baseline="-25000" i="1" lang="it" sz="1200">
                <a:solidFill>
                  <a:srgbClr val="000000"/>
                </a:solidFill>
              </a:rPr>
              <a:t>f  </a:t>
            </a:r>
            <a:r>
              <a:rPr lang="it"/>
              <a:t>using </a:t>
            </a:r>
            <a:r>
              <a:rPr b="1" i="1" lang="it" sz="1200">
                <a:solidFill>
                  <a:srgbClr val="000000"/>
                </a:solidFill>
              </a:rPr>
              <a:t>D</a:t>
            </a:r>
            <a:r>
              <a:rPr baseline="-25000" i="1" lang="it" sz="1200">
                <a:solidFill>
                  <a:srgbClr val="000000"/>
                </a:solidFill>
              </a:rPr>
              <a:t>forget</a:t>
            </a:r>
            <a:r>
              <a:rPr lang="it"/>
              <a:t> and </a:t>
            </a:r>
            <a:r>
              <a:rPr b="1" i="1" lang="it" sz="1200">
                <a:solidFill>
                  <a:srgbClr val="000000"/>
                </a:solidFill>
              </a:rPr>
              <a:t>D</a:t>
            </a:r>
            <a:r>
              <a:rPr baseline="-25000" i="1" lang="it" sz="1200">
                <a:solidFill>
                  <a:srgbClr val="000000"/>
                </a:solidFill>
              </a:rPr>
              <a:t>retain</a:t>
            </a:r>
            <a:r>
              <a:rPr lang="it"/>
              <a:t>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2. Compute </a:t>
            </a:r>
            <a:r>
              <a:rPr b="1" i="1" lang="it" sz="1200">
                <a:solidFill>
                  <a:srgbClr val="000000"/>
                </a:solidFill>
              </a:rPr>
              <a:t>F</a:t>
            </a:r>
            <a:r>
              <a:rPr baseline="-25000" i="1" lang="it" sz="1200">
                <a:solidFill>
                  <a:srgbClr val="000000"/>
                </a:solidFill>
              </a:rPr>
              <a:t>f, jj</a:t>
            </a:r>
            <a:r>
              <a:rPr lang="it"/>
              <a:t>− </a:t>
            </a:r>
            <a:r>
              <a:rPr b="1" i="1" lang="it" sz="1200">
                <a:solidFill>
                  <a:srgbClr val="000000"/>
                </a:solidFill>
              </a:rPr>
              <a:t>F</a:t>
            </a:r>
            <a:r>
              <a:rPr baseline="-25000" i="1" lang="it" sz="1200">
                <a:solidFill>
                  <a:srgbClr val="000000"/>
                </a:solidFill>
              </a:rPr>
              <a:t>r, jj</a:t>
            </a:r>
            <a:r>
              <a:rPr lang="it"/>
              <a:t>, where </a:t>
            </a:r>
            <a:r>
              <a:rPr b="1" i="1" lang="it" sz="1200">
                <a:solidFill>
                  <a:srgbClr val="000000"/>
                </a:solidFill>
              </a:rPr>
              <a:t>F</a:t>
            </a:r>
            <a:r>
              <a:rPr baseline="-25000" i="1" lang="it" sz="1200">
                <a:solidFill>
                  <a:srgbClr val="000000"/>
                </a:solidFill>
              </a:rPr>
              <a:t>f, jj </a:t>
            </a:r>
            <a:r>
              <a:rPr lang="it"/>
              <a:t>represents how the </a:t>
            </a:r>
            <a:r>
              <a:rPr lang="it"/>
              <a:t>jt</a:t>
            </a:r>
            <a:r>
              <a:rPr lang="it"/>
              <a:t>h parameter gives information with respect to forget Data (its importance for this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3. Select the top R % parameters and zero them out f</a:t>
            </a:r>
            <a:r>
              <a:rPr lang="it"/>
              <a:t>rom the resulting matrix</a:t>
            </a:r>
            <a:r>
              <a:rPr lang="it"/>
              <a:t>. </a:t>
            </a:r>
            <a:r>
              <a:rPr lang="it"/>
              <a:t>Intuitively,</a:t>
            </a:r>
            <a:r>
              <a:rPr lang="it"/>
              <a:t> </a:t>
            </a:r>
            <a:r>
              <a:rPr b="1" lang="it"/>
              <a:t>we perturb the </a:t>
            </a:r>
            <a:r>
              <a:rPr b="1" lang="it"/>
              <a:t>parameters</a:t>
            </a:r>
            <a:r>
              <a:rPr lang="it"/>
              <a:t> </a:t>
            </a:r>
            <a:r>
              <a:rPr b="1" lang="it"/>
              <a:t>that have both more information about the Forget Set, and least about the retain set.</a:t>
            </a:r>
            <a:r>
              <a:rPr lang="it"/>
              <a:t>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H</a:t>
            </a:r>
            <a:r>
              <a:rPr lang="it"/>
              <a:t>ere, R will be considered an Hyperparameter as this would depend on the difficulty of the Dataset and the model used</a:t>
            </a:r>
            <a:endParaRPr/>
          </a:p>
          <a:p>
            <a:pPr indent="0" lvl="0" marL="0" rtl="0" algn="l">
              <a:spcBef>
                <a:spcPts val="0"/>
              </a:spcBef>
              <a:spcAft>
                <a:spcPts val="1600"/>
              </a:spcAft>
              <a:buNone/>
            </a:pPr>
            <a:r>
              <a:t/>
            </a:r>
            <a:endParaRPr/>
          </a:p>
        </p:txBody>
      </p:sp>
      <p:sp>
        <p:nvSpPr>
          <p:cNvPr id="212" name="Google Shape;212;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13" name="Google Shape;213;p22"/>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pic>
        <p:nvPicPr>
          <p:cNvPr id="214" name="Google Shape;214;p22"/>
          <p:cNvPicPr preferRelativeResize="0"/>
          <p:nvPr/>
        </p:nvPicPr>
        <p:blipFill>
          <a:blip r:embed="rId3">
            <a:alphaModFix/>
          </a:blip>
          <a:stretch>
            <a:fillRect/>
          </a:stretch>
        </p:blipFill>
        <p:spPr>
          <a:xfrm>
            <a:off x="2282000" y="3910550"/>
            <a:ext cx="5176823" cy="55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Fisher Masking Class Unlearning</a:t>
            </a:r>
            <a:endParaRPr/>
          </a:p>
        </p:txBody>
      </p:sp>
      <p:sp>
        <p:nvSpPr>
          <p:cNvPr id="220" name="Google Shape;220;p23"/>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1" name="Google Shape;221;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22" name="Google Shape;222;p23"/>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Machine Unlearning</a:t>
            </a:r>
            <a:endParaRPr/>
          </a:p>
        </p:txBody>
      </p:sp>
      <p:pic>
        <p:nvPicPr>
          <p:cNvPr id="223" name="Google Shape;223;p23"/>
          <p:cNvPicPr preferRelativeResize="0"/>
          <p:nvPr/>
        </p:nvPicPr>
        <p:blipFill>
          <a:blip r:embed="rId3">
            <a:alphaModFix/>
          </a:blip>
          <a:stretch>
            <a:fillRect/>
          </a:stretch>
        </p:blipFill>
        <p:spPr>
          <a:xfrm>
            <a:off x="4781500" y="1607921"/>
            <a:ext cx="3754801" cy="3042905"/>
          </a:xfrm>
          <a:prstGeom prst="rect">
            <a:avLst/>
          </a:prstGeom>
          <a:noFill/>
          <a:ln>
            <a:noFill/>
          </a:ln>
        </p:spPr>
      </p:pic>
      <p:pic>
        <p:nvPicPr>
          <p:cNvPr id="224" name="Google Shape;224;p23"/>
          <p:cNvPicPr preferRelativeResize="0"/>
          <p:nvPr/>
        </p:nvPicPr>
        <p:blipFill>
          <a:blip r:embed="rId4">
            <a:alphaModFix/>
          </a:blip>
          <a:stretch>
            <a:fillRect/>
          </a:stretch>
        </p:blipFill>
        <p:spPr>
          <a:xfrm>
            <a:off x="494000" y="1572925"/>
            <a:ext cx="4151925" cy="302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2572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Unlearn Interpretation by Saliency maps</a:t>
            </a:r>
            <a:endParaRPr/>
          </a:p>
        </p:txBody>
      </p:sp>
      <p:sp>
        <p:nvSpPr>
          <p:cNvPr id="230" name="Google Shape;230;p24"/>
          <p:cNvSpPr txBox="1"/>
          <p:nvPr>
            <p:ph idx="1" type="body"/>
          </p:nvPr>
        </p:nvSpPr>
        <p:spPr>
          <a:xfrm>
            <a:off x="114100" y="1182350"/>
            <a:ext cx="2759400" cy="14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313131"/>
                </a:solidFill>
              </a:rPr>
              <a:t>Unlearned class: </a:t>
            </a:r>
            <a:r>
              <a:rPr lang="it">
                <a:solidFill>
                  <a:srgbClr val="313131"/>
                </a:solidFill>
              </a:rPr>
              <a:t>we can see how much the saliency map differ. In the forgotten sample the model is completely unable to focus on the object of concern.</a:t>
            </a:r>
            <a:endParaRPr>
              <a:solidFill>
                <a:srgbClr val="313131"/>
              </a:solidFill>
            </a:endParaRPr>
          </a:p>
        </p:txBody>
      </p:sp>
      <p:sp>
        <p:nvSpPr>
          <p:cNvPr id="231" name="Google Shape;231;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32" name="Google Shape;232;p24"/>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Machine Unlearning</a:t>
            </a:r>
            <a:endParaRPr sz="900"/>
          </a:p>
        </p:txBody>
      </p:sp>
      <p:sp>
        <p:nvSpPr>
          <p:cNvPr id="233" name="Google Shape;233;p24"/>
          <p:cNvSpPr txBox="1"/>
          <p:nvPr>
            <p:ph idx="1" type="body"/>
          </p:nvPr>
        </p:nvSpPr>
        <p:spPr>
          <a:xfrm>
            <a:off x="114100" y="2980725"/>
            <a:ext cx="2759400" cy="14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313131"/>
                </a:solidFill>
              </a:rPr>
              <a:t>Retained class:</a:t>
            </a:r>
            <a:r>
              <a:rPr lang="it"/>
              <a:t> instead the </a:t>
            </a:r>
            <a:r>
              <a:rPr lang="it">
                <a:solidFill>
                  <a:srgbClr val="313131"/>
                </a:solidFill>
              </a:rPr>
              <a:t>model is still able to somehow focus on the object of concern even after the unlearning process.</a:t>
            </a:r>
            <a:endParaRPr>
              <a:solidFill>
                <a:srgbClr val="313131"/>
              </a:solidFill>
            </a:endParaRPr>
          </a:p>
        </p:txBody>
      </p:sp>
      <p:pic>
        <p:nvPicPr>
          <p:cNvPr id="234" name="Google Shape;234;p24"/>
          <p:cNvPicPr preferRelativeResize="0"/>
          <p:nvPr/>
        </p:nvPicPr>
        <p:blipFill>
          <a:blip r:embed="rId3">
            <a:alphaModFix/>
          </a:blip>
          <a:stretch>
            <a:fillRect/>
          </a:stretch>
        </p:blipFill>
        <p:spPr>
          <a:xfrm>
            <a:off x="3585875" y="484075"/>
            <a:ext cx="5366174" cy="2376657"/>
          </a:xfrm>
          <a:prstGeom prst="rect">
            <a:avLst/>
          </a:prstGeom>
          <a:noFill/>
          <a:ln>
            <a:noFill/>
          </a:ln>
        </p:spPr>
      </p:pic>
      <p:pic>
        <p:nvPicPr>
          <p:cNvPr id="235" name="Google Shape;235;p24"/>
          <p:cNvPicPr preferRelativeResize="0"/>
          <p:nvPr/>
        </p:nvPicPr>
        <p:blipFill>
          <a:blip r:embed="rId4">
            <a:alphaModFix/>
          </a:blip>
          <a:stretch>
            <a:fillRect/>
          </a:stretch>
        </p:blipFill>
        <p:spPr>
          <a:xfrm>
            <a:off x="3585863" y="2860725"/>
            <a:ext cx="5366187" cy="23348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70" name="Google Shape;70;p7"/>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Table of contents</a:t>
            </a:r>
            <a:endParaRPr/>
          </a:p>
        </p:txBody>
      </p:sp>
      <p:sp>
        <p:nvSpPr>
          <p:cNvPr id="71" name="Google Shape;71;p7"/>
          <p:cNvSpPr txBox="1"/>
          <p:nvPr/>
        </p:nvSpPr>
        <p:spPr>
          <a:xfrm>
            <a:off x="15837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Introduction and Formalization</a:t>
            </a:r>
            <a:endParaRPr b="1" sz="1800">
              <a:latin typeface="Raleway"/>
              <a:ea typeface="Raleway"/>
              <a:cs typeface="Raleway"/>
              <a:sym typeface="Raleway"/>
            </a:endParaRPr>
          </a:p>
        </p:txBody>
      </p:sp>
      <p:sp>
        <p:nvSpPr>
          <p:cNvPr id="72" name="Google Shape;72;p7"/>
          <p:cNvSpPr txBox="1"/>
          <p:nvPr/>
        </p:nvSpPr>
        <p:spPr>
          <a:xfrm>
            <a:off x="54030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Random Perturbation</a:t>
            </a:r>
            <a:endParaRPr sz="1800">
              <a:latin typeface="Raleway"/>
              <a:ea typeface="Raleway"/>
              <a:cs typeface="Raleway"/>
              <a:sym typeface="Raleway"/>
            </a:endParaRPr>
          </a:p>
        </p:txBody>
      </p:sp>
      <p:sp>
        <p:nvSpPr>
          <p:cNvPr id="73" name="Google Shape;73;p7"/>
          <p:cNvSpPr txBox="1"/>
          <p:nvPr/>
        </p:nvSpPr>
        <p:spPr>
          <a:xfrm>
            <a:off x="15837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Stochastic Teacher Network</a:t>
            </a:r>
            <a:endParaRPr sz="1800">
              <a:latin typeface="Raleway"/>
              <a:ea typeface="Raleway"/>
              <a:cs typeface="Raleway"/>
              <a:sym typeface="Raleway"/>
            </a:endParaRPr>
          </a:p>
        </p:txBody>
      </p:sp>
      <p:sp>
        <p:nvSpPr>
          <p:cNvPr id="74" name="Google Shape;74;p7"/>
          <p:cNvSpPr txBox="1"/>
          <p:nvPr/>
        </p:nvSpPr>
        <p:spPr>
          <a:xfrm>
            <a:off x="54030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Fisher Masking</a:t>
            </a:r>
            <a:endParaRPr sz="1800">
              <a:latin typeface="Raleway"/>
              <a:ea typeface="Raleway"/>
              <a:cs typeface="Raleway"/>
              <a:sym typeface="Raleway"/>
            </a:endParaRPr>
          </a:p>
        </p:txBody>
      </p:sp>
      <p:sp>
        <p:nvSpPr>
          <p:cNvPr id="75" name="Google Shape;75;p7"/>
          <p:cNvSpPr txBox="1"/>
          <p:nvPr/>
        </p:nvSpPr>
        <p:spPr>
          <a:xfrm>
            <a:off x="15837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Selective Synaptic Dampening</a:t>
            </a:r>
            <a:endParaRPr sz="1800">
              <a:latin typeface="Raleway"/>
              <a:ea typeface="Raleway"/>
              <a:cs typeface="Raleway"/>
              <a:sym typeface="Raleway"/>
            </a:endParaRPr>
          </a:p>
        </p:txBody>
      </p:sp>
      <p:sp>
        <p:nvSpPr>
          <p:cNvPr id="76" name="Google Shape;76;p7"/>
          <p:cNvSpPr txBox="1"/>
          <p:nvPr/>
        </p:nvSpPr>
        <p:spPr>
          <a:xfrm>
            <a:off x="54030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Conclusions and Comparison</a:t>
            </a:r>
            <a:endParaRPr sz="18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5920650" y="824175"/>
            <a:ext cx="2904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500"/>
              <a:t>Random</a:t>
            </a:r>
            <a:r>
              <a:rPr lang="it" sz="2500"/>
              <a:t> Sample</a:t>
            </a:r>
            <a:endParaRPr sz="2500"/>
          </a:p>
        </p:txBody>
      </p:sp>
      <p:sp>
        <p:nvSpPr>
          <p:cNvPr id="241" name="Google Shape;241;p25"/>
          <p:cNvSpPr txBox="1"/>
          <p:nvPr>
            <p:ph idx="1" type="body"/>
          </p:nvPr>
        </p:nvSpPr>
        <p:spPr>
          <a:xfrm>
            <a:off x="5920650" y="1686925"/>
            <a:ext cx="3283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313131"/>
                </a:solidFill>
              </a:rPr>
              <a:t>-Difficulty in Selecting Hyperparameter without MIA</a:t>
            </a:r>
            <a:endParaRPr>
              <a:solidFill>
                <a:srgbClr val="313131"/>
              </a:solidFill>
            </a:endParaRPr>
          </a:p>
          <a:p>
            <a:pPr indent="0" lvl="0" marL="0" rtl="0" algn="l">
              <a:spcBef>
                <a:spcPts val="0"/>
              </a:spcBef>
              <a:spcAft>
                <a:spcPts val="0"/>
              </a:spcAft>
              <a:buNone/>
            </a:pPr>
            <a:r>
              <a:t/>
            </a:r>
            <a:endParaRPr>
              <a:solidFill>
                <a:srgbClr val="313131"/>
              </a:solidFill>
            </a:endParaRPr>
          </a:p>
          <a:p>
            <a:pPr indent="0" lvl="0" marL="0" rtl="0" algn="l">
              <a:spcBef>
                <a:spcPts val="0"/>
              </a:spcBef>
              <a:spcAft>
                <a:spcPts val="0"/>
              </a:spcAft>
              <a:buNone/>
            </a:pPr>
            <a:r>
              <a:rPr lang="it">
                <a:solidFill>
                  <a:srgbClr val="313131"/>
                </a:solidFill>
              </a:rPr>
              <a:t>-Low Values of JS and Activation signifies closeness of the Probability Distributions</a:t>
            </a:r>
            <a:endParaRPr>
              <a:solidFill>
                <a:srgbClr val="313131"/>
              </a:solidFill>
            </a:endParaRPr>
          </a:p>
          <a:p>
            <a:pPr indent="0" lvl="0" marL="0" rtl="0" algn="l">
              <a:spcBef>
                <a:spcPts val="0"/>
              </a:spcBef>
              <a:spcAft>
                <a:spcPts val="0"/>
              </a:spcAft>
              <a:buNone/>
            </a:pPr>
            <a:r>
              <a:t/>
            </a:r>
            <a:endParaRPr>
              <a:solidFill>
                <a:srgbClr val="313131"/>
              </a:solidFill>
            </a:endParaRPr>
          </a:p>
          <a:p>
            <a:pPr indent="0" lvl="0" marL="0" rtl="0" algn="l">
              <a:spcBef>
                <a:spcPts val="0"/>
              </a:spcBef>
              <a:spcAft>
                <a:spcPts val="0"/>
              </a:spcAft>
              <a:buNone/>
            </a:pPr>
            <a:r>
              <a:rPr lang="it">
                <a:solidFill>
                  <a:srgbClr val="313131"/>
                </a:solidFill>
              </a:rPr>
              <a:t>-Generalisation is still maintained</a:t>
            </a:r>
            <a:endParaRPr>
              <a:solidFill>
                <a:srgbClr val="313131"/>
              </a:solidFill>
            </a:endParaRPr>
          </a:p>
          <a:p>
            <a:pPr indent="0" lvl="0" marL="0" rtl="0" algn="l">
              <a:spcBef>
                <a:spcPts val="0"/>
              </a:spcBef>
              <a:spcAft>
                <a:spcPts val="0"/>
              </a:spcAft>
              <a:buNone/>
            </a:pPr>
            <a:r>
              <a:t/>
            </a:r>
            <a:endParaRPr>
              <a:solidFill>
                <a:srgbClr val="313131"/>
              </a:solidFill>
            </a:endParaRPr>
          </a:p>
        </p:txBody>
      </p:sp>
      <p:sp>
        <p:nvSpPr>
          <p:cNvPr id="242" name="Google Shape;242;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43" name="Google Shape;243;p25"/>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Machine Unlearning</a:t>
            </a:r>
            <a:endParaRPr sz="900"/>
          </a:p>
        </p:txBody>
      </p:sp>
      <p:pic>
        <p:nvPicPr>
          <p:cNvPr id="244" name="Google Shape;244;p25"/>
          <p:cNvPicPr preferRelativeResize="0"/>
          <p:nvPr/>
        </p:nvPicPr>
        <p:blipFill>
          <a:blip r:embed="rId3">
            <a:alphaModFix/>
          </a:blip>
          <a:stretch>
            <a:fillRect/>
          </a:stretch>
        </p:blipFill>
        <p:spPr>
          <a:xfrm>
            <a:off x="0" y="904025"/>
            <a:ext cx="5920650" cy="2868300"/>
          </a:xfrm>
          <a:prstGeom prst="rect">
            <a:avLst/>
          </a:prstGeom>
          <a:noFill/>
          <a:ln>
            <a:noFill/>
          </a:ln>
        </p:spPr>
      </p:pic>
      <p:pic>
        <p:nvPicPr>
          <p:cNvPr id="245" name="Google Shape;245;p25"/>
          <p:cNvPicPr preferRelativeResize="0"/>
          <p:nvPr/>
        </p:nvPicPr>
        <p:blipFill>
          <a:blip r:embed="rId4">
            <a:alphaModFix/>
          </a:blip>
          <a:stretch>
            <a:fillRect/>
          </a:stretch>
        </p:blipFill>
        <p:spPr>
          <a:xfrm>
            <a:off x="1267450" y="3733750"/>
            <a:ext cx="4244500" cy="871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Selective Synaptic Dampening</a:t>
            </a:r>
            <a:endParaRPr/>
          </a:p>
        </p:txBody>
      </p:sp>
      <p:sp>
        <p:nvSpPr>
          <p:cNvPr id="251" name="Google Shape;251;p26"/>
          <p:cNvSpPr txBox="1"/>
          <p:nvPr>
            <p:ph idx="1" type="subTitle"/>
          </p:nvPr>
        </p:nvSpPr>
        <p:spPr>
          <a:xfrm>
            <a:off x="770150" y="2192250"/>
            <a:ext cx="2543100" cy="24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Improving Fisher Masking with dampening by a factor</a:t>
            </a:r>
            <a:endParaRPr/>
          </a:p>
        </p:txBody>
      </p:sp>
      <p:sp>
        <p:nvSpPr>
          <p:cNvPr id="252" name="Google Shape;252;p26"/>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We leverage the Fisher Information Matrix (or its diagonal) in order to build upon and improve the results of the previous Fisher Masking approach.</a:t>
            </a:r>
            <a:endParaRPr/>
          </a:p>
          <a:p>
            <a:pPr indent="0" lvl="0" marL="0" rtl="0" algn="l">
              <a:spcBef>
                <a:spcPts val="1600"/>
              </a:spcBef>
              <a:spcAft>
                <a:spcPts val="1600"/>
              </a:spcAft>
              <a:buNone/>
            </a:pPr>
            <a:r>
              <a:rPr lang="it"/>
              <a:t>The idea is similar: for each learned parameter we estimate how important it is for the </a:t>
            </a:r>
            <a:r>
              <a:rPr b="1" i="1" lang="it"/>
              <a:t>D</a:t>
            </a:r>
            <a:r>
              <a:rPr b="1" baseline="-25000" i="1" lang="it"/>
              <a:t>f </a:t>
            </a:r>
            <a:r>
              <a:rPr lang="it"/>
              <a:t>and for the </a:t>
            </a:r>
            <a:r>
              <a:rPr b="1" i="1" lang="it"/>
              <a:t>D</a:t>
            </a:r>
            <a:r>
              <a:rPr b="1" baseline="-25000" i="1" lang="it"/>
              <a:t>r</a:t>
            </a:r>
            <a:r>
              <a:rPr lang="it"/>
              <a:t>. Then for all parameters we apply:</a:t>
            </a:r>
            <a:endParaRPr/>
          </a:p>
        </p:txBody>
      </p:sp>
      <p:sp>
        <p:nvSpPr>
          <p:cNvPr id="253" name="Google Shape;253;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54" name="Google Shape;254;p26"/>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pic>
        <p:nvPicPr>
          <p:cNvPr id="255" name="Google Shape;255;p26"/>
          <p:cNvPicPr preferRelativeResize="0"/>
          <p:nvPr/>
        </p:nvPicPr>
        <p:blipFill>
          <a:blip r:embed="rId3">
            <a:alphaModFix/>
          </a:blip>
          <a:stretch>
            <a:fillRect/>
          </a:stretch>
        </p:blipFill>
        <p:spPr>
          <a:xfrm>
            <a:off x="4777263" y="2793075"/>
            <a:ext cx="4143674" cy="855200"/>
          </a:xfrm>
          <a:prstGeom prst="rect">
            <a:avLst/>
          </a:prstGeom>
          <a:noFill/>
          <a:ln>
            <a:noFill/>
          </a:ln>
        </p:spPr>
      </p:pic>
      <p:sp>
        <p:nvSpPr>
          <p:cNvPr id="256" name="Google Shape;256;p26"/>
          <p:cNvSpPr txBox="1"/>
          <p:nvPr/>
        </p:nvSpPr>
        <p:spPr>
          <a:xfrm>
            <a:off x="5161900" y="3676088"/>
            <a:ext cx="3300900" cy="10752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600"/>
              </a:spcAft>
              <a:buNone/>
            </a:pPr>
            <a:r>
              <a:rPr lang="it" sz="1300">
                <a:solidFill>
                  <a:schemeClr val="accent1"/>
                </a:solidFill>
                <a:latin typeface="Catamaran"/>
                <a:ea typeface="Catamaran"/>
                <a:cs typeface="Catamaran"/>
                <a:sym typeface="Catamaran"/>
              </a:rPr>
              <a:t>meaning that we dampen the parameter by a factor 𝜷 if the parameter importance for the forget set is 𝛂 times higher than the one for the retain set.</a:t>
            </a:r>
            <a:endParaRPr sz="1300">
              <a:solidFill>
                <a:schemeClr val="accent1"/>
              </a:solidFill>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27"/>
          <p:cNvPicPr preferRelativeResize="0"/>
          <p:nvPr/>
        </p:nvPicPr>
        <p:blipFill>
          <a:blip r:embed="rId3">
            <a:alphaModFix/>
          </a:blip>
          <a:stretch>
            <a:fillRect/>
          </a:stretch>
        </p:blipFill>
        <p:spPr>
          <a:xfrm>
            <a:off x="2080288" y="2833800"/>
            <a:ext cx="4983424" cy="2078250"/>
          </a:xfrm>
          <a:prstGeom prst="rect">
            <a:avLst/>
          </a:prstGeom>
          <a:noFill/>
          <a:ln>
            <a:noFill/>
          </a:ln>
        </p:spPr>
      </p:pic>
      <p:sp>
        <p:nvSpPr>
          <p:cNvPr id="262" name="Google Shape;262;p27"/>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SSD Algorithm</a:t>
            </a:r>
            <a:endParaRPr/>
          </a:p>
        </p:txBody>
      </p:sp>
      <p:sp>
        <p:nvSpPr>
          <p:cNvPr id="263" name="Google Shape;263;p27"/>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313131"/>
                </a:solidFill>
              </a:rPr>
              <a:t>Each learned parameter is dampened by the beta factor, not following an arbitrary top R% threshold cutoff but rather following the comparison bt the relationship between the importance in the forget set and in retain set.</a:t>
            </a:r>
            <a:endParaRPr>
              <a:solidFill>
                <a:srgbClr val="313131"/>
              </a:solidFill>
            </a:endParaRPr>
          </a:p>
          <a:p>
            <a:pPr indent="0" lvl="0" marL="0" rtl="0" algn="l">
              <a:spcBef>
                <a:spcPts val="0"/>
              </a:spcBef>
              <a:spcAft>
                <a:spcPts val="0"/>
              </a:spcAft>
              <a:buNone/>
            </a:pPr>
            <a:r>
              <a:t/>
            </a:r>
            <a:endParaRPr>
              <a:solidFill>
                <a:srgbClr val="313131"/>
              </a:solidFill>
            </a:endParaRPr>
          </a:p>
          <a:p>
            <a:pPr indent="0" lvl="0" marL="0" rtl="0" algn="l">
              <a:spcBef>
                <a:spcPts val="0"/>
              </a:spcBef>
              <a:spcAft>
                <a:spcPts val="0"/>
              </a:spcAft>
              <a:buNone/>
            </a:pPr>
            <a:r>
              <a:rPr lang="it">
                <a:solidFill>
                  <a:srgbClr val="313131"/>
                </a:solidFill>
              </a:rPr>
              <a:t>Beta is computed then for each parameter as a function of of the importances for the respective sets, times a lambda hyperparameter. Then is cut off at 1 to prevent unwanted amplification of the given parameter.</a:t>
            </a:r>
            <a:endParaRPr>
              <a:solidFill>
                <a:srgbClr val="313131"/>
              </a:solidFill>
            </a:endParaRPr>
          </a:p>
          <a:p>
            <a:pPr indent="0" lvl="0" marL="0" rtl="0" algn="l">
              <a:spcBef>
                <a:spcPts val="0"/>
              </a:spcBef>
              <a:spcAft>
                <a:spcPts val="0"/>
              </a:spcAft>
              <a:buNone/>
            </a:pPr>
            <a:r>
              <a:t/>
            </a:r>
            <a:endParaRPr>
              <a:solidFill>
                <a:srgbClr val="313131"/>
              </a:solidFill>
            </a:endParaRPr>
          </a:p>
          <a:p>
            <a:pPr indent="0" lvl="0" marL="0" rtl="0" algn="l">
              <a:spcBef>
                <a:spcPts val="0"/>
              </a:spcBef>
              <a:spcAft>
                <a:spcPts val="0"/>
              </a:spcAft>
              <a:buNone/>
            </a:pPr>
            <a:r>
              <a:t/>
            </a:r>
            <a:endParaRPr>
              <a:solidFill>
                <a:srgbClr val="313131"/>
              </a:solidFill>
            </a:endParaRPr>
          </a:p>
        </p:txBody>
      </p:sp>
      <p:sp>
        <p:nvSpPr>
          <p:cNvPr id="264" name="Google Shape;264;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65" name="Google Shape;265;p27"/>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Machine Unlearning</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5920650" y="824175"/>
            <a:ext cx="2904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Class Unlearning Performance</a:t>
            </a:r>
            <a:endParaRPr/>
          </a:p>
        </p:txBody>
      </p:sp>
      <p:sp>
        <p:nvSpPr>
          <p:cNvPr id="271" name="Google Shape;271;p28"/>
          <p:cNvSpPr txBox="1"/>
          <p:nvPr>
            <p:ph idx="1" type="body"/>
          </p:nvPr>
        </p:nvSpPr>
        <p:spPr>
          <a:xfrm>
            <a:off x="1230750" y="3764950"/>
            <a:ext cx="7219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313131"/>
                </a:solidFill>
              </a:rPr>
              <a:t>When doing class unlearning the results are impressive. </a:t>
            </a:r>
            <a:endParaRPr>
              <a:solidFill>
                <a:srgbClr val="313131"/>
              </a:solidFill>
            </a:endParaRPr>
          </a:p>
          <a:p>
            <a:pPr indent="0" lvl="0" marL="0" rtl="0" algn="l">
              <a:spcBef>
                <a:spcPts val="0"/>
              </a:spcBef>
              <a:spcAft>
                <a:spcPts val="0"/>
              </a:spcAft>
              <a:buNone/>
            </a:pPr>
            <a:r>
              <a:t/>
            </a:r>
            <a:endParaRPr>
              <a:solidFill>
                <a:srgbClr val="313131"/>
              </a:solidFill>
            </a:endParaRPr>
          </a:p>
          <a:p>
            <a:pPr indent="0" lvl="0" marL="0" rtl="0" algn="l">
              <a:spcBef>
                <a:spcPts val="0"/>
              </a:spcBef>
              <a:spcAft>
                <a:spcPts val="0"/>
              </a:spcAft>
              <a:buNone/>
            </a:pPr>
            <a:r>
              <a:rPr lang="it">
                <a:solidFill>
                  <a:srgbClr val="313131"/>
                </a:solidFill>
              </a:rPr>
              <a:t>We can see how the forget set is completely forgotten while the memory on retain and test are </a:t>
            </a:r>
            <a:r>
              <a:rPr lang="it">
                <a:solidFill>
                  <a:srgbClr val="313131"/>
                </a:solidFill>
              </a:rPr>
              <a:t>maintained</a:t>
            </a:r>
            <a:r>
              <a:rPr lang="it">
                <a:solidFill>
                  <a:srgbClr val="313131"/>
                </a:solidFill>
              </a:rPr>
              <a:t> </a:t>
            </a:r>
            <a:r>
              <a:rPr b="1" lang="it">
                <a:solidFill>
                  <a:srgbClr val="313131"/>
                </a:solidFill>
              </a:rPr>
              <a:t>even without performing any fine-tuning</a:t>
            </a:r>
            <a:r>
              <a:rPr lang="it">
                <a:solidFill>
                  <a:srgbClr val="313131"/>
                </a:solidFill>
              </a:rPr>
              <a:t>.</a:t>
            </a:r>
            <a:endParaRPr>
              <a:solidFill>
                <a:srgbClr val="313131"/>
              </a:solidFill>
            </a:endParaRPr>
          </a:p>
          <a:p>
            <a:pPr indent="0" lvl="0" marL="0" rtl="0" algn="l">
              <a:spcBef>
                <a:spcPts val="0"/>
              </a:spcBef>
              <a:spcAft>
                <a:spcPts val="0"/>
              </a:spcAft>
              <a:buNone/>
            </a:pPr>
            <a:r>
              <a:t/>
            </a:r>
            <a:endParaRPr>
              <a:solidFill>
                <a:srgbClr val="313131"/>
              </a:solidFill>
            </a:endParaRPr>
          </a:p>
        </p:txBody>
      </p:sp>
      <p:sp>
        <p:nvSpPr>
          <p:cNvPr id="272" name="Google Shape;272;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73" name="Google Shape;273;p28"/>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Machine Unlearning</a:t>
            </a:r>
            <a:endParaRPr sz="900"/>
          </a:p>
        </p:txBody>
      </p:sp>
      <p:pic>
        <p:nvPicPr>
          <p:cNvPr id="274" name="Google Shape;274;p28"/>
          <p:cNvPicPr preferRelativeResize="0"/>
          <p:nvPr/>
        </p:nvPicPr>
        <p:blipFill>
          <a:blip r:embed="rId3">
            <a:alphaModFix/>
          </a:blip>
          <a:stretch>
            <a:fillRect/>
          </a:stretch>
        </p:blipFill>
        <p:spPr>
          <a:xfrm>
            <a:off x="-26600" y="690525"/>
            <a:ext cx="5380075" cy="2913083"/>
          </a:xfrm>
          <a:prstGeom prst="rect">
            <a:avLst/>
          </a:prstGeom>
          <a:noFill/>
          <a:ln>
            <a:noFill/>
          </a:ln>
        </p:spPr>
      </p:pic>
      <p:pic>
        <p:nvPicPr>
          <p:cNvPr id="275" name="Google Shape;275;p28"/>
          <p:cNvPicPr preferRelativeResize="0"/>
          <p:nvPr/>
        </p:nvPicPr>
        <p:blipFill>
          <a:blip r:embed="rId4">
            <a:alphaModFix/>
          </a:blip>
          <a:stretch>
            <a:fillRect/>
          </a:stretch>
        </p:blipFill>
        <p:spPr>
          <a:xfrm>
            <a:off x="5380078" y="1984687"/>
            <a:ext cx="3643572" cy="2261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2572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Unlearn Interpretation by Saliency maps</a:t>
            </a:r>
            <a:endParaRPr/>
          </a:p>
        </p:txBody>
      </p:sp>
      <p:sp>
        <p:nvSpPr>
          <p:cNvPr id="281" name="Google Shape;281;p29"/>
          <p:cNvSpPr txBox="1"/>
          <p:nvPr>
            <p:ph idx="1" type="body"/>
          </p:nvPr>
        </p:nvSpPr>
        <p:spPr>
          <a:xfrm>
            <a:off x="114100" y="1182350"/>
            <a:ext cx="2759400" cy="14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313131"/>
                </a:solidFill>
              </a:rPr>
              <a:t>Unlearned class: </a:t>
            </a:r>
            <a:r>
              <a:rPr lang="it">
                <a:solidFill>
                  <a:srgbClr val="313131"/>
                </a:solidFill>
              </a:rPr>
              <a:t>we can see how much the saliency map differ. In the forgotten sample the model is completely unable to focus on the object of concern.</a:t>
            </a:r>
            <a:endParaRPr>
              <a:solidFill>
                <a:srgbClr val="313131"/>
              </a:solidFill>
            </a:endParaRPr>
          </a:p>
        </p:txBody>
      </p:sp>
      <p:sp>
        <p:nvSpPr>
          <p:cNvPr id="282" name="Google Shape;282;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83" name="Google Shape;283;p29"/>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Machine Unlearning</a:t>
            </a:r>
            <a:endParaRPr sz="900"/>
          </a:p>
        </p:txBody>
      </p:sp>
      <p:sp>
        <p:nvSpPr>
          <p:cNvPr id="284" name="Google Shape;284;p29"/>
          <p:cNvSpPr txBox="1"/>
          <p:nvPr>
            <p:ph idx="1" type="body"/>
          </p:nvPr>
        </p:nvSpPr>
        <p:spPr>
          <a:xfrm>
            <a:off x="114100" y="2980725"/>
            <a:ext cx="2759400" cy="14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313131"/>
                </a:solidFill>
              </a:rPr>
              <a:t>Retained class:</a:t>
            </a:r>
            <a:r>
              <a:rPr lang="it"/>
              <a:t> instead the </a:t>
            </a:r>
            <a:r>
              <a:rPr lang="it">
                <a:solidFill>
                  <a:srgbClr val="313131"/>
                </a:solidFill>
              </a:rPr>
              <a:t>model is still able to somehow focus on the object of concern even after the unlearning process.</a:t>
            </a:r>
            <a:endParaRPr>
              <a:solidFill>
                <a:srgbClr val="313131"/>
              </a:solidFill>
            </a:endParaRPr>
          </a:p>
        </p:txBody>
      </p:sp>
      <p:pic>
        <p:nvPicPr>
          <p:cNvPr id="285" name="Google Shape;285;p29"/>
          <p:cNvPicPr preferRelativeResize="0"/>
          <p:nvPr/>
        </p:nvPicPr>
        <p:blipFill>
          <a:blip r:embed="rId3">
            <a:alphaModFix/>
          </a:blip>
          <a:stretch>
            <a:fillRect/>
          </a:stretch>
        </p:blipFill>
        <p:spPr>
          <a:xfrm>
            <a:off x="3025900" y="535200"/>
            <a:ext cx="6148399" cy="2248350"/>
          </a:xfrm>
          <a:prstGeom prst="rect">
            <a:avLst/>
          </a:prstGeom>
          <a:noFill/>
          <a:ln>
            <a:noFill/>
          </a:ln>
        </p:spPr>
      </p:pic>
      <p:pic>
        <p:nvPicPr>
          <p:cNvPr id="286" name="Google Shape;286;p29"/>
          <p:cNvPicPr preferRelativeResize="0"/>
          <p:nvPr/>
        </p:nvPicPr>
        <p:blipFill>
          <a:blip r:embed="rId4">
            <a:alphaModFix/>
          </a:blip>
          <a:stretch>
            <a:fillRect/>
          </a:stretch>
        </p:blipFill>
        <p:spPr>
          <a:xfrm>
            <a:off x="3041050" y="2741225"/>
            <a:ext cx="6118100" cy="24022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txBox="1"/>
          <p:nvPr>
            <p:ph type="title"/>
          </p:nvPr>
        </p:nvSpPr>
        <p:spPr>
          <a:xfrm>
            <a:off x="5920650" y="824175"/>
            <a:ext cx="2904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500"/>
              <a:t>Random Sample</a:t>
            </a:r>
            <a:endParaRPr sz="2500"/>
          </a:p>
        </p:txBody>
      </p:sp>
      <p:sp>
        <p:nvSpPr>
          <p:cNvPr id="292" name="Google Shape;292;p30"/>
          <p:cNvSpPr txBox="1"/>
          <p:nvPr>
            <p:ph idx="1" type="body"/>
          </p:nvPr>
        </p:nvSpPr>
        <p:spPr>
          <a:xfrm>
            <a:off x="5920650" y="1686925"/>
            <a:ext cx="3283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313131"/>
                </a:solidFill>
              </a:rPr>
              <a:t>-Difficulty in Selecting Hyperparameter without MIA</a:t>
            </a:r>
            <a:endParaRPr>
              <a:solidFill>
                <a:srgbClr val="313131"/>
              </a:solidFill>
            </a:endParaRPr>
          </a:p>
          <a:p>
            <a:pPr indent="0" lvl="0" marL="0" rtl="0" algn="l">
              <a:spcBef>
                <a:spcPts val="0"/>
              </a:spcBef>
              <a:spcAft>
                <a:spcPts val="0"/>
              </a:spcAft>
              <a:buNone/>
            </a:pPr>
            <a:r>
              <a:t/>
            </a:r>
            <a:endParaRPr>
              <a:solidFill>
                <a:srgbClr val="313131"/>
              </a:solidFill>
            </a:endParaRPr>
          </a:p>
          <a:p>
            <a:pPr indent="0" lvl="0" marL="0" rtl="0" algn="l">
              <a:spcBef>
                <a:spcPts val="0"/>
              </a:spcBef>
              <a:spcAft>
                <a:spcPts val="0"/>
              </a:spcAft>
              <a:buNone/>
            </a:pPr>
            <a:r>
              <a:rPr lang="it">
                <a:solidFill>
                  <a:srgbClr val="313131"/>
                </a:solidFill>
              </a:rPr>
              <a:t>-Low Values of JS and Activation signifies closeness of the Probability Distributions</a:t>
            </a:r>
            <a:endParaRPr>
              <a:solidFill>
                <a:srgbClr val="313131"/>
              </a:solidFill>
            </a:endParaRPr>
          </a:p>
          <a:p>
            <a:pPr indent="0" lvl="0" marL="0" rtl="0" algn="l">
              <a:spcBef>
                <a:spcPts val="0"/>
              </a:spcBef>
              <a:spcAft>
                <a:spcPts val="0"/>
              </a:spcAft>
              <a:buNone/>
            </a:pPr>
            <a:r>
              <a:t/>
            </a:r>
            <a:endParaRPr>
              <a:solidFill>
                <a:srgbClr val="313131"/>
              </a:solidFill>
            </a:endParaRPr>
          </a:p>
          <a:p>
            <a:pPr indent="0" lvl="0" marL="0" rtl="0" algn="l">
              <a:spcBef>
                <a:spcPts val="0"/>
              </a:spcBef>
              <a:spcAft>
                <a:spcPts val="0"/>
              </a:spcAft>
              <a:buNone/>
            </a:pPr>
            <a:r>
              <a:rPr lang="it">
                <a:solidFill>
                  <a:srgbClr val="313131"/>
                </a:solidFill>
              </a:rPr>
              <a:t>-Generalisation is still maintained</a:t>
            </a:r>
            <a:endParaRPr>
              <a:solidFill>
                <a:srgbClr val="313131"/>
              </a:solidFill>
            </a:endParaRPr>
          </a:p>
          <a:p>
            <a:pPr indent="0" lvl="0" marL="0" rtl="0" algn="l">
              <a:spcBef>
                <a:spcPts val="0"/>
              </a:spcBef>
              <a:spcAft>
                <a:spcPts val="0"/>
              </a:spcAft>
              <a:buNone/>
            </a:pPr>
            <a:r>
              <a:t/>
            </a:r>
            <a:endParaRPr>
              <a:solidFill>
                <a:srgbClr val="313131"/>
              </a:solidFill>
            </a:endParaRPr>
          </a:p>
        </p:txBody>
      </p:sp>
      <p:sp>
        <p:nvSpPr>
          <p:cNvPr id="293" name="Google Shape;293;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294" name="Google Shape;294;p30"/>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Machine Unlearning</a:t>
            </a:r>
            <a:endParaRPr sz="900"/>
          </a:p>
        </p:txBody>
      </p:sp>
      <p:pic>
        <p:nvPicPr>
          <p:cNvPr id="295" name="Google Shape;295;p30"/>
          <p:cNvPicPr preferRelativeResize="0"/>
          <p:nvPr/>
        </p:nvPicPr>
        <p:blipFill>
          <a:blip r:embed="rId3">
            <a:alphaModFix/>
          </a:blip>
          <a:stretch>
            <a:fillRect/>
          </a:stretch>
        </p:blipFill>
        <p:spPr>
          <a:xfrm>
            <a:off x="918775" y="3798250"/>
            <a:ext cx="4795268" cy="980850"/>
          </a:xfrm>
          <a:prstGeom prst="rect">
            <a:avLst/>
          </a:prstGeom>
          <a:noFill/>
          <a:ln>
            <a:noFill/>
          </a:ln>
        </p:spPr>
      </p:pic>
      <p:pic>
        <p:nvPicPr>
          <p:cNvPr id="296" name="Google Shape;296;p30"/>
          <p:cNvPicPr preferRelativeResize="0"/>
          <p:nvPr/>
        </p:nvPicPr>
        <p:blipFill>
          <a:blip r:embed="rId4">
            <a:alphaModFix/>
          </a:blip>
          <a:stretch>
            <a:fillRect/>
          </a:stretch>
        </p:blipFill>
        <p:spPr>
          <a:xfrm>
            <a:off x="63975" y="928475"/>
            <a:ext cx="5786950" cy="2587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type="ctrTitle"/>
          </p:nvPr>
        </p:nvSpPr>
        <p:spPr>
          <a:xfrm>
            <a:off x="1696350" y="2514700"/>
            <a:ext cx="5101200" cy="7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600"/>
              <a:t>Performances and Conclusions</a:t>
            </a:r>
            <a:endParaRPr sz="2600"/>
          </a:p>
          <a:p>
            <a:pPr indent="0" lvl="0" marL="0" rtl="0" algn="l">
              <a:spcBef>
                <a:spcPts val="0"/>
              </a:spcBef>
              <a:spcAft>
                <a:spcPts val="0"/>
              </a:spcAft>
              <a:buNone/>
            </a:pPr>
            <a:r>
              <a:t/>
            </a:r>
            <a:endParaRPr/>
          </a:p>
        </p:txBody>
      </p:sp>
      <p:sp>
        <p:nvSpPr>
          <p:cNvPr id="302" name="Google Shape;302;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txBox="1"/>
          <p:nvPr>
            <p:ph type="title"/>
          </p:nvPr>
        </p:nvSpPr>
        <p:spPr>
          <a:xfrm>
            <a:off x="406175" y="740825"/>
            <a:ext cx="3300900" cy="8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Performances and Conclusions</a:t>
            </a:r>
            <a:endParaRPr/>
          </a:p>
        </p:txBody>
      </p:sp>
      <p:sp>
        <p:nvSpPr>
          <p:cNvPr id="308" name="Google Shape;308;p32"/>
          <p:cNvSpPr txBox="1"/>
          <p:nvPr>
            <p:ph idx="2" type="body"/>
          </p:nvPr>
        </p:nvSpPr>
        <p:spPr>
          <a:xfrm>
            <a:off x="5161900" y="831575"/>
            <a:ext cx="3374400" cy="375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it"/>
              <a:t>Fine-tuning</a:t>
            </a:r>
            <a:r>
              <a:rPr lang="it"/>
              <a:t>: Not efficient for Class as well Random Samples Unlearning</a:t>
            </a:r>
            <a:endParaRPr/>
          </a:p>
          <a:p>
            <a:pPr indent="-311150" lvl="0" marL="457200" rtl="0" algn="l">
              <a:spcBef>
                <a:spcPts val="0"/>
              </a:spcBef>
              <a:spcAft>
                <a:spcPts val="0"/>
              </a:spcAft>
              <a:buSzPts val="1300"/>
              <a:buChar char="❏"/>
            </a:pPr>
            <a:r>
              <a:rPr b="1" lang="it"/>
              <a:t>Random Perturbation</a:t>
            </a:r>
            <a:r>
              <a:rPr lang="it"/>
              <a:t>: Works finely, but results could be better for both tasks.</a:t>
            </a:r>
            <a:endParaRPr/>
          </a:p>
          <a:p>
            <a:pPr indent="-311150" lvl="0" marL="457200" rtl="0" algn="l">
              <a:spcBef>
                <a:spcPts val="0"/>
              </a:spcBef>
              <a:spcAft>
                <a:spcPts val="0"/>
              </a:spcAft>
              <a:buSzPts val="1300"/>
              <a:buChar char="❏"/>
            </a:pPr>
            <a:r>
              <a:rPr b="1" lang="it"/>
              <a:t>Stochastic Teacher Network</a:t>
            </a:r>
            <a:r>
              <a:rPr lang="it"/>
              <a:t>: Works well for Class Unlearning. Computationally Expensive.Inefficient for Random Samples</a:t>
            </a:r>
            <a:endParaRPr/>
          </a:p>
          <a:p>
            <a:pPr indent="-311150" lvl="0" marL="457200" rtl="0" algn="l">
              <a:spcBef>
                <a:spcPts val="0"/>
              </a:spcBef>
              <a:spcAft>
                <a:spcPts val="0"/>
              </a:spcAft>
              <a:buSzPts val="1300"/>
              <a:buChar char="❏"/>
            </a:pPr>
            <a:r>
              <a:rPr b="1" lang="it"/>
              <a:t>Fisher Masking</a:t>
            </a:r>
            <a:r>
              <a:rPr lang="it"/>
              <a:t>: Works well for both task. Computational Okay. Hard Constraint of selection and pruning.</a:t>
            </a:r>
            <a:endParaRPr/>
          </a:p>
          <a:p>
            <a:pPr indent="-311150" lvl="0" marL="457200" rtl="0" algn="l">
              <a:spcBef>
                <a:spcPts val="0"/>
              </a:spcBef>
              <a:spcAft>
                <a:spcPts val="0"/>
              </a:spcAft>
              <a:buSzPts val="1300"/>
              <a:buChar char="❏"/>
            </a:pPr>
            <a:r>
              <a:rPr b="1" lang="it"/>
              <a:t>Selective-Synaptic-Dampening</a:t>
            </a:r>
            <a:r>
              <a:rPr lang="it"/>
              <a:t>: </a:t>
            </a:r>
            <a:r>
              <a:rPr lang="it"/>
              <a:t>Works well for both task. Computationally okay. Refined Constraint and dampening.</a:t>
            </a:r>
            <a:endParaRPr/>
          </a:p>
        </p:txBody>
      </p:sp>
      <p:sp>
        <p:nvSpPr>
          <p:cNvPr id="309" name="Google Shape;309;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310" name="Google Shape;310;p32"/>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sp>
        <p:nvSpPr>
          <p:cNvPr id="311" name="Google Shape;311;p32"/>
          <p:cNvSpPr txBox="1"/>
          <p:nvPr>
            <p:ph idx="2" type="body"/>
          </p:nvPr>
        </p:nvSpPr>
        <p:spPr>
          <a:xfrm>
            <a:off x="406175" y="2193875"/>
            <a:ext cx="4184700" cy="239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it"/>
              <a:t>-</a:t>
            </a:r>
            <a:r>
              <a:rPr b="1" lang="it"/>
              <a:t>Class Unlearning</a:t>
            </a:r>
            <a:r>
              <a:rPr lang="it"/>
              <a:t>: easy to evaluate because a class can be forgotten without directly affecting performance on other classes. Then we can evaluate the unlearned model in the forget, retained and test sets.                           -</a:t>
            </a:r>
            <a:r>
              <a:rPr b="1" lang="it"/>
              <a:t>Random Samples Unlearning</a:t>
            </a:r>
            <a:r>
              <a:rPr lang="it"/>
              <a:t>: hard to evaluate since even after unlearning, the model should still predict correctly the forget set due to generalization properties of our model. M</a:t>
            </a:r>
            <a:r>
              <a:rPr lang="it"/>
              <a:t>ore sophisticated methods are needed </a:t>
            </a:r>
            <a:r>
              <a:rPr lang="it"/>
              <a:t>which are computationally expensive (huge reliance on either Retrained Models or MIA attacks).</a:t>
            </a:r>
            <a:endParaRPr/>
          </a:p>
        </p:txBody>
      </p:sp>
      <p:sp>
        <p:nvSpPr>
          <p:cNvPr id="312" name="Google Shape;312;p32"/>
          <p:cNvSpPr txBox="1"/>
          <p:nvPr/>
        </p:nvSpPr>
        <p:spPr>
          <a:xfrm>
            <a:off x="5198025" y="388925"/>
            <a:ext cx="28644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600">
                <a:latin typeface="Catamaran"/>
                <a:ea typeface="Catamaran"/>
                <a:cs typeface="Catamaran"/>
                <a:sym typeface="Catamaran"/>
              </a:rPr>
              <a:t>Methods</a:t>
            </a:r>
            <a:endParaRPr b="1" sz="1600">
              <a:latin typeface="Catamaran"/>
              <a:ea typeface="Catamaran"/>
              <a:cs typeface="Catamaran"/>
              <a:sym typeface="Catamaran"/>
            </a:endParaRPr>
          </a:p>
        </p:txBody>
      </p:sp>
      <p:sp>
        <p:nvSpPr>
          <p:cNvPr id="313" name="Google Shape;313;p32"/>
          <p:cNvSpPr txBox="1"/>
          <p:nvPr/>
        </p:nvSpPr>
        <p:spPr>
          <a:xfrm>
            <a:off x="-65425" y="1773875"/>
            <a:ext cx="3000000" cy="415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1600"/>
              </a:spcAft>
              <a:buNone/>
            </a:pPr>
            <a:r>
              <a:rPr b="1" lang="it" sz="1500">
                <a:solidFill>
                  <a:schemeClr val="accent1"/>
                </a:solidFill>
                <a:latin typeface="Catamaran"/>
                <a:ea typeface="Catamaran"/>
                <a:cs typeface="Catamaran"/>
                <a:sym typeface="Catamaran"/>
              </a:rPr>
              <a:t>U</a:t>
            </a:r>
            <a:r>
              <a:rPr b="1" lang="it" sz="1500">
                <a:solidFill>
                  <a:schemeClr val="accent1"/>
                </a:solidFill>
                <a:latin typeface="Catamaran"/>
                <a:ea typeface="Catamaran"/>
                <a:cs typeface="Catamaran"/>
                <a:sym typeface="Catamaran"/>
              </a:rPr>
              <a:t>nlearning Tasks</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ctrTitle"/>
          </p:nvPr>
        </p:nvSpPr>
        <p:spPr>
          <a:xfrm>
            <a:off x="729450" y="1322450"/>
            <a:ext cx="7688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Thank you for the attention!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References</a:t>
            </a:r>
            <a:endParaRPr/>
          </a:p>
        </p:txBody>
      </p:sp>
      <p:sp>
        <p:nvSpPr>
          <p:cNvPr id="324" name="Google Shape;324;p34"/>
          <p:cNvSpPr txBox="1"/>
          <p:nvPr>
            <p:ph idx="1" type="body"/>
          </p:nvPr>
        </p:nvSpPr>
        <p:spPr>
          <a:xfrm>
            <a:off x="727650" y="1397000"/>
            <a:ext cx="7688700" cy="377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it" sz="1100"/>
              <a:t>Papers:</a:t>
            </a:r>
            <a:endParaRPr b="1" sz="1100"/>
          </a:p>
          <a:p>
            <a:pPr indent="-298450" lvl="1" marL="914400" rtl="0" algn="l">
              <a:spcBef>
                <a:spcPts val="0"/>
              </a:spcBef>
              <a:spcAft>
                <a:spcPts val="0"/>
              </a:spcAft>
              <a:buSzPts val="1100"/>
              <a:buChar char="-"/>
            </a:pPr>
            <a:r>
              <a:rPr lang="it"/>
              <a:t>Machine Unlearning Methodology base on Stochastic Teacher Network - https://arxiv.org/abs/2308.14322</a:t>
            </a:r>
            <a:endParaRPr/>
          </a:p>
          <a:p>
            <a:pPr indent="-298450" lvl="1" marL="914400" rtl="0" algn="l">
              <a:spcBef>
                <a:spcPts val="0"/>
              </a:spcBef>
              <a:spcAft>
                <a:spcPts val="0"/>
              </a:spcAft>
              <a:buSzPts val="1100"/>
              <a:buChar char="-"/>
            </a:pPr>
            <a:r>
              <a:rPr lang="it"/>
              <a:t>Unlearning with Fisher Masking - </a:t>
            </a:r>
            <a:r>
              <a:rPr lang="it" u="sng">
                <a:solidFill>
                  <a:schemeClr val="hlink"/>
                </a:solidFill>
                <a:hlinkClick r:id="rId3"/>
              </a:rPr>
              <a:t>https://arxiv.org/abs/2310.05331</a:t>
            </a:r>
            <a:r>
              <a:rPr lang="it"/>
              <a:t> </a:t>
            </a:r>
            <a:endParaRPr/>
          </a:p>
          <a:p>
            <a:pPr indent="-298450" lvl="1" marL="914400" rtl="0" algn="l">
              <a:spcBef>
                <a:spcPts val="0"/>
              </a:spcBef>
              <a:spcAft>
                <a:spcPts val="0"/>
              </a:spcAft>
              <a:buSzPts val="1100"/>
              <a:buChar char="-"/>
            </a:pPr>
            <a:r>
              <a:rPr lang="it"/>
              <a:t>Fast Machine Unlearning Without Retraining Through Selective Synaptic Dampening - </a:t>
            </a:r>
            <a:r>
              <a:rPr lang="it" u="sng">
                <a:solidFill>
                  <a:schemeClr val="hlink"/>
                </a:solidFill>
                <a:hlinkClick r:id="rId4"/>
              </a:rPr>
              <a:t>https://arxiv.org/abs/2308.07707</a:t>
            </a:r>
            <a:r>
              <a:rPr lang="it"/>
              <a:t> </a:t>
            </a:r>
            <a:endParaRPr/>
          </a:p>
          <a:p>
            <a:pPr indent="-298450" lvl="1" marL="914400" rtl="0" algn="l">
              <a:spcBef>
                <a:spcPts val="0"/>
              </a:spcBef>
              <a:spcAft>
                <a:spcPts val="0"/>
              </a:spcAft>
              <a:buSzPts val="1100"/>
              <a:buChar char="-"/>
            </a:pPr>
            <a:r>
              <a:rPr lang="it"/>
              <a:t>Evaluation for the NeurIPS Machine Unlearning Competition - </a:t>
            </a:r>
            <a:r>
              <a:rPr lang="it" u="sng">
                <a:solidFill>
                  <a:schemeClr val="hlink"/>
                </a:solidFill>
                <a:hlinkClick r:id="rId5"/>
              </a:rPr>
              <a:t>https://unlearning-challenge.github.io/assets/data/Machine_Unlearning_Metric.pdf</a:t>
            </a:r>
            <a:r>
              <a:rPr lang="it"/>
              <a:t> </a:t>
            </a:r>
            <a:endParaRPr/>
          </a:p>
          <a:p>
            <a:pPr indent="-298450" lvl="1" marL="914400" rtl="0" algn="l">
              <a:spcBef>
                <a:spcPts val="0"/>
              </a:spcBef>
              <a:spcAft>
                <a:spcPts val="0"/>
              </a:spcAft>
              <a:buSzPts val="1100"/>
              <a:buChar char="-"/>
            </a:pPr>
            <a:r>
              <a:rPr lang="it"/>
              <a:t> Machine Unlearning by Reversing the Continual Learning - </a:t>
            </a:r>
            <a:r>
              <a:rPr lang="it" u="sng">
                <a:solidFill>
                  <a:schemeClr val="hlink"/>
                </a:solidFill>
                <a:hlinkClick r:id="rId6"/>
              </a:rPr>
              <a:t>https://www.mdpi.com/2076-3417/13/16/9341</a:t>
            </a:r>
            <a:r>
              <a:rPr lang="it"/>
              <a:t> </a:t>
            </a:r>
            <a:endParaRPr sz="1100"/>
          </a:p>
          <a:p>
            <a:pPr indent="-298450" lvl="0" marL="457200" rtl="0" algn="l">
              <a:spcBef>
                <a:spcPts val="0"/>
              </a:spcBef>
              <a:spcAft>
                <a:spcPts val="0"/>
              </a:spcAft>
              <a:buSzPts val="1100"/>
              <a:buChar char="-"/>
            </a:pPr>
            <a:r>
              <a:rPr b="1" lang="it" sz="1100"/>
              <a:t>Slides: </a:t>
            </a:r>
            <a:endParaRPr b="1" sz="1100"/>
          </a:p>
          <a:p>
            <a:pPr indent="-298450" lvl="1" marL="914400" rtl="0" algn="l">
              <a:spcBef>
                <a:spcPts val="0"/>
              </a:spcBef>
              <a:spcAft>
                <a:spcPts val="0"/>
              </a:spcAft>
              <a:buSzPts val="1100"/>
              <a:buChar char="-"/>
            </a:pPr>
            <a:r>
              <a:rPr lang="it" sz="1100" u="sng">
                <a:solidFill>
                  <a:schemeClr val="hlink"/>
                </a:solidFill>
                <a:hlinkClick r:id="rId7"/>
              </a:rPr>
              <a:t>https://github.com/pietro-nardelli/sapienza-ppt-template</a:t>
            </a:r>
            <a:r>
              <a:rPr lang="it" sz="1100"/>
              <a:t> </a:t>
            </a:r>
            <a:br>
              <a:rPr lang="it" sz="1100"/>
            </a:br>
            <a:r>
              <a:rPr i="1" lang="it" sz="1100"/>
              <a:t>[Attribution-NonCommercial-ShareAlike 4.0 International (CC BY-NC-SA 4.0)]</a:t>
            </a:r>
            <a:endParaRPr i="1" sz="1100"/>
          </a:p>
        </p:txBody>
      </p:sp>
      <p:sp>
        <p:nvSpPr>
          <p:cNvPr id="325" name="Google Shape;325;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326" name="Google Shape;326;p34"/>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Machines can learn. Can they Forget?</a:t>
            </a:r>
            <a:endParaRPr/>
          </a:p>
        </p:txBody>
      </p:sp>
      <p:sp>
        <p:nvSpPr>
          <p:cNvPr id="82" name="Google Shape;82;p8"/>
          <p:cNvSpPr txBox="1"/>
          <p:nvPr>
            <p:ph idx="1" type="body"/>
          </p:nvPr>
        </p:nvSpPr>
        <p:spPr>
          <a:xfrm>
            <a:off x="727650" y="1545825"/>
            <a:ext cx="7688700" cy="312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a:solidFill>
                  <a:srgbClr val="313131"/>
                </a:solidFill>
              </a:rPr>
              <a:t>Removing the influence of a particular subset of the training data within a model has several important applications: </a:t>
            </a:r>
            <a:endParaRPr>
              <a:solidFill>
                <a:srgbClr val="313131"/>
              </a:solidFill>
            </a:endParaRPr>
          </a:p>
          <a:p>
            <a:pPr indent="0" lvl="0" marL="0" rtl="0" algn="just">
              <a:spcBef>
                <a:spcPts val="0"/>
              </a:spcBef>
              <a:spcAft>
                <a:spcPts val="0"/>
              </a:spcAft>
              <a:buNone/>
            </a:pPr>
            <a:r>
              <a:t/>
            </a:r>
            <a:endParaRPr>
              <a:solidFill>
                <a:srgbClr val="313131"/>
              </a:solidFill>
            </a:endParaRPr>
          </a:p>
          <a:p>
            <a:pPr indent="-311150" lvl="0" marL="457200" rtl="0" algn="just">
              <a:spcBef>
                <a:spcPts val="0"/>
              </a:spcBef>
              <a:spcAft>
                <a:spcPts val="0"/>
              </a:spcAft>
              <a:buClr>
                <a:srgbClr val="313131"/>
              </a:buClr>
              <a:buSzPts val="1300"/>
              <a:buFont typeface="Arial"/>
              <a:buChar char="-"/>
            </a:pPr>
            <a:r>
              <a:rPr lang="it">
                <a:solidFill>
                  <a:srgbClr val="313131"/>
                </a:solidFill>
              </a:rPr>
              <a:t>Follow </a:t>
            </a:r>
            <a:r>
              <a:rPr b="1" lang="it" u="sng">
                <a:solidFill>
                  <a:schemeClr val="hlink"/>
                </a:solidFill>
                <a:hlinkClick r:id="rId3"/>
              </a:rPr>
              <a:t>GDPR</a:t>
            </a:r>
            <a:r>
              <a:rPr lang="it">
                <a:solidFill>
                  <a:srgbClr val="313131"/>
                </a:solidFill>
              </a:rPr>
              <a:t> regulation (right to be forgotten). </a:t>
            </a:r>
            <a:endParaRPr>
              <a:solidFill>
                <a:srgbClr val="313131"/>
              </a:solidFill>
            </a:endParaRPr>
          </a:p>
          <a:p>
            <a:pPr indent="-311150" lvl="0" marL="457200" rtl="0" algn="just">
              <a:spcBef>
                <a:spcPts val="0"/>
              </a:spcBef>
              <a:spcAft>
                <a:spcPts val="0"/>
              </a:spcAft>
              <a:buClr>
                <a:srgbClr val="313131"/>
              </a:buClr>
              <a:buSzPts val="1300"/>
              <a:buFont typeface="Arial"/>
              <a:buChar char="-"/>
            </a:pPr>
            <a:r>
              <a:rPr lang="it">
                <a:solidFill>
                  <a:srgbClr val="313131"/>
                </a:solidFill>
              </a:rPr>
              <a:t>Pursue </a:t>
            </a:r>
            <a:r>
              <a:rPr b="1" lang="it" u="sng">
                <a:solidFill>
                  <a:schemeClr val="hlink"/>
                </a:solidFill>
                <a:hlinkClick r:id="rId4"/>
              </a:rPr>
              <a:t>Ethical ML</a:t>
            </a:r>
            <a:r>
              <a:rPr lang="it">
                <a:solidFill>
                  <a:srgbClr val="313131"/>
                </a:solidFill>
              </a:rPr>
              <a:t> (forget discriminatory information).</a:t>
            </a:r>
            <a:endParaRPr>
              <a:solidFill>
                <a:srgbClr val="313131"/>
              </a:solidFill>
            </a:endParaRPr>
          </a:p>
          <a:p>
            <a:pPr indent="-311150" lvl="0" marL="457200" rtl="0" algn="just">
              <a:spcBef>
                <a:spcPts val="0"/>
              </a:spcBef>
              <a:spcAft>
                <a:spcPts val="0"/>
              </a:spcAft>
              <a:buClr>
                <a:srgbClr val="313131"/>
              </a:buClr>
              <a:buSzPts val="1300"/>
              <a:buFont typeface="Arial"/>
              <a:buChar char="-"/>
            </a:pPr>
            <a:r>
              <a:rPr lang="it">
                <a:solidFill>
                  <a:srgbClr val="313131"/>
                </a:solidFill>
              </a:rPr>
              <a:t>Combat </a:t>
            </a:r>
            <a:r>
              <a:rPr b="1" lang="it" u="sng">
                <a:solidFill>
                  <a:schemeClr val="hlink"/>
                </a:solidFill>
                <a:hlinkClick r:id="rId5"/>
              </a:rPr>
              <a:t>Cybersecurity attack</a:t>
            </a:r>
            <a:r>
              <a:rPr lang="it">
                <a:solidFill>
                  <a:srgbClr val="313131"/>
                </a:solidFill>
              </a:rPr>
              <a:t> (data poisoning, malicious data).</a:t>
            </a:r>
            <a:endParaRPr>
              <a:solidFill>
                <a:srgbClr val="313131"/>
              </a:solidFill>
            </a:endParaRPr>
          </a:p>
          <a:p>
            <a:pPr indent="0" lvl="0" marL="0" rtl="0" algn="just">
              <a:spcBef>
                <a:spcPts val="0"/>
              </a:spcBef>
              <a:spcAft>
                <a:spcPts val="0"/>
              </a:spcAft>
              <a:buNone/>
            </a:pPr>
            <a:r>
              <a:t/>
            </a:r>
            <a:endParaRPr>
              <a:solidFill>
                <a:srgbClr val="313131"/>
              </a:solidFill>
            </a:endParaRPr>
          </a:p>
          <a:p>
            <a:pPr indent="0" lvl="0" marL="0" rtl="0" algn="l">
              <a:spcBef>
                <a:spcPts val="0"/>
              </a:spcBef>
              <a:spcAft>
                <a:spcPts val="0"/>
              </a:spcAft>
              <a:buNone/>
            </a:pPr>
            <a:r>
              <a:rPr lang="it">
                <a:solidFill>
                  <a:srgbClr val="313131"/>
                </a:solidFill>
              </a:rPr>
              <a:t>The naive approach, commonly referred as </a:t>
            </a:r>
            <a:r>
              <a:rPr b="1" lang="it">
                <a:solidFill>
                  <a:srgbClr val="313131"/>
                </a:solidFill>
              </a:rPr>
              <a:t>exact unlearning</a:t>
            </a:r>
            <a:r>
              <a:rPr lang="it">
                <a:solidFill>
                  <a:srgbClr val="313131"/>
                </a:solidFill>
              </a:rPr>
              <a:t>, involves </a:t>
            </a:r>
            <a:r>
              <a:rPr b="1" lang="it">
                <a:solidFill>
                  <a:srgbClr val="313131"/>
                </a:solidFill>
              </a:rPr>
              <a:t>retraining the model from scratch, without including that subset of the data </a:t>
            </a:r>
            <a:r>
              <a:rPr lang="it">
                <a:solidFill>
                  <a:srgbClr val="313131"/>
                </a:solidFill>
              </a:rPr>
              <a:t>that needs to be forgotten.</a:t>
            </a:r>
            <a:endParaRPr>
              <a:solidFill>
                <a:srgbClr val="313131"/>
              </a:solidFill>
            </a:endParaRPr>
          </a:p>
          <a:p>
            <a:pPr indent="0" lvl="0" marL="0" rtl="0" algn="l">
              <a:spcBef>
                <a:spcPts val="0"/>
              </a:spcBef>
              <a:spcAft>
                <a:spcPts val="0"/>
              </a:spcAft>
              <a:buNone/>
            </a:pPr>
            <a:r>
              <a:t/>
            </a:r>
            <a:endParaRPr>
              <a:solidFill>
                <a:srgbClr val="313131"/>
              </a:solidFill>
            </a:endParaRPr>
          </a:p>
          <a:p>
            <a:pPr indent="0" lvl="0" marL="0" rtl="0" algn="l">
              <a:spcBef>
                <a:spcPts val="0"/>
              </a:spcBef>
              <a:spcAft>
                <a:spcPts val="0"/>
              </a:spcAft>
              <a:buNone/>
            </a:pPr>
            <a:r>
              <a:rPr lang="it">
                <a:solidFill>
                  <a:srgbClr val="313131"/>
                </a:solidFill>
              </a:rPr>
              <a:t>In our project, we explore the main methods of what is known as </a:t>
            </a:r>
            <a:r>
              <a:rPr b="1" lang="it">
                <a:solidFill>
                  <a:srgbClr val="313131"/>
                </a:solidFill>
              </a:rPr>
              <a:t>approximate unlearning</a:t>
            </a:r>
            <a:r>
              <a:rPr lang="it">
                <a:solidFill>
                  <a:srgbClr val="313131"/>
                </a:solidFill>
              </a:rPr>
              <a:t>, which tackles this task in a more efficient way, </a:t>
            </a:r>
            <a:r>
              <a:rPr b="1" lang="it">
                <a:solidFill>
                  <a:srgbClr val="313131"/>
                </a:solidFill>
              </a:rPr>
              <a:t>avoiding this computationally expensive and time-consuming retraining steps</a:t>
            </a:r>
            <a:r>
              <a:rPr lang="it">
                <a:solidFill>
                  <a:srgbClr val="313131"/>
                </a:solidFill>
              </a:rPr>
              <a:t>, while aiming to preserve most of the accuracy on the remaining data.</a:t>
            </a:r>
            <a:endParaRPr>
              <a:solidFill>
                <a:srgbClr val="313131"/>
              </a:solidFill>
            </a:endParaRPr>
          </a:p>
          <a:p>
            <a:pPr indent="0" lvl="0" marL="0" rtl="0" algn="l">
              <a:spcBef>
                <a:spcPts val="0"/>
              </a:spcBef>
              <a:spcAft>
                <a:spcPts val="0"/>
              </a:spcAft>
              <a:buNone/>
            </a:pPr>
            <a:r>
              <a:t/>
            </a:r>
            <a:endParaRPr>
              <a:solidFill>
                <a:srgbClr val="313131"/>
              </a:solidFill>
            </a:endParaRPr>
          </a:p>
          <a:p>
            <a:pPr indent="0" lvl="0" marL="0" rtl="0" algn="l">
              <a:spcBef>
                <a:spcPts val="0"/>
              </a:spcBef>
              <a:spcAft>
                <a:spcPts val="0"/>
              </a:spcAft>
              <a:buNone/>
            </a:pPr>
            <a:r>
              <a:t/>
            </a:r>
            <a:endParaRPr>
              <a:solidFill>
                <a:srgbClr val="313131"/>
              </a:solidFill>
            </a:endParaRPr>
          </a:p>
        </p:txBody>
      </p:sp>
      <p:sp>
        <p:nvSpPr>
          <p:cNvPr id="83" name="Google Shape;83;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84" name="Google Shape;84;p8"/>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Machine Unlearning</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Problem formalization</a:t>
            </a:r>
            <a:endParaRPr/>
          </a:p>
        </p:txBody>
      </p:sp>
      <p:sp>
        <p:nvSpPr>
          <p:cNvPr id="90" name="Google Shape;90;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91" name="Google Shape;91;p9"/>
          <p:cNvSpPr txBox="1"/>
          <p:nvPr>
            <p:ph idx="1" type="body"/>
          </p:nvPr>
        </p:nvSpPr>
        <p:spPr>
          <a:xfrm>
            <a:off x="727650" y="1622025"/>
            <a:ext cx="7769400" cy="949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313131"/>
              </a:buClr>
              <a:buSzPts val="1200"/>
              <a:buFont typeface="Arial"/>
              <a:buChar char="●"/>
            </a:pPr>
            <a:r>
              <a:rPr lang="it" sz="1200">
                <a:solidFill>
                  <a:srgbClr val="313131"/>
                </a:solidFill>
              </a:rPr>
              <a:t>Let us consider a machine learning </a:t>
            </a:r>
            <a:r>
              <a:rPr lang="it" sz="1200">
                <a:solidFill>
                  <a:srgbClr val="313131"/>
                </a:solidFill>
              </a:rPr>
              <a:t>model </a:t>
            </a:r>
            <a:r>
              <a:rPr b="1" i="1" lang="it" sz="1200">
                <a:solidFill>
                  <a:srgbClr val="313131"/>
                </a:solidFill>
              </a:rPr>
              <a:t>M</a:t>
            </a:r>
            <a:r>
              <a:rPr b="1" lang="it" sz="1200">
                <a:solidFill>
                  <a:srgbClr val="313131"/>
                </a:solidFill>
              </a:rPr>
              <a:t>  </a:t>
            </a:r>
            <a:r>
              <a:rPr lang="it" sz="1200">
                <a:solidFill>
                  <a:srgbClr val="313131"/>
                </a:solidFill>
              </a:rPr>
              <a:t>that has been</a:t>
            </a:r>
            <a:r>
              <a:rPr b="1" lang="it" sz="1200">
                <a:solidFill>
                  <a:srgbClr val="313131"/>
                </a:solidFill>
              </a:rPr>
              <a:t> </a:t>
            </a:r>
            <a:r>
              <a:rPr lang="it" sz="1200">
                <a:solidFill>
                  <a:srgbClr val="313131"/>
                </a:solidFill>
              </a:rPr>
              <a:t>trained on dataset</a:t>
            </a:r>
            <a:r>
              <a:rPr lang="it" sz="1200">
                <a:solidFill>
                  <a:srgbClr val="313131"/>
                </a:solidFill>
              </a:rPr>
              <a:t> </a:t>
            </a:r>
            <a:r>
              <a:rPr b="1" i="1" lang="it" sz="1200">
                <a:solidFill>
                  <a:srgbClr val="313131"/>
                </a:solidFill>
              </a:rPr>
              <a:t>D</a:t>
            </a:r>
            <a:r>
              <a:rPr lang="it" sz="1200">
                <a:solidFill>
                  <a:srgbClr val="313131"/>
                </a:solidFill>
              </a:rPr>
              <a:t>. The training set </a:t>
            </a:r>
            <a:r>
              <a:rPr b="1" i="1" lang="it" sz="1200">
                <a:solidFill>
                  <a:srgbClr val="313131"/>
                </a:solidFill>
              </a:rPr>
              <a:t>D</a:t>
            </a:r>
            <a:r>
              <a:rPr lang="it" sz="1200">
                <a:solidFill>
                  <a:srgbClr val="313131"/>
                </a:solidFill>
              </a:rPr>
              <a:t> is then divided into two partition subsets: </a:t>
            </a:r>
            <a:r>
              <a:rPr b="1" i="1" lang="it" sz="1200">
                <a:solidFill>
                  <a:srgbClr val="000000"/>
                </a:solidFill>
              </a:rPr>
              <a:t>D</a:t>
            </a:r>
            <a:r>
              <a:rPr baseline="-25000" i="1" lang="it" sz="1200">
                <a:solidFill>
                  <a:srgbClr val="000000"/>
                </a:solidFill>
              </a:rPr>
              <a:t>forget</a:t>
            </a:r>
            <a:r>
              <a:rPr lang="it" sz="1200">
                <a:solidFill>
                  <a:srgbClr val="313131"/>
                </a:solidFill>
              </a:rPr>
              <a:t> : data points whose </a:t>
            </a:r>
            <a:r>
              <a:rPr lang="it" sz="1200">
                <a:solidFill>
                  <a:srgbClr val="313131"/>
                </a:solidFill>
              </a:rPr>
              <a:t>influence</a:t>
            </a:r>
            <a:r>
              <a:rPr lang="it" sz="1200">
                <a:solidFill>
                  <a:srgbClr val="313131"/>
                </a:solidFill>
              </a:rPr>
              <a:t> needs to be removed from the model. And </a:t>
            </a:r>
            <a:r>
              <a:rPr b="1" i="1" lang="it" sz="1200">
                <a:solidFill>
                  <a:srgbClr val="000000"/>
                </a:solidFill>
              </a:rPr>
              <a:t>D</a:t>
            </a:r>
            <a:r>
              <a:rPr baseline="-25000" i="1" lang="it" sz="1200">
                <a:solidFill>
                  <a:srgbClr val="000000"/>
                </a:solidFill>
              </a:rPr>
              <a:t>retain</a:t>
            </a:r>
            <a:r>
              <a:rPr lang="it" sz="1200">
                <a:solidFill>
                  <a:srgbClr val="313131"/>
                </a:solidFill>
              </a:rPr>
              <a:t>: data points that are still needed to be remembered.</a:t>
            </a:r>
            <a:endParaRPr sz="1200">
              <a:solidFill>
                <a:srgbClr val="313131"/>
              </a:solidFill>
            </a:endParaRPr>
          </a:p>
          <a:p>
            <a:pPr indent="0" lvl="0" marL="0" rtl="0" algn="l">
              <a:spcBef>
                <a:spcPts val="0"/>
              </a:spcBef>
              <a:spcAft>
                <a:spcPts val="0"/>
              </a:spcAft>
              <a:buNone/>
            </a:pPr>
            <a:r>
              <a:t/>
            </a:r>
            <a:endParaRPr sz="1200">
              <a:solidFill>
                <a:srgbClr val="313131"/>
              </a:solidFill>
            </a:endParaRPr>
          </a:p>
          <a:p>
            <a:pPr indent="0" lvl="0" marL="0" rtl="0" algn="l">
              <a:spcBef>
                <a:spcPts val="0"/>
              </a:spcBef>
              <a:spcAft>
                <a:spcPts val="0"/>
              </a:spcAft>
              <a:buNone/>
            </a:pPr>
            <a:r>
              <a:t/>
            </a:r>
            <a:endParaRPr sz="1200">
              <a:solidFill>
                <a:srgbClr val="313131"/>
              </a:solidFill>
            </a:endParaRPr>
          </a:p>
          <a:p>
            <a:pPr indent="0" lvl="0" marL="0" rtl="0" algn="l">
              <a:spcBef>
                <a:spcPts val="0"/>
              </a:spcBef>
              <a:spcAft>
                <a:spcPts val="0"/>
              </a:spcAft>
              <a:buNone/>
            </a:pPr>
            <a:r>
              <a:t/>
            </a:r>
            <a:endParaRPr b="1" sz="1200">
              <a:solidFill>
                <a:srgbClr val="313131"/>
              </a:solidFill>
            </a:endParaRPr>
          </a:p>
        </p:txBody>
      </p:sp>
      <p:sp>
        <p:nvSpPr>
          <p:cNvPr id="92" name="Google Shape;92;p9"/>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pic>
        <p:nvPicPr>
          <p:cNvPr id="93" name="Google Shape;93;p9"/>
          <p:cNvPicPr preferRelativeResize="0"/>
          <p:nvPr/>
        </p:nvPicPr>
        <p:blipFill>
          <a:blip r:embed="rId3">
            <a:alphaModFix/>
          </a:blip>
          <a:stretch>
            <a:fillRect/>
          </a:stretch>
        </p:blipFill>
        <p:spPr>
          <a:xfrm>
            <a:off x="4326684" y="2571750"/>
            <a:ext cx="4053666" cy="1775875"/>
          </a:xfrm>
          <a:prstGeom prst="rect">
            <a:avLst/>
          </a:prstGeom>
          <a:noFill/>
          <a:ln>
            <a:noFill/>
          </a:ln>
        </p:spPr>
      </p:pic>
      <p:sp>
        <p:nvSpPr>
          <p:cNvPr id="94" name="Google Shape;94;p9"/>
          <p:cNvSpPr txBox="1"/>
          <p:nvPr/>
        </p:nvSpPr>
        <p:spPr>
          <a:xfrm>
            <a:off x="727650" y="2613025"/>
            <a:ext cx="3321600" cy="20994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accent1"/>
              </a:buClr>
              <a:buSzPts val="1200"/>
              <a:buFont typeface="Arial"/>
              <a:buChar char="●"/>
            </a:pPr>
            <a:r>
              <a:rPr lang="it" sz="1200">
                <a:solidFill>
                  <a:srgbClr val="313131"/>
                </a:solidFill>
                <a:latin typeface="Catamaran"/>
                <a:ea typeface="Catamaran"/>
                <a:cs typeface="Catamaran"/>
                <a:sym typeface="Catamaran"/>
              </a:rPr>
              <a:t>Let’s now consider an unlearning model </a:t>
            </a:r>
            <a:r>
              <a:rPr b="1" i="1" lang="it" sz="1200">
                <a:latin typeface="Catamaran"/>
                <a:ea typeface="Catamaran"/>
                <a:cs typeface="Catamaran"/>
                <a:sym typeface="Catamaran"/>
              </a:rPr>
              <a:t>M</a:t>
            </a:r>
            <a:r>
              <a:rPr baseline="-25000" i="1" lang="it" sz="1200">
                <a:latin typeface="Catamaran"/>
                <a:ea typeface="Catamaran"/>
                <a:cs typeface="Catamaran"/>
                <a:sym typeface="Catamaran"/>
              </a:rPr>
              <a:t>naive </a:t>
            </a:r>
            <a:r>
              <a:rPr lang="it" sz="1200">
                <a:solidFill>
                  <a:srgbClr val="313131"/>
                </a:solidFill>
                <a:latin typeface="Catamaran"/>
                <a:ea typeface="Catamaran"/>
                <a:cs typeface="Catamaran"/>
                <a:sym typeface="Catamaran"/>
              </a:rPr>
              <a:t> which naively performs untraining by retraining only on </a:t>
            </a:r>
            <a:r>
              <a:rPr b="1" i="1" lang="it" sz="1200">
                <a:latin typeface="Catamaran"/>
                <a:ea typeface="Catamaran"/>
                <a:cs typeface="Catamaran"/>
                <a:sym typeface="Catamaran"/>
              </a:rPr>
              <a:t>D</a:t>
            </a:r>
            <a:r>
              <a:rPr baseline="-25000" i="1" lang="it" sz="1200">
                <a:latin typeface="Catamaran"/>
                <a:ea typeface="Catamaran"/>
                <a:cs typeface="Catamaran"/>
                <a:sym typeface="Catamaran"/>
              </a:rPr>
              <a:t>retain </a:t>
            </a:r>
            <a:r>
              <a:rPr lang="it" sz="1200">
                <a:solidFill>
                  <a:srgbClr val="313131"/>
                </a:solidFill>
                <a:latin typeface="Catamaran"/>
                <a:ea typeface="Catamaran"/>
                <a:cs typeface="Catamaran"/>
                <a:sym typeface="Catamaran"/>
              </a:rPr>
              <a:t>. The overall goal of </a:t>
            </a:r>
            <a:r>
              <a:rPr b="1" lang="it" sz="1200">
                <a:solidFill>
                  <a:srgbClr val="313131"/>
                </a:solidFill>
                <a:latin typeface="Catamaran"/>
                <a:ea typeface="Catamaran"/>
                <a:cs typeface="Catamaran"/>
                <a:sym typeface="Catamaran"/>
              </a:rPr>
              <a:t>approximate</a:t>
            </a:r>
            <a:r>
              <a:rPr lang="it" sz="1200">
                <a:solidFill>
                  <a:srgbClr val="313131"/>
                </a:solidFill>
                <a:latin typeface="Catamaran"/>
                <a:ea typeface="Catamaran"/>
                <a:cs typeface="Catamaran"/>
                <a:sym typeface="Catamaran"/>
              </a:rPr>
              <a:t> </a:t>
            </a:r>
            <a:r>
              <a:rPr b="1" lang="it" sz="1200">
                <a:solidFill>
                  <a:srgbClr val="313131"/>
                </a:solidFill>
                <a:latin typeface="Catamaran"/>
                <a:ea typeface="Catamaran"/>
                <a:cs typeface="Catamaran"/>
                <a:sym typeface="Catamaran"/>
              </a:rPr>
              <a:t>machine unlearning</a:t>
            </a:r>
            <a:r>
              <a:rPr lang="it" sz="1200">
                <a:solidFill>
                  <a:srgbClr val="313131"/>
                </a:solidFill>
                <a:latin typeface="Catamaran"/>
                <a:ea typeface="Catamaran"/>
                <a:cs typeface="Catamaran"/>
                <a:sym typeface="Catamaran"/>
              </a:rPr>
              <a:t> is to obtain a new model </a:t>
            </a:r>
            <a:r>
              <a:rPr b="1" i="1" lang="it" sz="1200">
                <a:latin typeface="Catamaran"/>
                <a:ea typeface="Catamaran"/>
                <a:cs typeface="Catamaran"/>
                <a:sym typeface="Catamaran"/>
              </a:rPr>
              <a:t>M</a:t>
            </a:r>
            <a:r>
              <a:rPr baseline="-25000" i="1" lang="it" sz="1200">
                <a:latin typeface="Catamaran"/>
                <a:ea typeface="Catamaran"/>
                <a:cs typeface="Catamaran"/>
                <a:sym typeface="Catamaran"/>
              </a:rPr>
              <a:t>unlearn </a:t>
            </a:r>
            <a:r>
              <a:rPr lang="it" sz="1200">
                <a:solidFill>
                  <a:srgbClr val="313131"/>
                </a:solidFill>
                <a:latin typeface="Catamaran"/>
                <a:ea typeface="Catamaran"/>
                <a:cs typeface="Catamaran"/>
                <a:sym typeface="Catamaran"/>
              </a:rPr>
              <a:t>as aligned as possible to </a:t>
            </a:r>
            <a:r>
              <a:rPr b="1" i="1" lang="it" sz="1200">
                <a:latin typeface="Catamaran"/>
                <a:ea typeface="Catamaran"/>
                <a:cs typeface="Catamaran"/>
                <a:sym typeface="Catamaran"/>
              </a:rPr>
              <a:t>M</a:t>
            </a:r>
            <a:r>
              <a:rPr baseline="-25000" i="1" lang="it" sz="1200">
                <a:latin typeface="Catamaran"/>
                <a:ea typeface="Catamaran"/>
                <a:cs typeface="Catamaran"/>
                <a:sym typeface="Catamaran"/>
              </a:rPr>
              <a:t>naive</a:t>
            </a:r>
            <a:r>
              <a:rPr lang="it" sz="1200">
                <a:solidFill>
                  <a:srgbClr val="313131"/>
                </a:solidFill>
                <a:latin typeface="Catamaran"/>
                <a:ea typeface="Catamaran"/>
                <a:cs typeface="Catamaran"/>
                <a:sym typeface="Catamaran"/>
              </a:rPr>
              <a:t> , by applying an </a:t>
            </a:r>
            <a:r>
              <a:rPr b="1" lang="it" sz="1200">
                <a:solidFill>
                  <a:srgbClr val="313131"/>
                </a:solidFill>
                <a:latin typeface="Catamaran"/>
                <a:ea typeface="Catamaran"/>
                <a:cs typeface="Catamaran"/>
                <a:sym typeface="Catamaran"/>
              </a:rPr>
              <a:t>unlearning method</a:t>
            </a:r>
            <a:r>
              <a:rPr lang="it" sz="1200">
                <a:solidFill>
                  <a:srgbClr val="313131"/>
                </a:solidFill>
                <a:latin typeface="Catamaran"/>
                <a:ea typeface="Catamaran"/>
                <a:cs typeface="Catamaran"/>
                <a:sym typeface="Catamaran"/>
              </a:rPr>
              <a:t> to </a:t>
            </a:r>
            <a:r>
              <a:rPr b="1" i="1" lang="it" sz="1200">
                <a:solidFill>
                  <a:srgbClr val="313131"/>
                </a:solidFill>
                <a:latin typeface="Catamaran"/>
                <a:ea typeface="Catamaran"/>
                <a:cs typeface="Catamaran"/>
                <a:sym typeface="Catamaran"/>
              </a:rPr>
              <a:t>M </a:t>
            </a:r>
            <a:r>
              <a:rPr lang="it" sz="1200">
                <a:solidFill>
                  <a:srgbClr val="313131"/>
                </a:solidFill>
                <a:latin typeface="Catamaran"/>
                <a:ea typeface="Catamaran"/>
                <a:cs typeface="Catamaran"/>
                <a:sym typeface="Catamaran"/>
              </a:rPr>
              <a:t>(pretrained model).</a:t>
            </a:r>
            <a:endParaRPr sz="1200">
              <a:solidFill>
                <a:srgbClr val="313131"/>
              </a:solidFill>
              <a:latin typeface="Catamaran"/>
              <a:ea typeface="Catamaran"/>
              <a:cs typeface="Catamaran"/>
              <a:sym typeface="Catamaran"/>
            </a:endParaRPr>
          </a:p>
          <a:p>
            <a:pPr indent="0" lvl="0" marL="0" rtl="0" algn="l">
              <a:spcBef>
                <a:spcPts val="0"/>
              </a:spcBef>
              <a:spcAft>
                <a:spcPts val="0"/>
              </a:spcAft>
              <a:buNone/>
            </a:pPr>
            <a:r>
              <a:t/>
            </a:r>
            <a:endParaRPr>
              <a:latin typeface="Catamaran"/>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0"/>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Class vs Random subset unlearning</a:t>
            </a:r>
            <a:endParaRPr/>
          </a:p>
        </p:txBody>
      </p:sp>
      <p:sp>
        <p:nvSpPr>
          <p:cNvPr id="100" name="Google Shape;100;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01" name="Google Shape;101;p10"/>
          <p:cNvSpPr txBox="1"/>
          <p:nvPr>
            <p:ph idx="1" type="body"/>
          </p:nvPr>
        </p:nvSpPr>
        <p:spPr>
          <a:xfrm>
            <a:off x="727650" y="1622025"/>
            <a:ext cx="7808700" cy="24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313131"/>
                </a:solidFill>
              </a:rPr>
              <a:t>In the papers we read, the unlearning target wasn't always defined in the same way, sometimes papers referred to the unlearning target as whole classes and sometimes as single data points. Here we formalize this as two different tasks:</a:t>
            </a:r>
            <a:endParaRPr sz="1200">
              <a:solidFill>
                <a:srgbClr val="313131"/>
              </a:solidFill>
            </a:endParaRPr>
          </a:p>
          <a:p>
            <a:pPr indent="0" lvl="0" marL="0" rtl="0" algn="l">
              <a:spcBef>
                <a:spcPts val="0"/>
              </a:spcBef>
              <a:spcAft>
                <a:spcPts val="0"/>
              </a:spcAft>
              <a:buNone/>
            </a:pPr>
            <a:r>
              <a:t/>
            </a:r>
            <a:endParaRPr b="1" sz="1200">
              <a:solidFill>
                <a:srgbClr val="313131"/>
              </a:solidFill>
            </a:endParaRPr>
          </a:p>
          <a:p>
            <a:pPr indent="-304800" lvl="0" marL="457200" rtl="0" algn="l">
              <a:spcBef>
                <a:spcPts val="0"/>
              </a:spcBef>
              <a:spcAft>
                <a:spcPts val="0"/>
              </a:spcAft>
              <a:buClr>
                <a:srgbClr val="313131"/>
              </a:buClr>
              <a:buSzPts val="1200"/>
              <a:buChar char="-"/>
            </a:pPr>
            <a:r>
              <a:rPr b="1" lang="it" sz="1200">
                <a:solidFill>
                  <a:srgbClr val="313131"/>
                </a:solidFill>
              </a:rPr>
              <a:t>Class unlearning:</a:t>
            </a:r>
            <a:r>
              <a:rPr lang="it" sz="1200">
                <a:solidFill>
                  <a:srgbClr val="313131"/>
                </a:solidFill>
              </a:rPr>
              <a:t> </a:t>
            </a:r>
            <a:r>
              <a:rPr lang="it" sz="1200">
                <a:solidFill>
                  <a:srgbClr val="313131"/>
                </a:solidFill>
              </a:rPr>
              <a:t>refers to </a:t>
            </a:r>
            <a:r>
              <a:rPr b="1" lang="it" sz="1200">
                <a:solidFill>
                  <a:srgbClr val="313131"/>
                </a:solidFill>
              </a:rPr>
              <a:t>forgetting a subset of classes</a:t>
            </a:r>
            <a:r>
              <a:rPr lang="it" sz="1200">
                <a:solidFill>
                  <a:srgbClr val="313131"/>
                </a:solidFill>
              </a:rPr>
              <a:t> {</a:t>
            </a:r>
            <a:r>
              <a:rPr b="1" i="1" lang="it" sz="1200">
                <a:solidFill>
                  <a:srgbClr val="000000"/>
                </a:solidFill>
              </a:rPr>
              <a:t>C</a:t>
            </a:r>
            <a:r>
              <a:rPr baseline="-25000" i="1" lang="it" sz="1200">
                <a:solidFill>
                  <a:srgbClr val="000000"/>
                </a:solidFill>
              </a:rPr>
              <a:t>1 </a:t>
            </a:r>
            <a:r>
              <a:rPr lang="it" sz="1200">
                <a:solidFill>
                  <a:srgbClr val="313131"/>
                </a:solidFill>
              </a:rPr>
              <a:t>,...,</a:t>
            </a:r>
            <a:r>
              <a:rPr b="1" i="1" lang="it" sz="1200">
                <a:solidFill>
                  <a:srgbClr val="000000"/>
                </a:solidFill>
              </a:rPr>
              <a:t>C</a:t>
            </a:r>
            <a:r>
              <a:rPr baseline="-25000" i="1" lang="it" sz="1200">
                <a:solidFill>
                  <a:srgbClr val="000000"/>
                </a:solidFill>
              </a:rPr>
              <a:t>n </a:t>
            </a:r>
            <a:r>
              <a:rPr lang="it" sz="1200">
                <a:solidFill>
                  <a:srgbClr val="313131"/>
                </a:solidFill>
              </a:rPr>
              <a:t>} previously learned by a classification model. For example removing the data of the class “Dog” from a model distinguishing among pictures of animals.</a:t>
            </a:r>
            <a:endParaRPr sz="1200">
              <a:solidFill>
                <a:srgbClr val="313131"/>
              </a:solidFill>
            </a:endParaRPr>
          </a:p>
          <a:p>
            <a:pPr indent="0" lvl="0" marL="0" rtl="0" algn="l">
              <a:spcBef>
                <a:spcPts val="0"/>
              </a:spcBef>
              <a:spcAft>
                <a:spcPts val="0"/>
              </a:spcAft>
              <a:buNone/>
            </a:pPr>
            <a:r>
              <a:t/>
            </a:r>
            <a:endParaRPr b="1" sz="1200">
              <a:solidFill>
                <a:srgbClr val="313131"/>
              </a:solidFill>
            </a:endParaRPr>
          </a:p>
          <a:p>
            <a:pPr indent="0" lvl="0" marL="0" rtl="0" algn="l">
              <a:spcBef>
                <a:spcPts val="0"/>
              </a:spcBef>
              <a:spcAft>
                <a:spcPts val="0"/>
              </a:spcAft>
              <a:buNone/>
            </a:pPr>
            <a:r>
              <a:t/>
            </a:r>
            <a:endParaRPr b="1" sz="1200">
              <a:solidFill>
                <a:srgbClr val="313131"/>
              </a:solidFill>
            </a:endParaRPr>
          </a:p>
          <a:p>
            <a:pPr indent="-304800" lvl="0" marL="457200" rtl="0" algn="l">
              <a:spcBef>
                <a:spcPts val="0"/>
              </a:spcBef>
              <a:spcAft>
                <a:spcPts val="0"/>
              </a:spcAft>
              <a:buClr>
                <a:srgbClr val="313131"/>
              </a:buClr>
              <a:buSzPts val="1200"/>
              <a:buChar char="-"/>
            </a:pPr>
            <a:r>
              <a:rPr b="1" lang="it" sz="1200">
                <a:solidFill>
                  <a:srgbClr val="313131"/>
                </a:solidFill>
              </a:rPr>
              <a:t>Random Subset </a:t>
            </a:r>
            <a:r>
              <a:rPr b="1" lang="it" sz="1200">
                <a:solidFill>
                  <a:srgbClr val="313131"/>
                </a:solidFill>
              </a:rPr>
              <a:t>unlearning</a:t>
            </a:r>
            <a:r>
              <a:rPr b="1" lang="it" sz="1200">
                <a:solidFill>
                  <a:srgbClr val="313131"/>
                </a:solidFill>
              </a:rPr>
              <a:t>: </a:t>
            </a:r>
            <a:r>
              <a:rPr lang="it" sz="1200">
                <a:solidFill>
                  <a:srgbClr val="313131"/>
                </a:solidFill>
              </a:rPr>
              <a:t>refers to </a:t>
            </a:r>
            <a:r>
              <a:rPr b="1" lang="it" sz="1200">
                <a:solidFill>
                  <a:srgbClr val="313131"/>
                </a:solidFill>
              </a:rPr>
              <a:t>forgetting a particular subset of data points</a:t>
            </a:r>
            <a:r>
              <a:rPr lang="it" sz="1200">
                <a:solidFill>
                  <a:srgbClr val="313131"/>
                </a:solidFill>
              </a:rPr>
              <a:t> </a:t>
            </a:r>
            <a:r>
              <a:rPr lang="it" sz="1200">
                <a:solidFill>
                  <a:srgbClr val="313131"/>
                </a:solidFill>
              </a:rPr>
              <a:t> {</a:t>
            </a:r>
            <a:r>
              <a:rPr b="1" i="1" lang="it" sz="1200">
                <a:solidFill>
                  <a:srgbClr val="000000"/>
                </a:solidFill>
              </a:rPr>
              <a:t>x</a:t>
            </a:r>
            <a:r>
              <a:rPr baseline="-25000" i="1" lang="it" sz="1200">
                <a:solidFill>
                  <a:srgbClr val="000000"/>
                </a:solidFill>
              </a:rPr>
              <a:t>1 </a:t>
            </a:r>
            <a:r>
              <a:rPr lang="it" sz="1200">
                <a:solidFill>
                  <a:srgbClr val="313131"/>
                </a:solidFill>
              </a:rPr>
              <a:t>,...,</a:t>
            </a:r>
            <a:r>
              <a:rPr b="1" i="1" lang="it" sz="1200">
                <a:solidFill>
                  <a:srgbClr val="000000"/>
                </a:solidFill>
              </a:rPr>
              <a:t>x</a:t>
            </a:r>
            <a:r>
              <a:rPr baseline="-25000" i="1" lang="it" sz="1200">
                <a:solidFill>
                  <a:srgbClr val="000000"/>
                </a:solidFill>
              </a:rPr>
              <a:t>n </a:t>
            </a:r>
            <a:r>
              <a:rPr lang="it" sz="1200">
                <a:solidFill>
                  <a:srgbClr val="313131"/>
                </a:solidFill>
              </a:rPr>
              <a:t>} which</a:t>
            </a:r>
            <a:r>
              <a:rPr lang="it" sz="1200">
                <a:solidFill>
                  <a:srgbClr val="313131"/>
                </a:solidFill>
              </a:rPr>
              <a:t> have already been </a:t>
            </a:r>
            <a:r>
              <a:rPr lang="it" sz="1200">
                <a:solidFill>
                  <a:srgbClr val="313131"/>
                </a:solidFill>
              </a:rPr>
              <a:t>learned by a model. For example, removing a particular user's data who has asked to be forgotten (GDPR). </a:t>
            </a:r>
            <a:endParaRPr sz="1200">
              <a:solidFill>
                <a:srgbClr val="313131"/>
              </a:solidFill>
            </a:endParaRPr>
          </a:p>
          <a:p>
            <a:pPr indent="0" lvl="0" marL="0" rtl="0" algn="l">
              <a:spcBef>
                <a:spcPts val="0"/>
              </a:spcBef>
              <a:spcAft>
                <a:spcPts val="0"/>
              </a:spcAft>
              <a:buNone/>
            </a:pPr>
            <a:r>
              <a:t/>
            </a:r>
            <a:endParaRPr b="1" sz="1200">
              <a:solidFill>
                <a:srgbClr val="313131"/>
              </a:solidFill>
            </a:endParaRPr>
          </a:p>
          <a:p>
            <a:pPr indent="0" lvl="0" marL="0" rtl="0" algn="l">
              <a:spcBef>
                <a:spcPts val="0"/>
              </a:spcBef>
              <a:spcAft>
                <a:spcPts val="0"/>
              </a:spcAft>
              <a:buNone/>
            </a:pPr>
            <a:r>
              <a:rPr b="1" lang="it" sz="1200">
                <a:solidFill>
                  <a:srgbClr val="313131"/>
                </a:solidFill>
              </a:rPr>
              <a:t> </a:t>
            </a:r>
            <a:endParaRPr b="1" sz="1200">
              <a:solidFill>
                <a:srgbClr val="313131"/>
              </a:solidFill>
            </a:endParaRPr>
          </a:p>
        </p:txBody>
      </p:sp>
      <p:sp>
        <p:nvSpPr>
          <p:cNvPr id="102" name="Google Shape;102;p10"/>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1"/>
          <p:cNvSpPr txBox="1"/>
          <p:nvPr>
            <p:ph type="ctrTitle"/>
          </p:nvPr>
        </p:nvSpPr>
        <p:spPr>
          <a:xfrm>
            <a:off x="1398275" y="2478375"/>
            <a:ext cx="5886300" cy="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200"/>
              <a:t>Machine Unlearning </a:t>
            </a:r>
            <a:r>
              <a:rPr lang="it" sz="3200"/>
              <a:t>Methods</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2"/>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Baseline: </a:t>
            </a:r>
            <a:endParaRPr/>
          </a:p>
          <a:p>
            <a:pPr indent="0" lvl="0" marL="0" rtl="0" algn="l">
              <a:spcBef>
                <a:spcPts val="0"/>
              </a:spcBef>
              <a:spcAft>
                <a:spcPts val="0"/>
              </a:spcAft>
              <a:buNone/>
            </a:pPr>
            <a:r>
              <a:rPr lang="it"/>
              <a:t>Fine Tuning</a:t>
            </a:r>
            <a:endParaRPr/>
          </a:p>
        </p:txBody>
      </p:sp>
      <p:sp>
        <p:nvSpPr>
          <p:cNvPr id="113" name="Google Shape;113;p12"/>
          <p:cNvSpPr txBox="1"/>
          <p:nvPr>
            <p:ph idx="2" type="body"/>
          </p:nvPr>
        </p:nvSpPr>
        <p:spPr>
          <a:xfrm>
            <a:off x="5161900" y="693100"/>
            <a:ext cx="3374400" cy="414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a:t>As the simplest possible solution to this problem which doesn't involve retraining the network from scratch we could just train again the model for a few epochs with only the D</a:t>
            </a:r>
            <a:r>
              <a:rPr baseline="-25000" lang="it"/>
              <a:t>r</a:t>
            </a:r>
            <a:r>
              <a:rPr lang="it"/>
              <a:t> set.</a:t>
            </a:r>
            <a:endParaRPr/>
          </a:p>
          <a:p>
            <a:pPr indent="0" lvl="0" marL="0" rtl="0" algn="just">
              <a:spcBef>
                <a:spcPts val="1600"/>
              </a:spcBef>
              <a:spcAft>
                <a:spcPts val="0"/>
              </a:spcAft>
              <a:buNone/>
            </a:pPr>
            <a:r>
              <a:rPr lang="it"/>
              <a:t>It's a known fact that this DNN after a while will incur in what is known as "</a:t>
            </a:r>
            <a:r>
              <a:rPr i="1" lang="it"/>
              <a:t>catastrophic</a:t>
            </a:r>
            <a:r>
              <a:rPr i="1" lang="it"/>
              <a:t> forgetting</a:t>
            </a:r>
            <a:r>
              <a:rPr lang="it"/>
              <a:t>", with which we hope that the network will be able to actually forget about the samples in D</a:t>
            </a:r>
            <a:r>
              <a:rPr baseline="-25000" lang="it"/>
              <a:t>f</a:t>
            </a:r>
            <a:r>
              <a:rPr lang="it"/>
              <a:t>.</a:t>
            </a:r>
            <a:endParaRPr/>
          </a:p>
          <a:p>
            <a:pPr indent="0" lvl="0" marL="0" rtl="0" algn="just">
              <a:spcBef>
                <a:spcPts val="1600"/>
              </a:spcBef>
              <a:spcAft>
                <a:spcPts val="0"/>
              </a:spcAft>
              <a:buNone/>
            </a:pPr>
            <a:r>
              <a:rPr lang="it"/>
              <a:t>This model is the simplest possible, and as you can expect isn't the most effective, but all the models that we're going to see from now on actually use this method as a second step.</a:t>
            </a:r>
            <a:endParaRPr/>
          </a:p>
          <a:p>
            <a:pPr indent="0" lvl="0" marL="0" rtl="0" algn="l">
              <a:spcBef>
                <a:spcPts val="1600"/>
              </a:spcBef>
              <a:spcAft>
                <a:spcPts val="1600"/>
              </a:spcAft>
              <a:buNone/>
            </a:pPr>
            <a:r>
              <a:t/>
            </a:r>
            <a:endParaRPr/>
          </a:p>
        </p:txBody>
      </p:sp>
      <p:sp>
        <p:nvSpPr>
          <p:cNvPr id="114" name="Google Shape;114;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15" name="Google Shape;115;p12"/>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3"/>
          <p:cNvSpPr txBox="1"/>
          <p:nvPr>
            <p:ph type="title"/>
          </p:nvPr>
        </p:nvSpPr>
        <p:spPr>
          <a:xfrm>
            <a:off x="1739325" y="499725"/>
            <a:ext cx="7114500" cy="53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it"/>
              <a:t>Catastrophic Forgetting</a:t>
            </a:r>
            <a:endParaRPr/>
          </a:p>
        </p:txBody>
      </p:sp>
      <p:sp>
        <p:nvSpPr>
          <p:cNvPr id="121" name="Google Shape;121;p13"/>
          <p:cNvSpPr txBox="1"/>
          <p:nvPr>
            <p:ph idx="1" type="body"/>
          </p:nvPr>
        </p:nvSpPr>
        <p:spPr>
          <a:xfrm>
            <a:off x="983225" y="3802625"/>
            <a:ext cx="7688700" cy="10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313131"/>
                </a:solidFill>
              </a:rPr>
              <a:t>We can see the results of fine-tuning after several epochs and observe the performance of the model degrade on the forget set as it starts aligning with the </a:t>
            </a:r>
            <a:r>
              <a:rPr lang="it">
                <a:solidFill>
                  <a:srgbClr val="313131"/>
                </a:solidFill>
              </a:rPr>
              <a:t>performance on test set.</a:t>
            </a:r>
            <a:endParaRPr>
              <a:solidFill>
                <a:srgbClr val="313131"/>
              </a:solidFill>
            </a:endParaRPr>
          </a:p>
        </p:txBody>
      </p:sp>
      <p:sp>
        <p:nvSpPr>
          <p:cNvPr id="122" name="Google Shape;122;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23" name="Google Shape;123;p13"/>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Machine Unlearning</a:t>
            </a:r>
            <a:endParaRPr sz="900"/>
          </a:p>
        </p:txBody>
      </p:sp>
      <p:pic>
        <p:nvPicPr>
          <p:cNvPr id="124" name="Google Shape;124;p13"/>
          <p:cNvPicPr preferRelativeResize="0"/>
          <p:nvPr/>
        </p:nvPicPr>
        <p:blipFill>
          <a:blip r:embed="rId3">
            <a:alphaModFix/>
          </a:blip>
          <a:stretch>
            <a:fillRect/>
          </a:stretch>
        </p:blipFill>
        <p:spPr>
          <a:xfrm>
            <a:off x="185275" y="1034925"/>
            <a:ext cx="7366249" cy="2767700"/>
          </a:xfrm>
          <a:prstGeom prst="rect">
            <a:avLst/>
          </a:prstGeom>
          <a:noFill/>
          <a:ln>
            <a:noFill/>
          </a:ln>
        </p:spPr>
      </p:pic>
      <p:sp>
        <p:nvSpPr>
          <p:cNvPr id="125" name="Google Shape;125;p13"/>
          <p:cNvSpPr txBox="1"/>
          <p:nvPr/>
        </p:nvSpPr>
        <p:spPr>
          <a:xfrm>
            <a:off x="7629000" y="1552625"/>
            <a:ext cx="1455900" cy="15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666666"/>
                </a:solidFill>
                <a:latin typeface="Catamaran"/>
                <a:ea typeface="Catamaran"/>
                <a:cs typeface="Catamaran"/>
                <a:sym typeface="Catamaran"/>
              </a:rPr>
              <a:t>Finetuning on D</a:t>
            </a:r>
            <a:r>
              <a:rPr baseline="-25000" lang="it">
                <a:solidFill>
                  <a:srgbClr val="666666"/>
                </a:solidFill>
                <a:latin typeface="Catamaran"/>
                <a:ea typeface="Catamaran"/>
                <a:cs typeface="Catamaran"/>
                <a:sym typeface="Catamaran"/>
              </a:rPr>
              <a:t>r</a:t>
            </a:r>
            <a:r>
              <a:rPr lang="it">
                <a:solidFill>
                  <a:srgbClr val="666666"/>
                </a:solidFill>
                <a:latin typeface="Catamaran"/>
                <a:ea typeface="Catamaran"/>
                <a:cs typeface="Catamaran"/>
                <a:sym typeface="Catamaran"/>
              </a:rPr>
              <a:t>.</a:t>
            </a:r>
            <a:endParaRPr>
              <a:solidFill>
                <a:srgbClr val="666666"/>
              </a:solidFill>
              <a:latin typeface="Catamaran"/>
              <a:ea typeface="Catamaran"/>
              <a:cs typeface="Catamaran"/>
              <a:sym typeface="Catamaran"/>
            </a:endParaRPr>
          </a:p>
          <a:p>
            <a:pPr indent="0" lvl="0" marL="0" rtl="0" algn="l">
              <a:spcBef>
                <a:spcPts val="0"/>
              </a:spcBef>
              <a:spcAft>
                <a:spcPts val="0"/>
              </a:spcAft>
              <a:buNone/>
            </a:pPr>
            <a:r>
              <a:t/>
            </a:r>
            <a:endParaRPr>
              <a:solidFill>
                <a:srgbClr val="666666"/>
              </a:solidFill>
              <a:latin typeface="Catamaran"/>
              <a:ea typeface="Catamaran"/>
              <a:cs typeface="Catamaran"/>
              <a:sym typeface="Catamaran"/>
            </a:endParaRPr>
          </a:p>
          <a:p>
            <a:pPr indent="0" lvl="0" marL="0" rtl="0" algn="l">
              <a:spcBef>
                <a:spcPts val="0"/>
              </a:spcBef>
              <a:spcAft>
                <a:spcPts val="0"/>
              </a:spcAft>
              <a:buNone/>
            </a:pPr>
            <a:r>
              <a:rPr lang="it">
                <a:solidFill>
                  <a:srgbClr val="666666"/>
                </a:solidFill>
                <a:latin typeface="Catamaran"/>
                <a:ea typeface="Catamaran"/>
                <a:cs typeface="Catamaran"/>
                <a:sym typeface="Catamaran"/>
              </a:rPr>
              <a:t>LR	   = 10⁻⁵</a:t>
            </a:r>
            <a:endParaRPr>
              <a:solidFill>
                <a:srgbClr val="666666"/>
              </a:solidFill>
              <a:latin typeface="Catamaran"/>
              <a:ea typeface="Catamaran"/>
              <a:cs typeface="Catamaran"/>
              <a:sym typeface="Catamaran"/>
            </a:endParaRPr>
          </a:p>
          <a:p>
            <a:pPr indent="0" lvl="0" marL="0" rtl="0" algn="l">
              <a:spcBef>
                <a:spcPts val="0"/>
              </a:spcBef>
              <a:spcAft>
                <a:spcPts val="0"/>
              </a:spcAft>
              <a:buNone/>
            </a:pPr>
            <a:r>
              <a:rPr lang="it">
                <a:solidFill>
                  <a:srgbClr val="666666"/>
                </a:solidFill>
                <a:latin typeface="Catamaran"/>
                <a:ea typeface="Catamaran"/>
                <a:cs typeface="Catamaran"/>
                <a:sym typeface="Catamaran"/>
              </a:rPr>
              <a:t>lambda = 0.01</a:t>
            </a:r>
            <a:endParaRPr>
              <a:solidFill>
                <a:srgbClr val="666666"/>
              </a:solidFill>
              <a:latin typeface="Catamaran"/>
              <a:ea typeface="Catamaran"/>
              <a:cs typeface="Catamaran"/>
              <a:sym typeface="Catamar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ph idx="2" type="body"/>
          </p:nvPr>
        </p:nvSpPr>
        <p:spPr>
          <a:xfrm>
            <a:off x="5161900" y="831575"/>
            <a:ext cx="3374400" cy="34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500"/>
              <a:t>This algorithm is just a slight improvement over the baseline algorithm. </a:t>
            </a:r>
            <a:endParaRPr sz="1500"/>
          </a:p>
          <a:p>
            <a:pPr indent="0" lvl="0" marL="0" rtl="0" algn="l">
              <a:spcBef>
                <a:spcPts val="1600"/>
              </a:spcBef>
              <a:spcAft>
                <a:spcPts val="0"/>
              </a:spcAft>
              <a:buNone/>
            </a:pPr>
            <a:r>
              <a:rPr lang="it" sz="1500"/>
              <a:t>The concept is that we’re going to slightly </a:t>
            </a:r>
            <a:r>
              <a:rPr lang="it" sz="1500"/>
              <a:t>perturb </a:t>
            </a:r>
            <a:r>
              <a:rPr lang="it" sz="1500"/>
              <a:t>all the parameters such that the </a:t>
            </a:r>
            <a:r>
              <a:rPr b="1" lang="it" sz="1500"/>
              <a:t>model parameters will be moved out of the local optima</a:t>
            </a:r>
            <a:r>
              <a:rPr lang="it" sz="1500"/>
              <a:t>, and then we're </a:t>
            </a:r>
            <a:r>
              <a:rPr lang="it" sz="1500"/>
              <a:t>going to perform a few epochs of retraining in order to bring the model to a new local optima, one in which it hopefully forgot about D</a:t>
            </a:r>
            <a:r>
              <a:rPr baseline="-25000" lang="it" sz="1500"/>
              <a:t>f </a:t>
            </a:r>
            <a:r>
              <a:rPr lang="it" sz="1500"/>
              <a:t>.</a:t>
            </a:r>
            <a:endParaRPr sz="1500"/>
          </a:p>
          <a:p>
            <a:pPr indent="0" lvl="0" marL="0" rtl="0" algn="l">
              <a:spcBef>
                <a:spcPts val="1600"/>
              </a:spcBef>
              <a:spcAft>
                <a:spcPts val="0"/>
              </a:spcAft>
              <a:buNone/>
            </a:pPr>
            <a:r>
              <a:rPr lang="it" sz="1500"/>
              <a:t> </a:t>
            </a:r>
            <a:endParaRPr sz="1500"/>
          </a:p>
          <a:p>
            <a:pPr indent="0" lvl="0" marL="0" rtl="0" algn="l">
              <a:spcBef>
                <a:spcPts val="1600"/>
              </a:spcBef>
              <a:spcAft>
                <a:spcPts val="1600"/>
              </a:spcAft>
              <a:buNone/>
            </a:pPr>
            <a:r>
              <a:t/>
            </a:r>
            <a:endParaRPr sz="1500"/>
          </a:p>
        </p:txBody>
      </p:sp>
      <p:sp>
        <p:nvSpPr>
          <p:cNvPr id="131" name="Google Shape;131;p14"/>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Random Perturbation</a:t>
            </a:r>
            <a:endParaRPr/>
          </a:p>
        </p:txBody>
      </p:sp>
      <p:sp>
        <p:nvSpPr>
          <p:cNvPr id="132" name="Google Shape;132;p14"/>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133" name="Google Shape;13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34" name="Google Shape;134;p14"/>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Machine Unlearning</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