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6" r:id="rId3"/>
    <p:sldId id="337" r:id="rId4"/>
    <p:sldId id="338" r:id="rId5"/>
    <p:sldId id="345" r:id="rId6"/>
    <p:sldId id="339" r:id="rId7"/>
    <p:sldId id="346" r:id="rId8"/>
    <p:sldId id="342" r:id="rId9"/>
    <p:sldId id="349" r:id="rId10"/>
    <p:sldId id="350" r:id="rId11"/>
    <p:sldId id="351" r:id="rId12"/>
    <p:sldId id="341" r:id="rId13"/>
    <p:sldId id="352" r:id="rId14"/>
    <p:sldId id="353" r:id="rId15"/>
    <p:sldId id="343" r:id="rId16"/>
    <p:sldId id="354" r:id="rId17"/>
    <p:sldId id="355" r:id="rId18"/>
    <p:sldId id="340" r:id="rId19"/>
    <p:sldId id="347" r:id="rId20"/>
    <p:sldId id="348" r:id="rId21"/>
    <p:sldId id="327" r:id="rId22"/>
    <p:sldId id="295" r:id="rId23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da" initials="B" lastIdx="1" clrIdx="0">
    <p:extLst>
      <p:ext uri="{19B8F6BF-5375-455C-9EA6-DF929625EA0E}">
        <p15:presenceInfo xmlns:p15="http://schemas.microsoft.com/office/powerpoint/2012/main" userId="B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7BC"/>
    <a:srgbClr val="545250"/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0" autoAdjust="0"/>
    <p:restoredTop sz="94705" autoAdjust="0"/>
  </p:normalViewPr>
  <p:slideViewPr>
    <p:cSldViewPr>
      <p:cViewPr varScale="1">
        <p:scale>
          <a:sx n="73" d="100"/>
          <a:sy n="73" d="100"/>
        </p:scale>
        <p:origin x="84" y="78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19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629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112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5617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403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256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7787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908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509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55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89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562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377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51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99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9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0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29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62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9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questions/1638919/how-to-explain-dependency-injection-to-a-5-year-old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5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35387" y="5526087"/>
            <a:ext cx="10575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545250"/>
                </a:solidFill>
                <a:latin typeface="Novecento sans wide Book" pitchFamily="50" charset="-94"/>
              </a:rPr>
              <a:t>Dependency Injection</a:t>
            </a:r>
            <a:endParaRPr lang="tr-TR" sz="72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Ivan </a:t>
            </a:r>
            <a:r>
              <a:rPr lang="en-US" sz="4800" dirty="0" err="1">
                <a:solidFill>
                  <a:srgbClr val="545250"/>
                </a:solidFill>
                <a:latin typeface="Novecento sans wide Book" pitchFamily="50" charset="-94"/>
              </a:rPr>
              <a:t>Lazarevi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64866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ViewModel – Repository 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1061" y="2864118"/>
            <a:ext cx="13944600" cy="501675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_repository;</a:t>
            </a:r>
          </a:p>
          <a:p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SuperheroViewModel()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_repository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249987" y="6440487"/>
            <a:ext cx="579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6774" y="8087836"/>
            <a:ext cx="124213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View</a:t>
            </a:r>
            <a:r>
              <a:rPr lang="en-US" b="1" dirty="0"/>
              <a:t>Model references</a:t>
            </a:r>
            <a:r>
              <a:rPr lang="sr-Latn-RS" b="1" dirty="0"/>
              <a:t> </a:t>
            </a:r>
            <a:r>
              <a:rPr lang="en-US" b="1" dirty="0"/>
              <a:t>a concrete type of Repository</a:t>
            </a:r>
          </a:p>
          <a:p>
            <a:r>
              <a:rPr lang="sr-Latn-RS" b="1" dirty="0"/>
              <a:t>The View</a:t>
            </a:r>
            <a:r>
              <a:rPr lang="en-US" b="1" dirty="0"/>
              <a:t>Model </a:t>
            </a:r>
            <a:r>
              <a:rPr lang="sr-Latn-RS" b="1" dirty="0"/>
              <a:t>is responsible for creating and managing the </a:t>
            </a:r>
            <a:r>
              <a:rPr lang="en-US" b="1" dirty="0"/>
              <a:t>Repository</a:t>
            </a:r>
            <a:endParaRPr lang="sr-Latn-RS" b="1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959662" y="4383087"/>
            <a:ext cx="41636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2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64866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Repository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–</a:t>
            </a:r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Service 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6987" y="3240087"/>
            <a:ext cx="16002000" cy="255454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SuperheroServiceClient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_serviceProxy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SuperheroServiceClient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830387" y="4835256"/>
            <a:ext cx="4876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96987" y="7064850"/>
            <a:ext cx="116831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</a:t>
            </a:r>
            <a:r>
              <a:rPr lang="en-US" b="1" dirty="0"/>
              <a:t>Repository references</a:t>
            </a:r>
            <a:r>
              <a:rPr lang="sr-Latn-RS" b="1" dirty="0"/>
              <a:t> </a:t>
            </a:r>
            <a:r>
              <a:rPr lang="en-US" b="1" dirty="0"/>
              <a:t>a concrete type of Service</a:t>
            </a:r>
          </a:p>
          <a:p>
            <a:r>
              <a:rPr lang="sr-Latn-RS" b="1" dirty="0"/>
              <a:t>The </a:t>
            </a:r>
            <a:r>
              <a:rPr lang="en-US" b="1" dirty="0"/>
              <a:t>Repository </a:t>
            </a:r>
            <a:r>
              <a:rPr lang="sr-Latn-RS" b="1" dirty="0"/>
              <a:t>is responsible for creating and managing the </a:t>
            </a:r>
            <a:r>
              <a:rPr lang="en-US" b="1" dirty="0"/>
              <a:t>Service</a:t>
            </a:r>
            <a:endParaRPr lang="sr-Latn-RS" b="1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593387" y="4835256"/>
            <a:ext cx="6172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6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Tight Coupling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787" y="3750716"/>
            <a:ext cx="833691" cy="12908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9931" y="5299341"/>
            <a:ext cx="833691" cy="1290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8049" y="6847966"/>
            <a:ext cx="833691" cy="129080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666248" y="3948212"/>
            <a:ext cx="799583" cy="3993063"/>
            <a:chOff x="13394898" y="3974538"/>
            <a:chExt cx="799583" cy="399306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6742173"/>
              <a:ext cx="791465" cy="122542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5809566"/>
              <a:ext cx="791465" cy="12254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4907145"/>
              <a:ext cx="791465" cy="122542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3974538"/>
              <a:ext cx="791465" cy="1225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4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Scenario: Different Repositories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9787" y="2610370"/>
            <a:ext cx="16764000" cy="71096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sr-Latn-R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_repository;</a:t>
            </a:r>
          </a:p>
          <a:p>
            <a:endParaRPr lang="sr-Latn-R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SuperheroViewModel()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ConfigurationManager.AppSettings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“Service”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Su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Service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“SQL”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SQL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“CSV”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CSV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sz="2400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2897187" y="3849687"/>
            <a:ext cx="3352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616323" y="5221287"/>
            <a:ext cx="12025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773987" y="6364287"/>
            <a:ext cx="53320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011987" y="7126287"/>
            <a:ext cx="495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7011987" y="7888287"/>
            <a:ext cx="495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Scenario: Unit Testing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35187" y="2874671"/>
            <a:ext cx="1051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 test the </a:t>
            </a:r>
            <a:r>
              <a:rPr lang="en-US" sz="3600" dirty="0" err="1"/>
              <a:t>ViewModel</a:t>
            </a:r>
            <a:r>
              <a:rPr lang="en-US" sz="3600" dirty="0"/>
              <a:t>:</a:t>
            </a:r>
          </a:p>
          <a:p>
            <a:endParaRPr lang="en-US" sz="12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instance of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SuperheroRepository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instance of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SuperheroServiceClient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WCF must be running in order for test to run</a:t>
            </a:r>
            <a:endParaRPr lang="sr-Latn-RS" sz="36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4922775" y="6288087"/>
            <a:ext cx="8229600" cy="106680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Do we want Unit Test or Integration Test?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263769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3925887"/>
            <a:ext cx="960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Lab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excercise</a:t>
            </a:r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: Tight Coupling to Loose Coupling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7987" y="2478087"/>
            <a:ext cx="7772400" cy="6934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Composing the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192791" y="2571730"/>
            <a:ext cx="5848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Bootstrapper (Application)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398993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9" grpId="0" animBg="1"/>
      <p:bldP spid="10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9066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Add Bootstraper app, add different Repository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4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Benefits of DI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65062"/>
              </p:ext>
            </p:extLst>
          </p:nvPr>
        </p:nvGraphicFramePr>
        <p:xfrm>
          <a:off x="807975" y="2847579"/>
          <a:ext cx="16459200" cy="634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4935317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561981313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2896188249"/>
                    </a:ext>
                  </a:extLst>
                </a:gridCol>
              </a:tblGrid>
              <a:tr h="603315">
                <a:tc>
                  <a:txBody>
                    <a:bodyPr/>
                    <a:lstStyle/>
                    <a:p>
                      <a:r>
                        <a:rPr lang="sr-Latn-RS" sz="3600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3600" dirty="0"/>
                        <a:t>When is it valuable?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682216"/>
                  </a:ext>
                </a:extLst>
              </a:tr>
              <a:tr h="389380">
                <a:tc>
                  <a:txBody>
                    <a:bodyPr/>
                    <a:lstStyle/>
                    <a:p>
                      <a:r>
                        <a:rPr lang="sr-Latn-RS" sz="3100" dirty="0"/>
                        <a:t>Late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Services can be swapped with other services.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standard software, but perhaps less so in enterprise applications where the runtime environment tends to be well-defined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1450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extended and reused in ways not explicitly planned for.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1483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Parallel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developed in parallel.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large, complex applications; not so much in small, simple applications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40457"/>
                  </a:ext>
                </a:extLst>
              </a:tr>
              <a:tr h="684163">
                <a:tc>
                  <a:txBody>
                    <a:bodyPr/>
                    <a:lstStyle/>
                    <a:p>
                      <a:r>
                        <a:rPr lang="sr-Latn-RS" sz="3100" dirty="0"/>
                        <a:t>Maintainability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with clearly defined responsibilities are easier to maintain.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9331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i="0" dirty="0"/>
                        <a:t>TESTABILITY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can be unit tested.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Only valuable if you unit test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4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41053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545250"/>
                </a:solidFill>
                <a:latin typeface="Novecento sans wide Book" pitchFamily="50" charset="-94"/>
              </a:rPr>
              <a:t>What to inject and what not to inject?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8787" y="2864118"/>
            <a:ext cx="1729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>
                <a:solidFill>
                  <a:srgbClr val="C00000"/>
                </a:solidFill>
              </a:rPr>
              <a:t>Seams</a:t>
            </a:r>
            <a:r>
              <a:rPr lang="sr-Latn-RS" dirty="0"/>
              <a:t> – a SEAM is a place w</a:t>
            </a:r>
            <a:r>
              <a:rPr lang="en-US" dirty="0"/>
              <a:t>here an application is assembled from its constituent parts</a:t>
            </a:r>
            <a:r>
              <a:rPr lang="sr-Latn-RS" dirty="0"/>
              <a:t>, similar to the way</a:t>
            </a:r>
            <a:r>
              <a:rPr lang="en-US" dirty="0"/>
              <a:t> to the way a piece of clothing is sewn together at its seams</a:t>
            </a:r>
            <a:r>
              <a:rPr lang="sr-Latn-R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0987" y="43830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Program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6630987" y="59070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Salutation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30987" y="78882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ConsoleMessageWritter</a:t>
            </a:r>
          </a:p>
        </p:txBody>
      </p: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>
            <a:off x="8726487" y="5221287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8726487" y="6745287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630987" y="7278687"/>
            <a:ext cx="4191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47450" y="6974899"/>
            <a:ext cx="1158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6">
                    <a:lumMod val="50000"/>
                  </a:schemeClr>
                </a:solidFill>
              </a:rPr>
              <a:t>SEAM</a:t>
            </a:r>
          </a:p>
        </p:txBody>
      </p:sp>
    </p:spTree>
    <p:extLst>
      <p:ext uri="{BB962C8B-B14F-4D97-AF65-F5344CB8AC3E}">
        <p14:creationId xmlns:p14="http://schemas.microsoft.com/office/powerpoint/2010/main" val="643868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83172" y="2163142"/>
            <a:ext cx="299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3172" y="3163887"/>
            <a:ext cx="1634921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a choice of component to be made at run-time rather than compile time.</a:t>
            </a:r>
            <a:endParaRPr lang="sr-Latn-RS" dirty="0"/>
          </a:p>
        </p:txBody>
      </p:sp>
      <p:sp>
        <p:nvSpPr>
          <p:cNvPr id="10" name="Rectangle 9"/>
          <p:cNvSpPr/>
          <p:nvPr/>
        </p:nvSpPr>
        <p:spPr>
          <a:xfrm>
            <a:off x="1483172" y="50688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the removal of hard-coded dependencies and makes it possible to change them, whether at run-time or compile-time.</a:t>
            </a:r>
            <a:endParaRPr lang="sr-Latn-RS" dirty="0"/>
          </a:p>
        </p:txBody>
      </p:sp>
      <p:sp>
        <p:nvSpPr>
          <p:cNvPr id="4" name="Explosion: 8 Points 3"/>
          <p:cNvSpPr/>
          <p:nvPr/>
        </p:nvSpPr>
        <p:spPr>
          <a:xfrm>
            <a:off x="16462375" y="35067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2012</a:t>
            </a:r>
          </a:p>
        </p:txBody>
      </p:sp>
      <p:sp>
        <p:nvSpPr>
          <p:cNvPr id="11" name="Explosion: 8 Points 10"/>
          <p:cNvSpPr/>
          <p:nvPr/>
        </p:nvSpPr>
        <p:spPr>
          <a:xfrm>
            <a:off x="16462375" y="56403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3172" y="71262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software engineering, dependency injection is a technique whereby one object supplies the dependencies of another object.</a:t>
            </a:r>
            <a:endParaRPr lang="sr-Latn-RS" dirty="0"/>
          </a:p>
        </p:txBody>
      </p:sp>
      <p:sp>
        <p:nvSpPr>
          <p:cNvPr id="13" name="Explosion: 8 Points 12"/>
          <p:cNvSpPr/>
          <p:nvPr/>
        </p:nvSpPr>
        <p:spPr>
          <a:xfrm>
            <a:off x="16462375" y="77739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</a:t>
            </a:r>
            <a:r>
              <a:rPr lang="en-US" dirty="0"/>
              <a:t>7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432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0" grpId="0" animBg="1"/>
      <p:bldP spid="4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5243" y="841053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545250"/>
                </a:solidFill>
                <a:latin typeface="Novecento sans wide Book" pitchFamily="50" charset="-94"/>
              </a:rPr>
              <a:t>What to inject and what not to inject?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987" y="2630487"/>
            <a:ext cx="16916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C00000"/>
                </a:solidFill>
              </a:rPr>
              <a:t>Stable Dependencies </a:t>
            </a:r>
            <a:r>
              <a:rPr lang="sr-Latn-RS" dirty="0"/>
              <a:t>(e. g. BCL types) </a:t>
            </a:r>
          </a:p>
          <a:p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    </a:t>
            </a:r>
            <a:r>
              <a:rPr lang="en-US" dirty="0"/>
              <a:t>The class or module already exists.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You expect that new versions won’t contain breaking changes.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The types in question contain deterministic algorithms.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You never expect to have to replace the class or module with another.</a:t>
            </a:r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534987" y="6135687"/>
            <a:ext cx="1661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C00000"/>
                </a:solidFill>
              </a:rPr>
              <a:t>Volatile Dependencies</a:t>
            </a:r>
          </a:p>
          <a:p>
            <a:pPr algn="ctr"/>
            <a:endParaRPr lang="sr-Latn-R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introduces a requirement to set up and configure a runtime environment for the application. </a:t>
            </a:r>
            <a:r>
              <a:rPr lang="sr-Latn-RS" dirty="0"/>
              <a:t>(e.g. </a:t>
            </a:r>
            <a:r>
              <a:rPr lang="en-US" dirty="0"/>
              <a:t>relational </a:t>
            </a:r>
            <a:r>
              <a:rPr lang="sr-Latn-RS" dirty="0"/>
              <a:t>DB</a:t>
            </a:r>
            <a:endParaRPr lang="sr-Latn-R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doesn’t yet exist, but is still in development. 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isn’t installed on all machines in the development organization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contains nondeterministic behavior</a:t>
            </a:r>
          </a:p>
        </p:txBody>
      </p:sp>
    </p:spTree>
    <p:extLst>
      <p:ext uri="{BB962C8B-B14F-4D97-AF65-F5344CB8AC3E}">
        <p14:creationId xmlns:p14="http://schemas.microsoft.com/office/powerpoint/2010/main" val="10395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XY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54677" y="5528934"/>
            <a:ext cx="1057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Thank you for your attention</a:t>
            </a:r>
            <a:endParaRPr lang="tr-TR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5187" y="3227046"/>
            <a:ext cx="12833412" cy="2323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i="1" dirty="0"/>
              <a:t>Dependency Injection </a:t>
            </a:r>
            <a:r>
              <a:rPr lang="en-US" sz="5000" dirty="0"/>
              <a:t>is a set of software design principles and patterns that enable us to develop loosely coupled code. </a:t>
            </a:r>
            <a:endParaRPr lang="sr-Latn-R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2027175" y="6440487"/>
            <a:ext cx="1161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Mark </a:t>
            </a:r>
            <a:r>
              <a:rPr lang="en-US" b="1" dirty="0" err="1"/>
              <a:t>Seemann</a:t>
            </a:r>
            <a:r>
              <a:rPr lang="en-US" b="1" dirty="0"/>
              <a:t>. </a:t>
            </a:r>
            <a:r>
              <a:rPr lang="en-US" b="1" i="1" dirty="0"/>
              <a:t>Dependency Injection in .</a:t>
            </a:r>
            <a:r>
              <a:rPr lang="en-US" b="1" i="1" dirty="0" err="1"/>
              <a:t>NET.</a:t>
            </a:r>
            <a:r>
              <a:rPr lang="en-US" b="1" dirty="0" err="1"/>
              <a:t>Manning</a:t>
            </a:r>
            <a:r>
              <a:rPr lang="en-US" b="1" dirty="0"/>
              <a:t>, 2012.</a:t>
            </a:r>
            <a:endParaRPr lang="sr-Latn-R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92787" y="5449887"/>
            <a:ext cx="54102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4403" y="2519160"/>
            <a:ext cx="11847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dirty="0">
                <a:sym typeface="Wingdings" panose="05000000000000000000" pitchFamily="2" charset="2"/>
              </a:rPr>
              <a:t> </a:t>
            </a:r>
            <a:r>
              <a:rPr lang="en-US" sz="4000" dirty="0"/>
              <a:t>How to explain dependency injection to a 5-year-old?</a:t>
            </a:r>
            <a:endParaRPr lang="sr-Latn-R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587" y="3514604"/>
            <a:ext cx="16462375" cy="42693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24403" y="7998568"/>
            <a:ext cx="15183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>
                <a:hlinkClick r:id="rId6"/>
              </a:rPr>
              <a:t>http://stackoverflow.com/questions/1638919/how-to-explain-dependency-injection-to-a-5-year-old</a:t>
            </a:r>
            <a:endParaRPr lang="sr-Latn-RS" sz="2800" dirty="0"/>
          </a:p>
          <a:p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3767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234343" y="882782"/>
            <a:ext cx="890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Understanding the purpose of DI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7" y="3059112"/>
            <a:ext cx="4648200" cy="3486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2055" y="7035177"/>
            <a:ext cx="243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Cheap hotel</a:t>
            </a:r>
            <a:endParaRPr lang="sr-Latn-RS" sz="3600" dirty="0"/>
          </a:p>
        </p:txBody>
      </p:sp>
      <p:sp>
        <p:nvSpPr>
          <p:cNvPr id="5" name="Rectangle 4"/>
          <p:cNvSpPr/>
          <p:nvPr/>
        </p:nvSpPr>
        <p:spPr>
          <a:xfrm>
            <a:off x="8535987" y="3281311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: Top Corners Rounded 5"/>
          <p:cNvSpPr/>
          <p:nvPr/>
        </p:nvSpPr>
        <p:spPr>
          <a:xfrm rot="5400000">
            <a:off x="8840787" y="4233811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030" name="Picture 6" descr="http://megaicons.net/static/img/icons_sizes/8/178/512/hair-stuff-hair-dry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200" y="4424311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>
            <a:stCxn id="6" idx="0"/>
          </p:cNvCxnSpPr>
          <p:nvPr/>
        </p:nvCxnSpPr>
        <p:spPr>
          <a:xfrm>
            <a:off x="9107487" y="4691011"/>
            <a:ext cx="1562100" cy="76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11949906841863687126socket.svg.med.png (300×292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387" y="2864118"/>
            <a:ext cx="1223138" cy="119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>
            <a:endCxn id="6" idx="2"/>
          </p:cNvCxnSpPr>
          <p:nvPr/>
        </p:nvCxnSpPr>
        <p:spPr>
          <a:xfrm flipH="1">
            <a:off x="9107487" y="3566023"/>
            <a:ext cx="1386713" cy="5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375720" y="3885702"/>
            <a:ext cx="4368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dirty="0"/>
              <a:t>LISKOV SUBSTITUTION</a:t>
            </a:r>
            <a:endParaRPr lang="en-US" sz="3600" dirty="0"/>
          </a:p>
          <a:p>
            <a:pPr algn="ctr"/>
            <a:r>
              <a:rPr lang="sr-Latn-RS" sz="3600" dirty="0"/>
              <a:t> PRINCIPLE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43956" y="6595439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Rectangle: Top Corners Rounded 26"/>
          <p:cNvSpPr/>
          <p:nvPr/>
        </p:nvSpPr>
        <p:spPr>
          <a:xfrm rot="5400000">
            <a:off x="8848756" y="7547939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/>
          <p:cNvSpPr/>
          <p:nvPr/>
        </p:nvSpPr>
        <p:spPr>
          <a:xfrm>
            <a:off x="9660962" y="7293558"/>
            <a:ext cx="833238" cy="88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</a:t>
            </a:r>
            <a:endParaRPr lang="sr-Latn-RS" sz="2800" dirty="0"/>
          </a:p>
        </p:txBody>
      </p:sp>
      <p:cxnSp>
        <p:nvCxnSpPr>
          <p:cNvPr id="23" name="Straight Connector 22"/>
          <p:cNvCxnSpPr>
            <a:cxnSpLocks/>
            <a:stCxn id="27" idx="3"/>
            <a:endCxn id="21" idx="1"/>
          </p:cNvCxnSpPr>
          <p:nvPr/>
        </p:nvCxnSpPr>
        <p:spPr>
          <a:xfrm>
            <a:off x="9305956" y="7738439"/>
            <a:ext cx="35500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Graphic 10" descr="Comput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5525" y="7090992"/>
            <a:ext cx="1370382" cy="1370382"/>
          </a:xfrm>
          <a:prstGeom prst="rect">
            <a:avLst/>
          </a:prstGeom>
        </p:spPr>
      </p:pic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10464038" y="7709973"/>
            <a:ext cx="1043749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747232" y="7191408"/>
            <a:ext cx="353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Decorator Pattern</a:t>
            </a:r>
            <a:endParaRPr lang="sr-Latn-RS" sz="3600" dirty="0"/>
          </a:p>
        </p:txBody>
      </p:sp>
      <p:sp>
        <p:nvSpPr>
          <p:cNvPr id="34" name="Rectangle: Top Corners Rounded 33"/>
          <p:cNvSpPr/>
          <p:nvPr/>
        </p:nvSpPr>
        <p:spPr>
          <a:xfrm rot="5400000">
            <a:off x="10402887" y="7519473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5531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20" grpId="0"/>
      <p:bldP spid="26" grpId="0" animBg="1"/>
      <p:bldP spid="27" grpId="0" animBg="1"/>
      <p:bldP spid="21" grpId="0" animBg="1"/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9066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Hello DI - simple console app example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510443" y="841374"/>
            <a:ext cx="10348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Relationship between the collaborators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2973387"/>
            <a:ext cx="14773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Application Layering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2117387" y="3021924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have layers, so we have loose coupling.</a:t>
            </a:r>
            <a:endParaRPr lang="sr-Latn-RS" sz="3600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13609075" y="5006151"/>
            <a:ext cx="1512424" cy="1219200"/>
          </a:xfrm>
          <a:prstGeom prst="actionButtonHelp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12117387" y="6973886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Let’s look at the code!</a:t>
            </a:r>
            <a:endParaRPr lang="sr-Latn-R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2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  <p:bldP spid="10" grpId="0" animBg="1"/>
      <p:bldP spid="3" grpId="0"/>
      <p:bldP spid="4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View – ViewModel 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5187" y="3316287"/>
            <a:ext cx="13944600" cy="403187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SuperheroesViewerWindow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Window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SuperheroesViewerWindow()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InitializeComponent();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    DataContext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sr-Latn-R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002587" y="6364287"/>
            <a:ext cx="5410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6774" y="8087836"/>
            <a:ext cx="11436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View is responsible for creating and managing the ViewModel</a:t>
            </a:r>
          </a:p>
        </p:txBody>
      </p:sp>
    </p:spTree>
    <p:extLst>
      <p:ext uri="{BB962C8B-B14F-4D97-AF65-F5344CB8AC3E}">
        <p14:creationId xmlns:p14="http://schemas.microsoft.com/office/powerpoint/2010/main" val="345655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10347</TotalTime>
  <Words>660</Words>
  <Application>Microsoft Office PowerPoint</Application>
  <PresentationFormat>Custom</PresentationFormat>
  <Paragraphs>165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Novecento sans wide Book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Nemanja Đorđević</cp:lastModifiedBy>
  <cp:revision>647</cp:revision>
  <dcterms:created xsi:type="dcterms:W3CDTF">2013-09-24T23:05:35Z</dcterms:created>
  <dcterms:modified xsi:type="dcterms:W3CDTF">2017-04-06T06:26:22Z</dcterms:modified>
</cp:coreProperties>
</file>