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6" r:id="rId3"/>
    <p:sldId id="337" r:id="rId4"/>
    <p:sldId id="338" r:id="rId5"/>
    <p:sldId id="345" r:id="rId6"/>
    <p:sldId id="339" r:id="rId7"/>
    <p:sldId id="346" r:id="rId8"/>
    <p:sldId id="342" r:id="rId9"/>
    <p:sldId id="349" r:id="rId10"/>
    <p:sldId id="350" r:id="rId11"/>
    <p:sldId id="351" r:id="rId12"/>
    <p:sldId id="341" r:id="rId13"/>
    <p:sldId id="352" r:id="rId14"/>
    <p:sldId id="353" r:id="rId15"/>
    <p:sldId id="343" r:id="rId16"/>
    <p:sldId id="354" r:id="rId17"/>
    <p:sldId id="355" r:id="rId18"/>
    <p:sldId id="356" r:id="rId19"/>
    <p:sldId id="357" r:id="rId20"/>
    <p:sldId id="340" r:id="rId21"/>
    <p:sldId id="347" r:id="rId22"/>
    <p:sldId id="348" r:id="rId23"/>
    <p:sldId id="358" r:id="rId24"/>
    <p:sldId id="360" r:id="rId25"/>
    <p:sldId id="359" r:id="rId26"/>
    <p:sldId id="361" r:id="rId27"/>
    <p:sldId id="362" r:id="rId28"/>
    <p:sldId id="363" r:id="rId29"/>
    <p:sldId id="364" r:id="rId30"/>
    <p:sldId id="295" r:id="rId31"/>
  </p:sldIdLst>
  <p:sldSz cx="18291175" cy="10290175"/>
  <p:notesSz cx="6858000" cy="9144000"/>
  <p:defaultTextStyle>
    <a:defPPr>
      <a:defRPr lang="tr-TR"/>
    </a:defPPr>
    <a:lvl1pPr marL="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da" initials="B" lastIdx="1" clrIdx="0">
    <p:extLst>
      <p:ext uri="{19B8F6BF-5375-455C-9EA6-DF929625EA0E}">
        <p15:presenceInfo xmlns:p15="http://schemas.microsoft.com/office/powerpoint/2012/main" userId="Bu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7BC"/>
    <a:srgbClr val="545250"/>
    <a:srgbClr val="565D6F"/>
    <a:srgbClr val="376091"/>
    <a:srgbClr val="2B4F67"/>
    <a:srgbClr val="00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705" autoAdjust="0"/>
  </p:normalViewPr>
  <p:slideViewPr>
    <p:cSldViewPr>
      <p:cViewPr varScale="1">
        <p:scale>
          <a:sx n="43" d="100"/>
          <a:sy n="43" d="100"/>
        </p:scale>
        <p:origin x="243" y="51"/>
      </p:cViewPr>
      <p:guideLst>
        <p:guide orient="horz" pos="3241"/>
        <p:guide pos="57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077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BB7A-33AF-434C-B8C5-B5F21D294CDF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CA8F-E702-4354-BF18-6C51F0B1C29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17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C1039-E6FF-4F78-9751-FFD9A3AC8099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DA432-7CF7-4A2F-BE93-45834DC6981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52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919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62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617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40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025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87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08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44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18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8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8509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556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0562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641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114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81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407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0949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5142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10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512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5137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99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9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0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82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962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DA432-7CF7-4A2F-BE93-45834DC6981A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97225"/>
            <a:ext cx="15547975" cy="22050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830888"/>
            <a:ext cx="12804775" cy="26304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51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3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1975" y="412750"/>
            <a:ext cx="4114800" cy="8778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5175" cy="8778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6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4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6611938"/>
            <a:ext cx="15547975" cy="20447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7975" cy="22510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49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4988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1788" y="2400300"/>
            <a:ext cx="8154987" cy="6791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51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1963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263900"/>
            <a:ext cx="8081963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8" y="2303463"/>
            <a:ext cx="8085137" cy="960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8" y="3263900"/>
            <a:ext cx="8085137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2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3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8213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8" y="409575"/>
            <a:ext cx="10225087" cy="8782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8213" cy="7038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85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7202488"/>
            <a:ext cx="10975975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5975" cy="6173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8053388"/>
            <a:ext cx="10975975" cy="12080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9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62375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62375" cy="679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9537700"/>
            <a:ext cx="426878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75F7-98FD-4D05-8C3F-C506B544AE03}" type="datetimeFigureOut">
              <a:rPr lang="tr-TR" smtClean="0"/>
              <a:pPr/>
              <a:t>10.04.2017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9988" y="9537700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7988" y="9537700"/>
            <a:ext cx="426878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0E238-7050-4959-A490-93359CB179B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4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nielpalme/IocPerformance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questions/1638919/how-to-explain-dependency-injection-to-a-5-year-ol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5387" y="5526087"/>
            <a:ext cx="10575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545250"/>
                </a:solidFill>
                <a:latin typeface="Novecento sans wide Book" pitchFamily="50" charset="-94"/>
              </a:rPr>
              <a:t>Dependency Injection</a:t>
            </a:r>
            <a:endParaRPr lang="tr-TR" sz="72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Nemanja Đorđević</a:t>
            </a:r>
          </a:p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Ivan </a:t>
            </a:r>
            <a:r>
              <a:rPr lang="en-US" sz="4800" dirty="0" err="1">
                <a:solidFill>
                  <a:srgbClr val="545250"/>
                </a:solidFill>
                <a:latin typeface="Novecento sans wide Book" pitchFamily="50" charset="-94"/>
              </a:rPr>
              <a:t>Lazarevi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ViewModel – Repository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1061" y="2864118"/>
            <a:ext cx="13944600" cy="501675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_repository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249987" y="6440487"/>
            <a:ext cx="579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24213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</a:t>
            </a:r>
            <a:r>
              <a:rPr lang="en-US" b="1" dirty="0"/>
              <a:t>Model references</a:t>
            </a:r>
            <a:r>
              <a:rPr lang="sr-Latn-RS" b="1" dirty="0"/>
              <a:t> </a:t>
            </a:r>
            <a:r>
              <a:rPr lang="en-US" b="1" dirty="0"/>
              <a:t>a concrete type of Repository</a:t>
            </a:r>
          </a:p>
          <a:p>
            <a:r>
              <a:rPr lang="sr-Latn-RS" b="1" dirty="0"/>
              <a:t>The View</a:t>
            </a:r>
            <a:r>
              <a:rPr lang="en-US" b="1" dirty="0"/>
              <a:t>Model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Repository</a:t>
            </a:r>
            <a:endParaRPr lang="sr-Latn-RS" b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959662" y="4383087"/>
            <a:ext cx="41636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64866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Repository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–</a:t>
            </a:r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Service 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6987" y="3240087"/>
            <a:ext cx="16002000" cy="2554545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SuperheroRepository</a:t>
            </a:r>
            <a:endParaRPr lang="sr-Latn-R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_serviceProxy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SuperheroServiceClient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30387" y="4835256"/>
            <a:ext cx="4876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96987" y="7064850"/>
            <a:ext cx="11683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</a:t>
            </a:r>
            <a:r>
              <a:rPr lang="en-US" b="1" dirty="0"/>
              <a:t>Repository references</a:t>
            </a:r>
            <a:r>
              <a:rPr lang="sr-Latn-RS" b="1" dirty="0"/>
              <a:t> </a:t>
            </a:r>
            <a:r>
              <a:rPr lang="en-US" b="1" dirty="0"/>
              <a:t>a concrete type of Service</a:t>
            </a:r>
          </a:p>
          <a:p>
            <a:r>
              <a:rPr lang="sr-Latn-RS" b="1" dirty="0"/>
              <a:t>The </a:t>
            </a:r>
            <a:r>
              <a:rPr lang="en-US" b="1" dirty="0"/>
              <a:t>Repository </a:t>
            </a:r>
            <a:r>
              <a:rPr lang="sr-Latn-RS" b="1" dirty="0"/>
              <a:t>is responsible for creating and managing the </a:t>
            </a:r>
            <a:r>
              <a:rPr lang="en-US" b="1" dirty="0"/>
              <a:t>Service</a:t>
            </a:r>
            <a:endParaRPr lang="sr-Latn-RS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593387" y="4835256"/>
            <a:ext cx="6172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6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Tight Coupling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787" y="3750716"/>
            <a:ext cx="833691" cy="12908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931" y="5299341"/>
            <a:ext cx="833691" cy="1290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8049" y="6847966"/>
            <a:ext cx="833691" cy="129080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0666248" y="3948212"/>
            <a:ext cx="799583" cy="3993063"/>
            <a:chOff x="13394898" y="3974538"/>
            <a:chExt cx="799583" cy="39930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6742173"/>
              <a:ext cx="791465" cy="122542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403016" y="5809566"/>
              <a:ext cx="791465" cy="122542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4907145"/>
              <a:ext cx="791465" cy="122542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94898" y="3974538"/>
              <a:ext cx="791465" cy="122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34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Different Repositories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9787" y="2610370"/>
            <a:ext cx="16764000" cy="71096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IS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_repository;</a:t>
            </a:r>
          </a:p>
          <a:p>
            <a:endParaRPr lang="sr-Latn-R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SuperheroViewModel()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repositoryType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“Service”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Su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Service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“SQL”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SQL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“CSV”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_repository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</a:t>
            </a:r>
            <a:r>
              <a:rPr lang="sr-Latn-RS" sz="2400" dirty="0">
                <a:solidFill>
                  <a:srgbClr val="2B91AF"/>
                </a:solidFill>
                <a:latin typeface="Consolas" panose="020B0609020204030204" pitchFamily="49" charset="0"/>
              </a:rPr>
              <a:t>uperheroRepository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CSV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    break;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sr-Latn-RS" sz="2400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897187" y="3849687"/>
            <a:ext cx="3352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616323" y="5221287"/>
            <a:ext cx="120250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3987" y="6364287"/>
            <a:ext cx="53320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011987" y="7126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7011987" y="7888287"/>
            <a:ext cx="4953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Scenario: Unit Testing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35187" y="2874671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 test the </a:t>
            </a:r>
            <a:r>
              <a:rPr lang="en-US" sz="3600" dirty="0" err="1"/>
              <a:t>ViewModel</a:t>
            </a:r>
            <a:r>
              <a:rPr lang="en-US" sz="3600" dirty="0"/>
              <a:t>:</a:t>
            </a:r>
          </a:p>
          <a:p>
            <a:endParaRPr lang="en-US" sz="12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SuperheroRepository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Create instance of </a:t>
            </a: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SuperheroServiceClient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WCF must be running in order for test to run</a:t>
            </a:r>
            <a:endParaRPr lang="sr-Latn-RS" sz="3600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922775" y="6288087"/>
            <a:ext cx="8229600" cy="1066800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Do we want Unit Test or Integration Test?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263769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3925887"/>
            <a:ext cx="9601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Tight Coupling to Loose Coupling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7987" y="2478087"/>
            <a:ext cx="7772400" cy="6934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Composing the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192791" y="2571730"/>
            <a:ext cx="5848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Bootstrapper (Application)</a:t>
            </a:r>
            <a:endParaRPr lang="sr-Latn-RS" sz="3600" dirty="0"/>
          </a:p>
        </p:txBody>
      </p:sp>
    </p:spTree>
    <p:extLst>
      <p:ext uri="{BB962C8B-B14F-4D97-AF65-F5344CB8AC3E}">
        <p14:creationId xmlns:p14="http://schemas.microsoft.com/office/powerpoint/2010/main" val="398993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9" grpId="0" animBg="1"/>
      <p:bldP spid="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1264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Add Bootstraper app, Add different Repository, Add Caching repository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Composition Root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3543" y="2630487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Where should we compose object graphs?</a:t>
            </a:r>
            <a:endParaRPr lang="sr-Latn-RS" dirty="0"/>
          </a:p>
        </p:txBody>
      </p:sp>
      <p:sp>
        <p:nvSpPr>
          <p:cNvPr id="2" name="Rectangle 1"/>
          <p:cNvSpPr/>
          <p:nvPr/>
        </p:nvSpPr>
        <p:spPr>
          <a:xfrm>
            <a:off x="4553543" y="3570966"/>
            <a:ext cx="8968064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As close as possible to the application's entry point.</a:t>
            </a:r>
            <a:endParaRPr lang="sr-Latn-RS" dirty="0"/>
          </a:p>
        </p:txBody>
      </p:sp>
      <p:sp>
        <p:nvSpPr>
          <p:cNvPr id="5" name="Scroll: Horizontal 4"/>
          <p:cNvSpPr/>
          <p:nvPr/>
        </p:nvSpPr>
        <p:spPr>
          <a:xfrm>
            <a:off x="1810343" y="4401203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</a:t>
            </a:r>
            <a:r>
              <a:rPr lang="en-US" sz="4000" b="1" dirty="0">
                <a:solidFill>
                  <a:srgbClr val="FFC000"/>
                </a:solidFill>
              </a:rPr>
              <a:t>Composition Root </a:t>
            </a:r>
            <a:r>
              <a:rPr lang="en-US" sz="4000" dirty="0"/>
              <a:t>is a (preferably) unique location in an application where modules are composed together.</a:t>
            </a:r>
            <a:endParaRPr lang="sr-Latn-RS" sz="4000" dirty="0"/>
          </a:p>
        </p:txBody>
      </p:sp>
      <p:sp>
        <p:nvSpPr>
          <p:cNvPr id="9" name="Scroll: Horizontal 8"/>
          <p:cNvSpPr/>
          <p:nvPr/>
        </p:nvSpPr>
        <p:spPr>
          <a:xfrm>
            <a:off x="1810343" y="59976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Only </a:t>
            </a:r>
            <a:r>
              <a:rPr lang="en-US" sz="4000" b="1" dirty="0">
                <a:solidFill>
                  <a:srgbClr val="FFC000"/>
                </a:solidFill>
              </a:rPr>
              <a:t>applications</a:t>
            </a:r>
            <a:r>
              <a:rPr lang="en-US" sz="4000" dirty="0"/>
              <a:t> should have Composition Roots. Libraries and frameworks shouldn't.</a:t>
            </a:r>
            <a:endParaRPr lang="sr-Latn-RS" sz="4000" dirty="0"/>
          </a:p>
        </p:txBody>
      </p:sp>
      <p:sp>
        <p:nvSpPr>
          <p:cNvPr id="10" name="Scroll: Horizontal 9"/>
          <p:cNvSpPr/>
          <p:nvPr/>
        </p:nvSpPr>
        <p:spPr>
          <a:xfrm>
            <a:off x="1810343" y="7597826"/>
            <a:ext cx="14454463" cy="16002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A DI Container should </a:t>
            </a:r>
            <a:r>
              <a:rPr lang="en-US" sz="4000" b="1" dirty="0">
                <a:solidFill>
                  <a:srgbClr val="FFC000"/>
                </a:solidFill>
              </a:rPr>
              <a:t>only be referenced from the Composition Root</a:t>
            </a:r>
            <a:r>
              <a:rPr lang="en-US" sz="4000" dirty="0"/>
              <a:t>. All other modules should have no reference to the container.</a:t>
            </a:r>
            <a:endParaRPr lang="sr-Latn-RS" sz="4800" dirty="0"/>
          </a:p>
        </p:txBody>
      </p:sp>
    </p:spTree>
    <p:extLst>
      <p:ext uri="{BB962C8B-B14F-4D97-AF65-F5344CB8AC3E}">
        <p14:creationId xmlns:p14="http://schemas.microsoft.com/office/powerpoint/2010/main" val="35114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The appropriate entry point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587" y="3129152"/>
            <a:ext cx="15621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console applications it's the Main method</a:t>
            </a:r>
            <a:endParaRPr lang="en-US" sz="3600" dirty="0"/>
          </a:p>
          <a:p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ASP.NET MVC applications it's global.asax and a custom IControllerFactory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WPF applications it's the Application.OnStartup method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/>
              <a:t>In WCF it's a custom ServiceHostFactory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sr-Latn-R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sz="3600" dirty="0">
                <a:solidFill>
                  <a:srgbClr val="00B050"/>
                </a:solidFill>
              </a:rPr>
              <a:t>In ASP.NET Core </a:t>
            </a:r>
            <a:r>
              <a:rPr lang="en-US" sz="3600" dirty="0">
                <a:solidFill>
                  <a:srgbClr val="00B050"/>
                </a:solidFill>
              </a:rPr>
              <a:t>it’s</a:t>
            </a:r>
            <a:r>
              <a:rPr lang="sr-Latn-RS" sz="3600" dirty="0">
                <a:solidFill>
                  <a:srgbClr val="00B050"/>
                </a:solidFill>
              </a:rPr>
              <a:t> the ConfigureServices method </a:t>
            </a:r>
            <a:r>
              <a:rPr lang="en-US" sz="3600" dirty="0">
                <a:solidFill>
                  <a:srgbClr val="00B050"/>
                </a:solidFill>
              </a:rPr>
              <a:t>in Startup class</a:t>
            </a:r>
            <a:endParaRPr lang="sr-Latn-R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1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3172" y="2163142"/>
            <a:ext cx="299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Wikipedia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172" y="3163887"/>
            <a:ext cx="16349215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a choice of component to be made at run-time rather than compile time.</a:t>
            </a:r>
            <a:endParaRPr lang="sr-Latn-RS" dirty="0"/>
          </a:p>
        </p:txBody>
      </p:sp>
      <p:sp>
        <p:nvSpPr>
          <p:cNvPr id="10" name="Rectangle 9"/>
          <p:cNvSpPr/>
          <p:nvPr/>
        </p:nvSpPr>
        <p:spPr>
          <a:xfrm>
            <a:off x="1483172" y="50688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Dependency injection is a software design pattern that allows the removal of hard-coded dependencies and makes it possible to change them, whether at run-time or compile-time.</a:t>
            </a:r>
            <a:endParaRPr lang="sr-Latn-RS" dirty="0"/>
          </a:p>
        </p:txBody>
      </p:sp>
      <p:sp>
        <p:nvSpPr>
          <p:cNvPr id="4" name="Explosion: 8 Points 3"/>
          <p:cNvSpPr/>
          <p:nvPr/>
        </p:nvSpPr>
        <p:spPr>
          <a:xfrm>
            <a:off x="16462375" y="35067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2012</a:t>
            </a:r>
          </a:p>
        </p:txBody>
      </p:sp>
      <p:sp>
        <p:nvSpPr>
          <p:cNvPr id="11" name="Explosion: 8 Points 10"/>
          <p:cNvSpPr/>
          <p:nvPr/>
        </p:nvSpPr>
        <p:spPr>
          <a:xfrm>
            <a:off x="16462375" y="56403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3172" y="7126287"/>
            <a:ext cx="1634921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software engineering, dependency injection is a technique whereby one object supplies the dependencies of another object.</a:t>
            </a:r>
            <a:endParaRPr lang="sr-Latn-RS" dirty="0"/>
          </a:p>
        </p:txBody>
      </p:sp>
      <p:sp>
        <p:nvSpPr>
          <p:cNvPr id="13" name="Explosion: 8 Points 12"/>
          <p:cNvSpPr/>
          <p:nvPr/>
        </p:nvSpPr>
        <p:spPr>
          <a:xfrm>
            <a:off x="16462375" y="7773987"/>
            <a:ext cx="1828800" cy="1295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201</a:t>
            </a:r>
            <a:r>
              <a:rPr lang="en-US" dirty="0"/>
              <a:t>7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432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0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Benefits of DI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62"/>
              </p:ext>
            </p:extLst>
          </p:nvPr>
        </p:nvGraphicFramePr>
        <p:xfrm>
          <a:off x="807975" y="2847579"/>
          <a:ext cx="16459200" cy="6341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4935317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3561981313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896188249"/>
                    </a:ext>
                  </a:extLst>
                </a:gridCol>
              </a:tblGrid>
              <a:tr h="603315">
                <a:tc>
                  <a:txBody>
                    <a:bodyPr/>
                    <a:lstStyle/>
                    <a:p>
                      <a:r>
                        <a:rPr lang="sr-Latn-RS" sz="3600" dirty="0"/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3600" dirty="0"/>
                        <a:t>When is it valuable?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82216"/>
                  </a:ext>
                </a:extLst>
              </a:tr>
              <a:tr h="389380">
                <a:tc>
                  <a:txBody>
                    <a:bodyPr/>
                    <a:lstStyle/>
                    <a:p>
                      <a:r>
                        <a:rPr lang="sr-Latn-RS" sz="3100" dirty="0"/>
                        <a:t>Late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Services can be swapped with other services.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standard software, but perhaps less so in enterprise applications where the runtime environment tends to be well-defined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1450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extended and reused in ways not explicitly planned for.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1483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dirty="0"/>
                        <a:t>Parallel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Code can be developed in parallel.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Valuable in large, complex applications; not so much in small, simple applications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840457"/>
                  </a:ext>
                </a:extLst>
              </a:tr>
              <a:tr h="684163">
                <a:tc>
                  <a:txBody>
                    <a:bodyPr/>
                    <a:lstStyle/>
                    <a:p>
                      <a:r>
                        <a:rPr lang="sr-Latn-RS" sz="3100" dirty="0"/>
                        <a:t>Maintainability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with clearly defined responsibilities are easier to maintain.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3100" dirty="0"/>
                        <a:t>Always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93314"/>
                  </a:ext>
                </a:extLst>
              </a:tr>
              <a:tr h="611695">
                <a:tc>
                  <a:txBody>
                    <a:bodyPr/>
                    <a:lstStyle/>
                    <a:p>
                      <a:r>
                        <a:rPr lang="sr-Latn-RS" sz="3100" i="0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Classes can be unit tested.</a:t>
                      </a:r>
                      <a:endParaRPr lang="sr-Latn-R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Only valuable if you unit test</a:t>
                      </a:r>
                      <a:endParaRPr lang="sr-Latn-RS" sz="3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4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8787" y="2864118"/>
            <a:ext cx="1729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r-Latn-RS" dirty="0">
                <a:solidFill>
                  <a:srgbClr val="C00000"/>
                </a:solidFill>
              </a:rPr>
              <a:t>Seams</a:t>
            </a:r>
            <a:r>
              <a:rPr lang="sr-Latn-RS" dirty="0"/>
              <a:t> – a SEAM is a place w</a:t>
            </a:r>
            <a:r>
              <a:rPr lang="en-US" dirty="0"/>
              <a:t>here an application is assembled from its constituent parts</a:t>
            </a:r>
            <a:r>
              <a:rPr lang="sr-Latn-RS" dirty="0"/>
              <a:t>, similar to the way</a:t>
            </a:r>
            <a:r>
              <a:rPr lang="en-US" dirty="0"/>
              <a:t> to the way a piece of clothing is sewn together at its seams</a:t>
            </a:r>
            <a:r>
              <a:rPr lang="sr-Latn-R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0987" y="4383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630987" y="59070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Salutation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7" y="7888287"/>
            <a:ext cx="4191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dirty="0"/>
              <a:t>ConsoleMessageWritter</a:t>
            </a:r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8726487" y="522128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0" idx="0"/>
          </p:cNvCxnSpPr>
          <p:nvPr/>
        </p:nvCxnSpPr>
        <p:spPr>
          <a:xfrm>
            <a:off x="8726487" y="6745287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6630987" y="7278687"/>
            <a:ext cx="4191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7450" y="6974899"/>
            <a:ext cx="1158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6">
                    <a:lumMod val="50000"/>
                  </a:schemeClr>
                </a:solidFill>
              </a:rPr>
              <a:t>SEAM</a:t>
            </a:r>
          </a:p>
        </p:txBody>
      </p:sp>
    </p:spTree>
    <p:extLst>
      <p:ext uri="{BB962C8B-B14F-4D97-AF65-F5344CB8AC3E}">
        <p14:creationId xmlns:p14="http://schemas.microsoft.com/office/powerpoint/2010/main" val="6438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15243" y="841053"/>
            <a:ext cx="973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rgbClr val="545250"/>
                </a:solidFill>
                <a:latin typeface="Novecento sans wide Book" pitchFamily="50" charset="-94"/>
              </a:rPr>
              <a:t>What to inject and what not to inject?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987" y="2630487"/>
            <a:ext cx="16916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Stable Dependencies </a:t>
            </a:r>
            <a:r>
              <a:rPr lang="sr-Latn-RS" dirty="0"/>
              <a:t>(e. g. BCL types) </a:t>
            </a:r>
          </a:p>
          <a:p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    </a:t>
            </a:r>
            <a:r>
              <a:rPr lang="en-US" dirty="0"/>
              <a:t>The class or module already exists.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expect that new versions won’t contain breaking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The types in question contain deterministic algorithms.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You never expect to have to replace the class or module with another.</a:t>
            </a:r>
            <a:endParaRPr lang="sr-Latn-RS" dirty="0"/>
          </a:p>
        </p:txBody>
      </p:sp>
      <p:sp>
        <p:nvSpPr>
          <p:cNvPr id="9" name="TextBox 8"/>
          <p:cNvSpPr txBox="1"/>
          <p:nvPr/>
        </p:nvSpPr>
        <p:spPr>
          <a:xfrm>
            <a:off x="534987" y="6135687"/>
            <a:ext cx="1661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>
                <a:solidFill>
                  <a:srgbClr val="C00000"/>
                </a:solidFill>
              </a:rPr>
              <a:t>Volatile Dependencies</a:t>
            </a:r>
          </a:p>
          <a:p>
            <a:pPr algn="ctr"/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introduces a requirement to set up and configure a runtime environment for the application. </a:t>
            </a:r>
            <a:r>
              <a:rPr lang="sr-Latn-RS" dirty="0"/>
              <a:t>(e.g. </a:t>
            </a:r>
            <a:r>
              <a:rPr lang="en-US" dirty="0"/>
              <a:t>relational </a:t>
            </a:r>
            <a:r>
              <a:rPr lang="sr-Latn-RS" dirty="0"/>
              <a:t>DB</a:t>
            </a:r>
            <a:endParaRPr lang="sr-Latn-R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doesn’t yet exist, but is still in development. 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isn’t installed on all machines in the development organization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contains nondeterministic behavior</a:t>
            </a:r>
          </a:p>
        </p:txBody>
      </p:sp>
    </p:spTree>
    <p:extLst>
      <p:ext uri="{BB962C8B-B14F-4D97-AF65-F5344CB8AC3E}">
        <p14:creationId xmlns:p14="http://schemas.microsoft.com/office/powerpoint/2010/main" val="10395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720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1028" name="Picture 4" descr="Basic featu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7" y="1792287"/>
            <a:ext cx="10820401" cy="811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92387" y="1970166"/>
            <a:ext cx="366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>
                <a:solidFill>
                  <a:schemeClr val="accent1">
                    <a:lumMod val="50000"/>
                  </a:schemeClr>
                </a:solidFill>
              </a:rPr>
              <a:t>Which one to use?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41387" y="1831667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400" dirty="0">
                <a:hlinkClick r:id="rId6"/>
              </a:rPr>
              <a:t>https://github.com/danielpalme/IocPerformance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8782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Containers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6026" y="2844332"/>
            <a:ext cx="114300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Code as configuration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  <a:r>
              <a:rPr lang="sr-Latn-RS" dirty="0"/>
              <a:t> configuration</a:t>
            </a:r>
            <a:r>
              <a:rPr lang="en-US" dirty="0"/>
              <a:t> (XML/JSON)</a:t>
            </a:r>
            <a:endParaRPr lang="sr-Latn-R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r-Latn-RS" dirty="0"/>
              <a:t>AUTO-REGISTRATION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8319" y="5221287"/>
            <a:ext cx="131160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r-Latn-RS" dirty="0">
                <a:latin typeface="Consolas" panose="020B0609020204030204" pitchFamily="49" charset="0"/>
              </a:rPr>
              <a:t> dataAccess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Assemlby</a:t>
            </a:r>
            <a:r>
              <a:rPr lang="sr-Latn-RS" dirty="0">
                <a:latin typeface="Consolas" panose="020B0609020204030204" pitchFamily="49" charset="0"/>
              </a:rPr>
              <a:t>.GetExecutingAssembly();</a:t>
            </a:r>
          </a:p>
          <a:p>
            <a:endParaRPr lang="sr-Latn-RS" dirty="0">
              <a:latin typeface="Consolas" panose="020B0609020204030204" pitchFamily="49" charset="0"/>
            </a:endParaRPr>
          </a:p>
          <a:p>
            <a:r>
              <a:rPr lang="sr-Latn-RS" dirty="0">
                <a:latin typeface="Consolas" panose="020B0609020204030204" pitchFamily="49" charset="0"/>
              </a:rPr>
              <a:t>builder.RegisterAssemblyTypes(dataAccess)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.Where(t =&gt; t.Name.EndsWith(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”Repository”</a:t>
            </a:r>
            <a:r>
              <a:rPr lang="sr-Latn-RS" dirty="0">
                <a:latin typeface="Consolas" panose="020B0609020204030204" pitchFamily="49" charset="0"/>
              </a:rPr>
              <a:t>))</a:t>
            </a:r>
          </a:p>
          <a:p>
            <a:r>
              <a:rPr lang="sr-Latn-RS" dirty="0">
                <a:latin typeface="Consolas" panose="020B0609020204030204" pitchFamily="49" charset="0"/>
              </a:rPr>
              <a:t>       .AsImplementedInterfaces();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2211387" y="4383087"/>
            <a:ext cx="3505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09363" y="3925887"/>
            <a:ext cx="1165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Lab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excercise</a:t>
            </a:r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: </a:t>
            </a:r>
            <a:r>
              <a:rPr lang="sr-Latn-RS" sz="6600" dirty="0">
                <a:solidFill>
                  <a:srgbClr val="545250"/>
                </a:solidFill>
                <a:latin typeface="Novecento sans wide Book" pitchFamily="50" charset="-94"/>
              </a:rPr>
              <a:t>Add DI Container which reads configuration from file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422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dirty="0"/>
              <a:t>Constructor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409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guarantee that a necessary Dependency is always available </a:t>
            </a:r>
            <a:endParaRPr lang="sr-Latn-RS" dirty="0"/>
          </a:p>
        </p:txBody>
      </p:sp>
      <p:sp>
        <p:nvSpPr>
          <p:cNvPr id="13" name="Rectangle 12"/>
          <p:cNvSpPr/>
          <p:nvPr/>
        </p:nvSpPr>
        <p:spPr>
          <a:xfrm>
            <a:off x="1677987" y="4132346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It clearly documents that the class requires the DEPENDENCIES it requests through its constructor </a:t>
            </a:r>
            <a:endParaRPr lang="sr-Latn-RS" i="1" dirty="0"/>
          </a:p>
        </p:txBody>
      </p:sp>
      <p:sp>
        <p:nvSpPr>
          <p:cNvPr id="14" name="Rectangle 13"/>
          <p:cNvSpPr/>
          <p:nvPr/>
        </p:nvSpPr>
        <p:spPr>
          <a:xfrm>
            <a:off x="1677987" y="4901617"/>
            <a:ext cx="1623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constrain the design to a single constructor. Overloaded constructors lead to ambiguity: which constructor should a DI CONTAINER use?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3435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64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dirty="0"/>
              <a:t>Property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409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enable DI as an option in a class when we have a good </a:t>
            </a:r>
            <a:r>
              <a:rPr lang="en-US" b="1" i="1" dirty="0"/>
              <a:t>Local Default</a:t>
            </a:r>
            <a:endParaRPr lang="sr-Latn-RS" b="1" dirty="0"/>
          </a:p>
        </p:txBody>
      </p:sp>
      <p:sp>
        <p:nvSpPr>
          <p:cNvPr id="13" name="Rectangle 12"/>
          <p:cNvSpPr/>
          <p:nvPr/>
        </p:nvSpPr>
        <p:spPr>
          <a:xfrm>
            <a:off x="1661728" y="5596283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best used when the DEPENDENCY is optional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5381" y="4827012"/>
            <a:ext cx="1623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switch the DEPENDENCY in the middle of the class’s lifetime!</a:t>
            </a:r>
            <a:endParaRPr lang="sr-Latn-RS" i="1" dirty="0"/>
          </a:p>
        </p:txBody>
      </p:sp>
      <p:sp>
        <p:nvSpPr>
          <p:cNvPr id="12" name="Rectangle 11"/>
          <p:cNvSpPr/>
          <p:nvPr/>
        </p:nvSpPr>
        <p:spPr>
          <a:xfrm>
            <a:off x="1701646" y="4132346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class must expose a public writable property of the DEPENDENCY’s type</a:t>
            </a:r>
            <a:endParaRPr lang="sr-Latn-RS" i="1" dirty="0"/>
          </a:p>
        </p:txBody>
      </p:sp>
      <p:sp>
        <p:nvSpPr>
          <p:cNvPr id="15" name="Rectangle 14"/>
          <p:cNvSpPr/>
          <p:nvPr/>
        </p:nvSpPr>
        <p:spPr>
          <a:xfrm>
            <a:off x="1643871" y="6365554"/>
            <a:ext cx="1630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only one among many different ways of applying the </a:t>
            </a:r>
            <a:r>
              <a:rPr lang="en-US" b="1" i="1" dirty="0"/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21924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2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50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Method</a:t>
            </a:r>
            <a:r>
              <a:rPr lang="sr-Latn-RS" sz="3600" b="1" dirty="0"/>
              <a:t> injection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62726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When a DEPENDENCY can vary with each method call, you can supply it via a method parameter. </a:t>
            </a:r>
            <a:endParaRPr lang="sr-Latn-RS" b="1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56075" y="4535487"/>
            <a:ext cx="8763000" cy="3321064"/>
            <a:chOff x="3506787" y="4338623"/>
            <a:chExt cx="8763000" cy="3321064"/>
          </a:xfrm>
        </p:grpSpPr>
        <p:sp>
          <p:nvSpPr>
            <p:cNvPr id="3" name="Rectangle 2"/>
            <p:cNvSpPr/>
            <p:nvPr/>
          </p:nvSpPr>
          <p:spPr>
            <a:xfrm>
              <a:off x="3506787" y="4478611"/>
              <a:ext cx="1752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  <a:endParaRPr lang="sr-Latn-R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31187" y="4478611"/>
              <a:ext cx="4038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SomeClass</a:t>
              </a:r>
              <a:endParaRPr lang="sr-Latn-R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1187" y="5218237"/>
              <a:ext cx="4038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err="1"/>
                <a:t>DoStuff</a:t>
              </a:r>
              <a:r>
                <a:rPr lang="en-US" sz="3000" dirty="0"/>
                <a:t>(</a:t>
              </a:r>
              <a:r>
                <a:rPr lang="en-US" sz="3000" dirty="0" err="1"/>
                <a:t>ISomeInterface</a:t>
              </a:r>
              <a:r>
                <a:rPr lang="en-US" sz="3000" dirty="0"/>
                <a:t>)</a:t>
              </a:r>
              <a:endParaRPr lang="sr-Latn-RS" sz="3000" dirty="0"/>
            </a:p>
          </p:txBody>
        </p:sp>
        <p:cxnSp>
          <p:nvCxnSpPr>
            <p:cNvPr id="5" name="Straight Arrow Connector 4"/>
            <p:cNvCxnSpPr>
              <a:stCxn id="3" idx="3"/>
              <a:endCxn id="17" idx="1"/>
            </p:cNvCxnSpPr>
            <p:nvPr/>
          </p:nvCxnSpPr>
          <p:spPr>
            <a:xfrm>
              <a:off x="5259387" y="4859611"/>
              <a:ext cx="2971800" cy="0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887787" y="5980237"/>
              <a:ext cx="22688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Invokes with</a:t>
              </a:r>
              <a:endParaRPr lang="sr-Latn-R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68987" y="6897687"/>
              <a:ext cx="2743200" cy="76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ISomeInterface</a:t>
              </a:r>
              <a:endParaRPr lang="sr-Latn-RS" dirty="0"/>
            </a:p>
          </p:txBody>
        </p:sp>
        <p:cxnSp>
          <p:nvCxnSpPr>
            <p:cNvPr id="21" name="Connector: Curved 20"/>
            <p:cNvCxnSpPr>
              <a:stCxn id="19" idx="3"/>
              <a:endCxn id="18" idx="2"/>
            </p:cNvCxnSpPr>
            <p:nvPr/>
          </p:nvCxnSpPr>
          <p:spPr>
            <a:xfrm flipV="1">
              <a:off x="8612187" y="5980237"/>
              <a:ext cx="1638300" cy="1298450"/>
            </a:xfrm>
            <a:prstGeom prst="curvedConnector2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/>
            <p:cNvCxnSpPr>
              <a:stCxn id="3" idx="2"/>
              <a:endCxn id="19" idx="1"/>
            </p:cNvCxnSpPr>
            <p:nvPr/>
          </p:nvCxnSpPr>
          <p:spPr>
            <a:xfrm rot="16200000" flipH="1">
              <a:off x="4106999" y="5516699"/>
              <a:ext cx="2038076" cy="1485900"/>
            </a:xfrm>
            <a:prstGeom prst="curvedConnector2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21387" y="4338623"/>
              <a:ext cx="1435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Creates</a:t>
              </a:r>
              <a:endParaRPr lang="sr-Latn-R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54187" y="8303788"/>
            <a:ext cx="162726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when the caller wishes to provide the consumer with information about the context in which the operation is being invoked</a:t>
            </a:r>
            <a:endParaRPr lang="sr-Latn-RS" b="1" i="1" dirty="0"/>
          </a:p>
        </p:txBody>
      </p:sp>
    </p:spTree>
    <p:extLst>
      <p:ext uri="{BB962C8B-B14F-4D97-AF65-F5344CB8AC3E}">
        <p14:creationId xmlns:p14="http://schemas.microsoft.com/office/powerpoint/2010/main" val="7301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DI Patterns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77987" y="2571730"/>
            <a:ext cx="337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b="1" dirty="0"/>
              <a:t>Ambient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7987" y="3363075"/>
            <a:ext cx="1592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make a Dependency available to every module without polluting every API with Cross-Cutting Concerns</a:t>
            </a:r>
            <a:r>
              <a:rPr lang="sr-Latn-RS" i="1" dirty="0"/>
              <a:t> - VIA A STATIC ACCESSOR</a:t>
            </a:r>
            <a:endParaRPr lang="sr-Latn-R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787" y="4687887"/>
            <a:ext cx="7543397" cy="16825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77987" y="6618065"/>
            <a:ext cx="1592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context itself must be an ABSTRACTION and it must be possible to modify the context from the outside</a:t>
            </a:r>
            <a:endParaRPr lang="sr-Latn-RS" b="1" i="1" dirty="0"/>
          </a:p>
        </p:txBody>
      </p:sp>
      <p:sp>
        <p:nvSpPr>
          <p:cNvPr id="18" name="Rectangle 17"/>
          <p:cNvSpPr/>
          <p:nvPr/>
        </p:nvSpPr>
        <p:spPr>
          <a:xfrm>
            <a:off x="1677987" y="7695283"/>
            <a:ext cx="1623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AMBIENT CONTEXT </a:t>
            </a:r>
            <a:r>
              <a:rPr lang="en-US" i="1" dirty="0"/>
              <a:t>only provides an instance of a single, strongly-typed DEPENDENCY, whereas a </a:t>
            </a:r>
            <a:r>
              <a:rPr lang="en-US" b="1" i="1" dirty="0"/>
              <a:t>SERVICE LOCATOR </a:t>
            </a:r>
            <a:r>
              <a:rPr lang="en-US" i="1" dirty="0"/>
              <a:t>is supposed to provide instances for every DEPENDENCY you might request.</a:t>
            </a:r>
          </a:p>
        </p:txBody>
      </p:sp>
    </p:spTree>
    <p:extLst>
      <p:ext uri="{BB962C8B-B14F-4D97-AF65-F5344CB8AC3E}">
        <p14:creationId xmlns:p14="http://schemas.microsoft.com/office/powerpoint/2010/main" val="18072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endParaRPr lang="sr-Latn-R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187" y="3227046"/>
            <a:ext cx="12833412" cy="2323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i="1" dirty="0"/>
              <a:t>Dependency Injection </a:t>
            </a:r>
            <a:r>
              <a:rPr lang="en-US" sz="5000" dirty="0"/>
              <a:t>is a set of software design principles and patterns that enable us to develop loosely coupled code. </a:t>
            </a:r>
            <a:endParaRPr lang="sr-Latn-R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2027175" y="6440487"/>
            <a:ext cx="1161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Mark </a:t>
            </a:r>
            <a:r>
              <a:rPr lang="en-US" b="1" dirty="0" err="1"/>
              <a:t>Seemann</a:t>
            </a:r>
            <a:r>
              <a:rPr lang="en-US" b="1" dirty="0"/>
              <a:t>. </a:t>
            </a:r>
            <a:r>
              <a:rPr lang="en-US" b="1" i="1" dirty="0"/>
              <a:t>Dependency Injection in .</a:t>
            </a:r>
            <a:r>
              <a:rPr lang="en-US" b="1" i="1" dirty="0" err="1"/>
              <a:t>NET.</a:t>
            </a:r>
            <a:r>
              <a:rPr lang="en-US" b="1" dirty="0" err="1"/>
              <a:t>Manning</a:t>
            </a:r>
            <a:r>
              <a:rPr lang="en-US" b="1" dirty="0"/>
              <a:t>, 2012.</a:t>
            </a:r>
            <a:endParaRPr lang="sr-Latn-R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5792787" y="5449887"/>
            <a:ext cx="54102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36677" y="1487905"/>
            <a:ext cx="2323284" cy="7295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4677" y="5528934"/>
            <a:ext cx="1057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Thank you for your attention</a:t>
            </a:r>
            <a:endParaRPr lang="tr-TR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3416895"/>
            <a:ext cx="10058400" cy="1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What is DI?</a:t>
            </a:r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4403" y="2519160"/>
            <a:ext cx="11847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4000" dirty="0">
                <a:sym typeface="Wingdings" panose="05000000000000000000" pitchFamily="2" charset="2"/>
              </a:rPr>
              <a:t> </a:t>
            </a:r>
            <a:r>
              <a:rPr lang="en-US" sz="4000" dirty="0"/>
              <a:t>How to explain dependency injection to a 5-year-old?</a:t>
            </a:r>
            <a:endParaRPr lang="sr-Latn-R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587" y="3514604"/>
            <a:ext cx="16462375" cy="42693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4403" y="7998568"/>
            <a:ext cx="15183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2800" dirty="0">
                <a:hlinkClick r:id="rId6"/>
              </a:rPr>
              <a:t>http://stackoverflow.com/questions/1638919/how-to-explain-dependency-injection-to-a-5-year-old</a:t>
            </a:r>
            <a:endParaRPr lang="sr-Latn-RS" sz="2800" dirty="0"/>
          </a:p>
          <a:p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3767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234343" y="882782"/>
            <a:ext cx="8900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Understanding the purpose of DI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37" y="3059112"/>
            <a:ext cx="4648200" cy="3486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2055" y="7035177"/>
            <a:ext cx="243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Cheap hotel</a:t>
            </a:r>
            <a:endParaRPr lang="sr-Latn-RS" sz="3600" dirty="0"/>
          </a:p>
        </p:txBody>
      </p:sp>
      <p:sp>
        <p:nvSpPr>
          <p:cNvPr id="5" name="Rectangle 4"/>
          <p:cNvSpPr/>
          <p:nvPr/>
        </p:nvSpPr>
        <p:spPr>
          <a:xfrm>
            <a:off x="8535987" y="3281311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: Top Corners Rounded 5"/>
          <p:cNvSpPr/>
          <p:nvPr/>
        </p:nvSpPr>
        <p:spPr>
          <a:xfrm rot="5400000">
            <a:off x="8840787" y="4233811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030" name="Picture 6" descr="http://megaicons.net/static/img/icons_sizes/8/178/512/hair-stuff-hair-dry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200" y="4424311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>
            <a:stCxn id="6" idx="0"/>
          </p:cNvCxnSpPr>
          <p:nvPr/>
        </p:nvCxnSpPr>
        <p:spPr>
          <a:xfrm>
            <a:off x="9107487" y="4691011"/>
            <a:ext cx="1562100" cy="76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11949906841863687126socket.svg.med.png (300×292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387" y="2864118"/>
            <a:ext cx="1223138" cy="119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>
            <a:endCxn id="6" idx="2"/>
          </p:cNvCxnSpPr>
          <p:nvPr/>
        </p:nvCxnSpPr>
        <p:spPr>
          <a:xfrm flipH="1">
            <a:off x="9107487" y="3566023"/>
            <a:ext cx="1386713" cy="59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375720" y="3885702"/>
            <a:ext cx="43683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LISKOV SUBSTITUTION</a:t>
            </a:r>
            <a:endParaRPr lang="en-US" sz="3600" dirty="0"/>
          </a:p>
          <a:p>
            <a:pPr algn="ctr"/>
            <a:r>
              <a:rPr lang="sr-Latn-RS" sz="3600" dirty="0"/>
              <a:t> PRINCIPLE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43956" y="6595439"/>
            <a:ext cx="381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7" name="Rectangle: Top Corners Rounded 26"/>
          <p:cNvSpPr/>
          <p:nvPr/>
        </p:nvSpPr>
        <p:spPr>
          <a:xfrm rot="5400000">
            <a:off x="8848756" y="7547939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9660962" y="7293558"/>
            <a:ext cx="833238" cy="889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UPS</a:t>
            </a:r>
            <a:endParaRPr lang="sr-Latn-RS" sz="2800" dirty="0"/>
          </a:p>
        </p:txBody>
      </p:sp>
      <p:cxnSp>
        <p:nvCxnSpPr>
          <p:cNvPr id="23" name="Straight Connector 22"/>
          <p:cNvCxnSpPr>
            <a:cxnSpLocks/>
            <a:stCxn id="27" idx="3"/>
            <a:endCxn id="21" idx="1"/>
          </p:cNvCxnSpPr>
          <p:nvPr/>
        </p:nvCxnSpPr>
        <p:spPr>
          <a:xfrm>
            <a:off x="9305956" y="7738439"/>
            <a:ext cx="35500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Graphic 10" descr="Compute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5525" y="7090992"/>
            <a:ext cx="1370382" cy="1370382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10464038" y="7709973"/>
            <a:ext cx="1043749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747232" y="7191408"/>
            <a:ext cx="3531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Decorator Pattern</a:t>
            </a:r>
            <a:endParaRPr lang="sr-Latn-RS" sz="3600" dirty="0"/>
          </a:p>
        </p:txBody>
      </p:sp>
      <p:sp>
        <p:nvSpPr>
          <p:cNvPr id="34" name="Rectangle: Top Corners Rounded 33"/>
          <p:cNvSpPr/>
          <p:nvPr/>
        </p:nvSpPr>
        <p:spPr>
          <a:xfrm rot="5400000">
            <a:off x="10402887" y="7519473"/>
            <a:ext cx="533400" cy="381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3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20" grpId="0"/>
      <p:bldP spid="26" grpId="0" animBg="1"/>
      <p:bldP spid="27" grpId="0" animBg="1"/>
      <p:bldP spid="21" grpId="0" animBg="1"/>
      <p:bldP spid="33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040187" y="4230687"/>
            <a:ext cx="9066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545250"/>
                </a:solidFill>
                <a:latin typeface="Novecento sans wide Book" pitchFamily="50" charset="-94"/>
              </a:rPr>
              <a:t>DEMO: Hello DI - simple console app example</a:t>
            </a:r>
            <a:endParaRPr lang="sr-Latn-RS" sz="66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54536" y="-2460908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10443" y="841374"/>
            <a:ext cx="10348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Relationship between the collaborators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2973387"/>
            <a:ext cx="147732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545250"/>
                </a:solidFill>
                <a:latin typeface="Novecento sans wide Book" pitchFamily="50" charset="-94"/>
              </a:rPr>
              <a:t>Application Layering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6173787" y="3316287"/>
            <a:ext cx="5257800" cy="83316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View</a:t>
            </a:r>
            <a:endParaRPr lang="sr-Latn-RS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6173787" y="4759056"/>
            <a:ext cx="5257800" cy="83316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Presentation</a:t>
            </a:r>
            <a:endParaRPr lang="sr-Latn-RS" sz="4000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6173787" y="6201825"/>
            <a:ext cx="5257800" cy="8331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  <a:endParaRPr lang="sr-Latn-RS" sz="4000" dirty="0"/>
          </a:p>
        </p:txBody>
      </p:sp>
      <p:sp>
        <p:nvSpPr>
          <p:cNvPr id="10" name="Rectangle: Rounded Corners 9"/>
          <p:cNvSpPr/>
          <p:nvPr/>
        </p:nvSpPr>
        <p:spPr>
          <a:xfrm>
            <a:off x="6173787" y="7644594"/>
            <a:ext cx="5257800" cy="8331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Service</a:t>
            </a:r>
            <a:endParaRPr lang="sr-Latn-R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2117387" y="3021924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have layers, so we have loose coupling.</a:t>
            </a:r>
            <a:endParaRPr lang="sr-Latn-RS" sz="3600" dirty="0"/>
          </a:p>
        </p:txBody>
      </p:sp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13609075" y="5006151"/>
            <a:ext cx="1512424" cy="1219200"/>
          </a:xfrm>
          <a:prstGeom prst="actionButtonHelp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2117387" y="697388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Let’s look at the code!</a:t>
            </a:r>
            <a:endParaRPr lang="sr-Latn-R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9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0" grpId="0" animBg="1"/>
      <p:bldP spid="3" grpId="0"/>
      <p:bldP spid="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969123" y="85431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800" dirty="0">
                <a:solidFill>
                  <a:srgbClr val="545250"/>
                </a:solidFill>
                <a:latin typeface="Novecento sans wide Book" pitchFamily="50" charset="-94"/>
              </a:rPr>
              <a:t>View – ViewModel Relationship</a:t>
            </a:r>
            <a:endParaRPr lang="en-US" sz="4800" dirty="0">
              <a:solidFill>
                <a:srgbClr val="545250"/>
              </a:solidFill>
              <a:latin typeface="Novecento sans wide Book" pitchFamily="50" charset="-9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00648" y="-2221597"/>
            <a:ext cx="1168254" cy="900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987" y="9412287"/>
            <a:ext cx="4572000" cy="6463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35187" y="3316287"/>
            <a:ext cx="13944600" cy="403187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SuperheroesViewerWindow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Window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SuperheroesViewerWindow()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InitializeComponent();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DataContext = </a:t>
            </a:r>
            <a:r>
              <a:rPr lang="sr-Latn-R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dirty="0">
                <a:solidFill>
                  <a:srgbClr val="2B91AF"/>
                </a:solidFill>
                <a:latin typeface="Consolas" panose="020B0609020204030204" pitchFamily="49" charset="0"/>
              </a:rPr>
              <a:t>SuperheroViewModel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sr-Latn-R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002587" y="6364287"/>
            <a:ext cx="5410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36774" y="8087836"/>
            <a:ext cx="11436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/>
              <a:t>The View is responsible for creating and managing the ViewModel</a:t>
            </a:r>
          </a:p>
        </p:txBody>
      </p:sp>
    </p:spTree>
    <p:extLst>
      <p:ext uri="{BB962C8B-B14F-4D97-AF65-F5344CB8AC3E}">
        <p14:creationId xmlns:p14="http://schemas.microsoft.com/office/powerpoint/2010/main" val="34565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11532</TotalTime>
  <Words>1104</Words>
  <Application>Microsoft Office PowerPoint</Application>
  <PresentationFormat>Custom</PresentationFormat>
  <Paragraphs>229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Novecento sans wide Book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Voxelflux</dc:creator>
  <cp:lastModifiedBy>Nemanja Đorđević</cp:lastModifiedBy>
  <cp:revision>689</cp:revision>
  <dcterms:created xsi:type="dcterms:W3CDTF">2013-09-24T23:05:35Z</dcterms:created>
  <dcterms:modified xsi:type="dcterms:W3CDTF">2017-04-10T11:09:14Z</dcterms:modified>
</cp:coreProperties>
</file>