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7"/>
  </p:notesMasterIdLst>
  <p:handoutMasterIdLst>
    <p:handoutMasterId r:id="rId18"/>
  </p:handoutMasterIdLst>
  <p:sldIdLst>
    <p:sldId id="256" r:id="rId2"/>
    <p:sldId id="375" r:id="rId3"/>
    <p:sldId id="326" r:id="rId4"/>
    <p:sldId id="337" r:id="rId5"/>
    <p:sldId id="367" r:id="rId6"/>
    <p:sldId id="376" r:id="rId7"/>
    <p:sldId id="378" r:id="rId8"/>
    <p:sldId id="380" r:id="rId9"/>
    <p:sldId id="383" r:id="rId10"/>
    <p:sldId id="379" r:id="rId11"/>
    <p:sldId id="381" r:id="rId12"/>
    <p:sldId id="384" r:id="rId13"/>
    <p:sldId id="382" r:id="rId14"/>
    <p:sldId id="377" r:id="rId15"/>
    <p:sldId id="295" r:id="rId16"/>
  </p:sldIdLst>
  <p:sldSz cx="18291175" cy="10290175"/>
  <p:notesSz cx="6858000" cy="9144000"/>
  <p:defaultTextStyle>
    <a:defPPr>
      <a:defRPr lang="tr-TR"/>
    </a:defPPr>
    <a:lvl1pPr marL="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1660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3321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4981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6642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08302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89963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716234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532839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1">
          <p15:clr>
            <a:srgbClr val="A4A3A4"/>
          </p15:clr>
        </p15:guide>
        <p15:guide id="2" pos="576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uda" initials="B" lastIdx="1" clrIdx="0">
    <p:extLst>
      <p:ext uri="{19B8F6BF-5375-455C-9EA6-DF929625EA0E}">
        <p15:presenceInfo xmlns:p15="http://schemas.microsoft.com/office/powerpoint/2012/main" userId="Bud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B7BC"/>
    <a:srgbClr val="545250"/>
    <a:srgbClr val="565D6F"/>
    <a:srgbClr val="376091"/>
    <a:srgbClr val="2B4F67"/>
    <a:srgbClr val="009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60" autoAdjust="0"/>
    <p:restoredTop sz="94705" autoAdjust="0"/>
  </p:normalViewPr>
  <p:slideViewPr>
    <p:cSldViewPr>
      <p:cViewPr varScale="1">
        <p:scale>
          <a:sx n="64" d="100"/>
          <a:sy n="64" d="100"/>
        </p:scale>
        <p:origin x="78" y="384"/>
      </p:cViewPr>
      <p:guideLst>
        <p:guide orient="horz" pos="3241"/>
        <p:guide pos="57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3077" y="-8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0CBB7A-33AF-434C-B8C5-B5F21D294CDF}" type="datetimeFigureOut">
              <a:rPr lang="tr-TR" smtClean="0"/>
              <a:pPr/>
              <a:t>13.06.2017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44CA8F-E702-4354-BF18-6C51F0B1C292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1722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C1039-E6FF-4F78-9751-FFD9A3AC8099}" type="datetimeFigureOut">
              <a:rPr lang="tr-TR" smtClean="0"/>
              <a:pPr/>
              <a:t>13.06.2017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DA432-7CF7-4A2F-BE93-45834DC6981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1529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563408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39063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127905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541296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7883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68434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089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9512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0216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1546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61856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984390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7707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197225"/>
            <a:ext cx="15547975" cy="22050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5830888"/>
            <a:ext cx="12804775" cy="26304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13.06.2017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351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13.06.2017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230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61975" y="412750"/>
            <a:ext cx="4114800" cy="8778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12750"/>
            <a:ext cx="12195175" cy="8778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13.06.2017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006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13.06.2017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248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5" y="6611938"/>
            <a:ext cx="15547975" cy="20447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5" y="4360863"/>
            <a:ext cx="15547975" cy="22510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13.06.2017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649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400300"/>
            <a:ext cx="8154988" cy="6791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21788" y="2400300"/>
            <a:ext cx="8154987" cy="6791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13.06.2017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751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303463"/>
            <a:ext cx="8081963" cy="960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3263900"/>
            <a:ext cx="8081963" cy="5927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1638" y="2303463"/>
            <a:ext cx="8085137" cy="960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1638" y="3263900"/>
            <a:ext cx="8085137" cy="5927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13.06.2017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732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13.06.2017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32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13.06.2017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837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75"/>
            <a:ext cx="6018213" cy="1743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1688" y="409575"/>
            <a:ext cx="10225087" cy="87820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152650"/>
            <a:ext cx="6018213" cy="70389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13.06.2017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385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5" y="7202488"/>
            <a:ext cx="10975975" cy="8509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5" y="919163"/>
            <a:ext cx="10975975" cy="6173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5" y="8053388"/>
            <a:ext cx="10975975" cy="12080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13.06.2017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391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412750"/>
            <a:ext cx="16462375" cy="1714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400300"/>
            <a:ext cx="16462375" cy="6791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9537700"/>
            <a:ext cx="426878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C75F7-98FD-4D05-8C3F-C506B544AE03}" type="datetimeFigureOut">
              <a:rPr lang="tr-TR" smtClean="0"/>
              <a:pPr/>
              <a:t>13.06.2017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9988" y="9537700"/>
            <a:ext cx="5791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7988" y="9537700"/>
            <a:ext cx="4268787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604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ocs.microsoft.com/en-us/aspnet/core/testing/integration-testing" TargetMode="Externa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app.pluralsight.com/library/courses/advanced-unit-testing/table-of-contents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www.manning.com/books/the-art-of-unit-testing-second-edition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vimeo.com/80533536" TargetMode="External"/><Relationship Id="rId5" Type="http://schemas.openxmlformats.org/officeDocument/2006/relationships/hyperlink" Target="https://vimeo.com/68375232" TargetMode="Externa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936677" y="1487905"/>
            <a:ext cx="2323284" cy="729533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735387" y="5526087"/>
            <a:ext cx="105754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7200" dirty="0">
                <a:solidFill>
                  <a:srgbClr val="545250"/>
                </a:solidFill>
                <a:latin typeface="Novecento sans wide Book" pitchFamily="50" charset="-94"/>
              </a:rPr>
              <a:t>Testing</a:t>
            </a:r>
            <a:endParaRPr lang="tr-TR" sz="7200" dirty="0">
              <a:solidFill>
                <a:srgbClr val="545250"/>
              </a:solidFill>
              <a:latin typeface="Novecento sans wide Book" pitchFamily="50" charset="-94"/>
            </a:endParaRPr>
          </a:p>
          <a:p>
            <a:pPr algn="ctr"/>
            <a:endParaRPr lang="sr-Latn-RS" sz="4800" dirty="0">
              <a:solidFill>
                <a:srgbClr val="545250"/>
              </a:solidFill>
              <a:latin typeface="Novecento sans wide Book" pitchFamily="50" charset="-94"/>
            </a:endParaRPr>
          </a:p>
          <a:p>
            <a:pPr algn="ctr"/>
            <a:r>
              <a:rPr lang="sr-Latn-RS" sz="4800" dirty="0">
                <a:solidFill>
                  <a:srgbClr val="545250"/>
                </a:solidFill>
                <a:latin typeface="Novecento sans wide Book" pitchFamily="50" charset="-94"/>
              </a:rPr>
              <a:t>Nemanja Đorđević</a:t>
            </a:r>
          </a:p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Ivan </a:t>
            </a:r>
            <a:r>
              <a:rPr lang="en-US" sz="4800" dirty="0" err="1">
                <a:solidFill>
                  <a:srgbClr val="545250"/>
                </a:solidFill>
                <a:latin typeface="Novecento sans wide Book" pitchFamily="50" charset="-94"/>
              </a:rPr>
              <a:t>Lazarevi</a:t>
            </a:r>
            <a:r>
              <a:rPr lang="sr-Latn-RS" sz="4800" dirty="0">
                <a:solidFill>
                  <a:srgbClr val="545250"/>
                </a:solidFill>
                <a:latin typeface="Novecento sans wide Book" pitchFamily="50" charset="-94"/>
              </a:rPr>
              <a:t>ć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387" y="3416895"/>
            <a:ext cx="10058400" cy="142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83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4800" dirty="0">
                <a:solidFill>
                  <a:srgbClr val="545250"/>
                </a:solidFill>
                <a:latin typeface="Novecento sans wide Book" pitchFamily="50" charset="-94"/>
              </a:rPr>
              <a:t>Seams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2883" y="2287549"/>
            <a:ext cx="10269383" cy="744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357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4800" dirty="0">
                <a:solidFill>
                  <a:srgbClr val="545250"/>
                </a:solidFill>
                <a:latin typeface="Novecento sans wide Book" pitchFamily="50" charset="-94"/>
              </a:rPr>
              <a:t>Fakes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63787" y="3544887"/>
            <a:ext cx="150876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r-Latn-RS" dirty="0"/>
              <a:t>Stub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Latn-RS" dirty="0"/>
              <a:t>Mock (use carefully, coupling test to implementation)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sr-Latn-R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Latn-RS" dirty="0"/>
              <a:t>Double, Fake, Mock... (used interchangeably, things that are used to create isolation)</a:t>
            </a:r>
          </a:p>
          <a:p>
            <a:endParaRPr lang="sr-Latn-R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sr-Latn-R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Latn-RS" dirty="0"/>
              <a:t>Interface or Virtual methods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67187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Parametrized tests</a:t>
            </a:r>
            <a:endParaRPr lang="sr-Latn-RS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82588" y="2706687"/>
            <a:ext cx="173736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sr-Latn-R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sr-Latn-RS" sz="28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Theory</a:t>
            </a:r>
            <a:r>
              <a:rPr lang="sr-Latn-R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endParaRPr lang="sr-Latn-RS" sz="2800" dirty="0">
              <a:latin typeface="Arial Narrow" panose="020B0606020202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sr-Latn-R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sr-Latn-RS" sz="28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InlineData</a:t>
            </a:r>
            <a:r>
              <a:rPr lang="sr-Latn-R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sr-Latn-RS" sz="28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""</a:t>
            </a:r>
            <a:r>
              <a:rPr lang="sr-Latn-R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)]</a:t>
            </a:r>
            <a:endParaRPr lang="sr-Latn-RS" sz="2800" dirty="0">
              <a:latin typeface="Arial Narrow" panose="020B0606020202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sr-Latn-R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sr-Latn-RS" sz="28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InlineData</a:t>
            </a:r>
            <a:r>
              <a:rPr lang="sr-Latn-R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sr-Latn-RS" sz="2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</a:t>
            </a:r>
            <a:r>
              <a:rPr lang="sr-Latn-R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)]</a:t>
            </a:r>
            <a:endParaRPr lang="sr-Latn-RS" sz="2800" dirty="0">
              <a:latin typeface="Arial Narrow" panose="020B0606020202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sr-Latn-R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sr-Latn-RS" sz="28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InlineData</a:t>
            </a:r>
            <a:r>
              <a:rPr lang="sr-Latn-R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sr-Latn-RS" sz="28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  "</a:t>
            </a:r>
            <a:r>
              <a:rPr lang="sr-Latn-R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)]        </a:t>
            </a:r>
            <a:endParaRPr lang="sr-Latn-RS" sz="2800" dirty="0">
              <a:latin typeface="Arial Narrow" panose="020B0606020202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sr-Latn-RS" sz="2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sr-Latn-R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sr-Latn-RS" sz="2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sr-Latn-R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When_path_to_manifest_file_is_not_set_throw_argument_null_exception(</a:t>
            </a:r>
            <a:r>
              <a:rPr lang="sr-Latn-RS" sz="2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sr-Latn-R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path)</a:t>
            </a:r>
            <a:endParaRPr lang="sr-Latn-RS" sz="2800" dirty="0">
              <a:latin typeface="Arial Narrow" panose="020B0606020202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sr-Latn-R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sr-Latn-RS" sz="2800" dirty="0">
              <a:latin typeface="Arial Narrow" panose="020B0606020202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sr-Latn-R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sr-Latn-RS" sz="28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//arrange</a:t>
            </a:r>
            <a:endParaRPr lang="sr-Latn-RS" sz="2800" dirty="0">
              <a:latin typeface="Arial Narrow" panose="020B0606020202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sr-Latn-R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sr-Latn-RS" sz="2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sr-Latn-R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sut</a:t>
            </a:r>
            <a:r>
              <a:rPr lang="sr-Latn-R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sr-Latn-RS" sz="2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sr-Latn-R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sr-Latn-RS" sz="28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TestableManifestHelper</a:t>
            </a:r>
            <a:r>
              <a:rPr lang="sr-Latn-R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sr-Latn-RS" sz="2800" dirty="0">
              <a:latin typeface="Arial Narrow" panose="020B0606020202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en-US" sz="2800" dirty="0">
              <a:solidFill>
                <a:srgbClr val="008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sr-Latn-RS" sz="28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//act</a:t>
            </a:r>
            <a:endParaRPr lang="sr-Latn-RS" sz="2800" dirty="0">
              <a:latin typeface="Arial Narrow" panose="020B0606020202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sr-Latn-R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sr-Latn-RS" sz="28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Exception</a:t>
            </a:r>
            <a:r>
              <a:rPr lang="sr-Latn-R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ex = </a:t>
            </a:r>
            <a:r>
              <a:rPr lang="sr-Latn-RS" sz="28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sr-Latn-R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.Throws&lt;</a:t>
            </a:r>
            <a:r>
              <a:rPr lang="sr-Latn-RS" sz="28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ArgumentNullException</a:t>
            </a:r>
            <a:r>
              <a:rPr lang="sr-Latn-R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&gt;(() =&gt;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sut</a:t>
            </a:r>
            <a:r>
              <a:rPr lang="sr-Latn-R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.ReadManifest(path));</a:t>
            </a:r>
            <a:endParaRPr lang="sr-Latn-RS" sz="2800" dirty="0">
              <a:latin typeface="Arial Narrow" panose="020B0606020202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sr-Latn-RS" sz="28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US" sz="2800" dirty="0">
              <a:solidFill>
                <a:srgbClr val="008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sr-Latn-RS" sz="28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//assert</a:t>
            </a:r>
            <a:endParaRPr lang="sr-Latn-RS" sz="2800" dirty="0">
              <a:latin typeface="Arial Narrow" panose="020B0606020202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sr-Latn-R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…</a:t>
            </a:r>
            <a:endParaRPr lang="sr-Latn-RS" sz="2800" dirty="0">
              <a:latin typeface="Arial Narrow" panose="020B0606020202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sr-Latn-RS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sr-Latn-RS" sz="2800" dirty="0">
              <a:effectLst/>
              <a:latin typeface="Arial Narrow" panose="020B0606020202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677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85463" y="4078287"/>
            <a:ext cx="1450872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600" dirty="0">
                <a:solidFill>
                  <a:srgbClr val="545250"/>
                </a:solidFill>
                <a:latin typeface="Novecento sans wide Book" pitchFamily="50" charset="-94"/>
              </a:rPr>
              <a:t>Lab </a:t>
            </a:r>
            <a:r>
              <a:rPr lang="sr-Latn-RS" sz="6600" dirty="0">
                <a:solidFill>
                  <a:srgbClr val="545250"/>
                </a:solidFill>
                <a:latin typeface="Novecento sans wide Book" pitchFamily="50" charset="-94"/>
              </a:rPr>
              <a:t>exercise</a:t>
            </a:r>
            <a:r>
              <a:rPr lang="en-US" sz="6600" dirty="0">
                <a:solidFill>
                  <a:srgbClr val="545250"/>
                </a:solidFill>
                <a:latin typeface="Novecento sans wide Book" pitchFamily="50" charset="-94"/>
              </a:rPr>
              <a:t> assignment</a:t>
            </a:r>
            <a:r>
              <a:rPr lang="it-IT" sz="6600" dirty="0">
                <a:solidFill>
                  <a:srgbClr val="545250"/>
                </a:solidFill>
                <a:latin typeface="Novecento sans wide Book" pitchFamily="50" charset="-94"/>
              </a:rPr>
              <a:t>: </a:t>
            </a:r>
            <a:r>
              <a:rPr lang="sr-Latn-RS" sz="6600" dirty="0">
                <a:solidFill>
                  <a:srgbClr val="545250"/>
                </a:solidFill>
                <a:latin typeface="Novecento sans wide Book" pitchFamily="50" charset="-94"/>
              </a:rPr>
              <a:t>ASP.NET Core </a:t>
            </a:r>
            <a:r>
              <a:rPr lang="en-US" sz="6600" dirty="0">
                <a:solidFill>
                  <a:srgbClr val="545250"/>
                </a:solidFill>
                <a:latin typeface="Novecento sans wide Book" pitchFamily="50" charset="-94"/>
              </a:rPr>
              <a:t>Integration testing</a:t>
            </a:r>
          </a:p>
          <a:p>
            <a:pPr algn="ctr"/>
            <a:r>
              <a:rPr lang="sr-Latn-RS" sz="4400" dirty="0">
                <a:solidFill>
                  <a:srgbClr val="545250"/>
                </a:solidFill>
                <a:latin typeface="Novecento sans wide Book" pitchFamily="50" charset="-94"/>
                <a:hlinkClick r:id="rId5"/>
              </a:rPr>
              <a:t>https://docs.microsoft.com/en-us/aspnet/core/testing/integration-testing</a:t>
            </a:r>
            <a:endParaRPr lang="en-US" sz="4400" dirty="0">
              <a:solidFill>
                <a:srgbClr val="545250"/>
              </a:solidFill>
              <a:latin typeface="Novecento sans wide Book" pitchFamily="50" charset="-94"/>
            </a:endParaRPr>
          </a:p>
          <a:p>
            <a:pPr algn="ctr"/>
            <a:endParaRPr lang="sr-Latn-RS" sz="4400" dirty="0">
              <a:solidFill>
                <a:srgbClr val="545250"/>
              </a:solidFill>
              <a:latin typeface="Novecento sans wide Book" pitchFamily="50" charset="-94"/>
            </a:endParaRPr>
          </a:p>
          <a:p>
            <a:pPr algn="ctr"/>
            <a:endParaRPr lang="sr-Latn-RS" sz="66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361605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4800" dirty="0">
                <a:solidFill>
                  <a:srgbClr val="545250"/>
                </a:solidFill>
                <a:latin typeface="Novecento sans wide Book" pitchFamily="50" charset="-94"/>
              </a:rPr>
              <a:t>Resources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39787" y="2624807"/>
            <a:ext cx="170688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Ian Cooper: TDD, where did it all go wrong</a:t>
            </a:r>
            <a:r>
              <a:rPr lang="sr-Latn-RS" sz="4400" dirty="0"/>
              <a:t> </a:t>
            </a:r>
            <a:r>
              <a:rPr lang="sr-Latn-RS" sz="4000" b="1" dirty="0"/>
              <a:t>- </a:t>
            </a:r>
            <a:r>
              <a:rPr lang="sr-Latn-RS" sz="4000" dirty="0">
                <a:hlinkClick r:id="rId5"/>
              </a:rPr>
              <a:t>https://vimeo.com/68375232</a:t>
            </a:r>
            <a:endParaRPr lang="sr-Latn-RS" sz="4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sr-Latn-RS" sz="4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J.B. </a:t>
            </a:r>
            <a:r>
              <a:rPr lang="en-US" sz="4400" dirty="0" err="1"/>
              <a:t>Rainsberger</a:t>
            </a:r>
            <a:r>
              <a:rPr lang="en-US" sz="4400" dirty="0"/>
              <a:t> - Integrated Tests Are A Scam</a:t>
            </a:r>
            <a:r>
              <a:rPr lang="sr-Latn-RS" sz="4400" dirty="0"/>
              <a:t> </a:t>
            </a:r>
            <a:r>
              <a:rPr lang="sr-Latn-RS" sz="4000" dirty="0"/>
              <a:t>- </a:t>
            </a:r>
            <a:r>
              <a:rPr lang="sr-Latn-RS" sz="4000" dirty="0">
                <a:hlinkClick r:id="rId6"/>
              </a:rPr>
              <a:t>https://vimeo.com/80533536</a:t>
            </a:r>
            <a:endParaRPr lang="sr-Latn-RS" sz="4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sr-Latn-RS" sz="4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Latn-RS" sz="4400" dirty="0"/>
              <a:t>The Art of unit testing in .NET, 2nd edition</a:t>
            </a:r>
            <a:r>
              <a:rPr lang="sr-Latn-RS" sz="4000" dirty="0"/>
              <a:t>, </a:t>
            </a:r>
            <a:r>
              <a:rPr lang="sr-Latn-RS" sz="4000" dirty="0">
                <a:hlinkClick r:id="rId7"/>
              </a:rPr>
              <a:t>manning</a:t>
            </a:r>
            <a:endParaRPr lang="sr-Latn-RS" sz="4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sr-Latn-RS" sz="4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Latn-RS" sz="4400" dirty="0"/>
              <a:t>Advanced unit testing by Mark Seemann, </a:t>
            </a:r>
            <a:r>
              <a:rPr lang="sr-Latn-RS" sz="4000" dirty="0">
                <a:hlinkClick r:id="rId8"/>
              </a:rPr>
              <a:t>pluralsight</a:t>
            </a:r>
            <a:endParaRPr lang="sr-Latn-RS" sz="4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sr-Latn-RS" sz="4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sr-Latn-RS" sz="4000" dirty="0"/>
          </a:p>
        </p:txBody>
      </p:sp>
    </p:spTree>
    <p:extLst>
      <p:ext uri="{BB962C8B-B14F-4D97-AF65-F5344CB8AC3E}">
        <p14:creationId xmlns:p14="http://schemas.microsoft.com/office/powerpoint/2010/main" val="362810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936677" y="1487905"/>
            <a:ext cx="2323284" cy="729533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754677" y="5528934"/>
            <a:ext cx="10575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Thank you for your attention</a:t>
            </a:r>
            <a:endParaRPr lang="tr-TR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387" y="3416895"/>
            <a:ext cx="10058400" cy="142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83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4800" dirty="0">
                <a:solidFill>
                  <a:srgbClr val="545250"/>
                </a:solidFill>
                <a:latin typeface="Novecento sans wide Book" pitchFamily="50" charset="-94"/>
              </a:rPr>
              <a:t>Testing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77987" y="3011487"/>
            <a:ext cx="14706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What is test?</a:t>
            </a:r>
            <a:endParaRPr lang="sr-Latn-RS" sz="4800" dirty="0"/>
          </a:p>
          <a:p>
            <a:endParaRPr lang="sr-Latn-RS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1690817" y="5462680"/>
            <a:ext cx="14706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What types of tests exists?</a:t>
            </a:r>
            <a:endParaRPr lang="sr-Latn-RS" sz="4800" dirty="0"/>
          </a:p>
          <a:p>
            <a:endParaRPr lang="sr-Latn-RS" sz="4000" dirty="0"/>
          </a:p>
        </p:txBody>
      </p:sp>
    </p:spTree>
    <p:extLst>
      <p:ext uri="{BB962C8B-B14F-4D97-AF65-F5344CB8AC3E}">
        <p14:creationId xmlns:p14="http://schemas.microsoft.com/office/powerpoint/2010/main" val="3829163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4800" dirty="0">
                <a:solidFill>
                  <a:srgbClr val="545250"/>
                </a:solidFill>
                <a:latin typeface="Novecento sans wide Book" pitchFamily="50" charset="-94"/>
              </a:rPr>
              <a:t>Testing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77987" y="3011487"/>
            <a:ext cx="14706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r-Latn-RS" sz="4000" dirty="0"/>
              <a:t>Unit </a:t>
            </a:r>
            <a:r>
              <a:rPr lang="en-US" sz="4000" dirty="0"/>
              <a:t>T</a:t>
            </a:r>
            <a:r>
              <a:rPr lang="sr-Latn-RS" sz="4000" dirty="0"/>
              <a:t>esting</a:t>
            </a:r>
            <a:r>
              <a:rPr lang="en-US" sz="4000" dirty="0"/>
              <a:t> (Component testing)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Integration Testing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System Testing -&gt; Black box approach (performance, stress, security, reliability)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Latn-RS" sz="4000" dirty="0"/>
              <a:t>Acceptance </a:t>
            </a:r>
            <a:r>
              <a:rPr lang="en-US" sz="4000" dirty="0"/>
              <a:t>T</a:t>
            </a:r>
            <a:r>
              <a:rPr lang="sr-Latn-RS" sz="4000" dirty="0"/>
              <a:t>esting</a:t>
            </a:r>
            <a:endParaRPr lang="en-US" sz="4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…</a:t>
            </a:r>
            <a:endParaRPr lang="sr-Latn-RS" sz="4000" dirty="0"/>
          </a:p>
          <a:p>
            <a:endParaRPr lang="sr-Latn-RS" sz="4000" dirty="0"/>
          </a:p>
        </p:txBody>
      </p:sp>
    </p:spTree>
    <p:extLst>
      <p:ext uri="{BB962C8B-B14F-4D97-AF65-F5344CB8AC3E}">
        <p14:creationId xmlns:p14="http://schemas.microsoft.com/office/powerpoint/2010/main" val="74326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4800" dirty="0">
                <a:solidFill>
                  <a:srgbClr val="545250"/>
                </a:solidFill>
                <a:latin typeface="Novecento sans wide Book" pitchFamily="50" charset="-94"/>
              </a:rPr>
              <a:t>Definition of Done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648641"/>
              </p:ext>
            </p:extLst>
          </p:nvPr>
        </p:nvGraphicFramePr>
        <p:xfrm>
          <a:off x="915987" y="2597854"/>
          <a:ext cx="16459200" cy="6827520"/>
        </p:xfrm>
        <a:graphic>
          <a:graphicData uri="http://schemas.openxmlformats.org/drawingml/2006/table">
            <a:tbl>
              <a:tblPr firstRow="1" firstCol="1" bandRow="1"/>
              <a:tblGrid>
                <a:gridCol w="8229600">
                  <a:extLst>
                    <a:ext uri="{9D8B030D-6E8A-4147-A177-3AD203B41FA5}">
                      <a16:colId xmlns:a16="http://schemas.microsoft.com/office/drawing/2014/main" val="1473957959"/>
                    </a:ext>
                  </a:extLst>
                </a:gridCol>
                <a:gridCol w="8229600">
                  <a:extLst>
                    <a:ext uri="{9D8B030D-6E8A-4147-A177-3AD203B41FA5}">
                      <a16:colId xmlns:a16="http://schemas.microsoft.com/office/drawing/2014/main" val="1706259643"/>
                    </a:ext>
                  </a:extLst>
                </a:gridCol>
              </a:tblGrid>
              <a:tr h="2820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sr-Latn-RS" sz="2800" b="1" dirty="0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Programer</a:t>
                      </a:r>
                      <a:endParaRPr lang="sr-Latn-RS" sz="28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sr-Latn-RS" sz="2800" b="1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Testiranje / Deployment / DevOps</a:t>
                      </a:r>
                      <a:endParaRPr lang="sr-Latn-RS" sz="28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1808417"/>
                  </a:ext>
                </a:extLst>
              </a:tr>
              <a:tr h="2820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sr-Latn-RS" sz="2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Kôd je pokriven sa unit testovima</a:t>
                      </a:r>
                      <a:endParaRPr lang="sr-Latn-RS" sz="2800" b="1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sr-Latn-RS" sz="2800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Napisan je QA test plan</a:t>
                      </a:r>
                      <a:endParaRPr lang="sr-Latn-RS" sz="28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7788568"/>
                  </a:ext>
                </a:extLst>
              </a:tr>
              <a:tr h="5640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sr-Latn-RS" sz="2800" dirty="0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Unit testovi imaju minimum n% pokrivenosti kôda</a:t>
                      </a:r>
                      <a:endParaRPr lang="sr-Latn-RS" sz="28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sr-Latn-RS" sz="2800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Testiranje obavljeno po QA planu od strane drugo člana tima</a:t>
                      </a:r>
                      <a:endParaRPr lang="sr-Latn-RS" sz="28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4783087"/>
                  </a:ext>
                </a:extLst>
              </a:tr>
              <a:tr h="5640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sr-Latn-RS" sz="2800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Kôd je spojen (merge) u odgovarajuću source granu</a:t>
                      </a:r>
                      <a:endParaRPr lang="sr-Latn-RS" sz="28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sr-Latn-RS" sz="2800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Urađen deployment i testiranje u odgovarajućem okruženju (npr Staging)</a:t>
                      </a:r>
                      <a:endParaRPr lang="sr-Latn-RS" sz="28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8698539"/>
                  </a:ext>
                </a:extLst>
              </a:tr>
              <a:tr h="5640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sr-Latn-RS" sz="2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Kôd se kompajlira i svi unit testovi su </a:t>
                      </a:r>
                      <a:r>
                        <a:rPr lang="en-US" sz="2800" b="1" dirty="0" err="1">
                          <a:solidFill>
                            <a:srgbClr val="00B05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zeleni</a:t>
                      </a:r>
                      <a:r>
                        <a:rPr lang="sr-Latn-RS" sz="2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 prilikom automatskog build-a</a:t>
                      </a:r>
                      <a:endParaRPr lang="sr-Latn-RS" sz="2800" b="1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sr-Latn-RS" sz="2800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Automatski UI testovi su napisani i svi su prošli ok</a:t>
                      </a:r>
                      <a:endParaRPr lang="sr-Latn-RS" sz="28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5977049"/>
                  </a:ext>
                </a:extLst>
              </a:tr>
              <a:tr h="5640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sr-Latn-RS" sz="2800" dirty="0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Šema baze podataka i odgovarajuće skripte su pod surce control-om</a:t>
                      </a:r>
                      <a:endParaRPr lang="sr-Latn-RS" sz="28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sr-Latn-RS" sz="2800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Ne postoji ni jedan bug određenog kritičnog nivoa</a:t>
                      </a:r>
                      <a:endParaRPr lang="sr-Latn-RS" sz="28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1848574"/>
                  </a:ext>
                </a:extLst>
              </a:tr>
              <a:tr h="5640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sr-Latn-RS" sz="2800" dirty="0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Obavljen je pregled kôda od strane drugog člana tima</a:t>
                      </a:r>
                      <a:endParaRPr lang="sr-Latn-RS" sz="28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sr-Latn-RS" sz="2800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Pregledao product owner / projektni menadžer</a:t>
                      </a:r>
                      <a:endParaRPr lang="sr-Latn-RS" sz="28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432513"/>
                  </a:ext>
                </a:extLst>
              </a:tr>
              <a:tr h="5640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sr-Latn-RS" sz="2800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 </a:t>
                      </a:r>
                      <a:endParaRPr lang="sr-Latn-RS" sz="28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sr-Latn-RS" sz="2800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Kriterijum za prihvatanje (Acceptance criteria) je prošao ok</a:t>
                      </a:r>
                      <a:endParaRPr lang="sr-Latn-RS" sz="28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8552303"/>
                  </a:ext>
                </a:extLst>
              </a:tr>
              <a:tr h="2820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sr-Latn-RS" sz="2800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 </a:t>
                      </a:r>
                      <a:endParaRPr lang="sr-Latn-RS" sz="28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sr-Latn-RS" sz="2800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Obavljeno load testiranje</a:t>
                      </a:r>
                      <a:endParaRPr lang="sr-Latn-RS" sz="28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3651979"/>
                  </a:ext>
                </a:extLst>
              </a:tr>
              <a:tr h="2820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sr-Latn-RS" sz="2800" dirty="0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...</a:t>
                      </a:r>
                      <a:endParaRPr lang="sr-Latn-RS" sz="28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sr-Latn-RS" sz="2800" dirty="0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...</a:t>
                      </a:r>
                      <a:endParaRPr lang="sr-Latn-RS" sz="28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2000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496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pic>
        <p:nvPicPr>
          <p:cNvPr id="5" name="picture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987" y="4078287"/>
            <a:ext cx="14706600" cy="24247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Testing in Agile</a:t>
            </a:r>
            <a:endParaRPr lang="sr-Latn-RS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265780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Ice-cream Cone Anti-pattern</a:t>
            </a:r>
            <a:endParaRPr lang="sr-Latn-RS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2050" name="Picture 2" descr="https://watirmelon.files.wordpress.com/2012/01/softwaretestingicecreamconeantipattern.png?w=84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0024" y="2054133"/>
            <a:ext cx="6515101" cy="8035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104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4800" dirty="0">
                <a:solidFill>
                  <a:srgbClr val="545250"/>
                </a:solidFill>
                <a:latin typeface="Novecento sans wide Book" pitchFamily="50" charset="-94"/>
              </a:rPr>
              <a:t>Ideal Software Testing Pyramid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pic>
        <p:nvPicPr>
          <p:cNvPr id="4098" name="Picture 2" descr="https://watirmelon.files.wordpress.com/2012/01/idealautomatedtestingpyramid.png?w=84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586" y="2760997"/>
            <a:ext cx="8001000" cy="651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523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4800" dirty="0">
                <a:solidFill>
                  <a:srgbClr val="545250"/>
                </a:solidFill>
                <a:latin typeface="Novecento sans wide Book" pitchFamily="50" charset="-94"/>
              </a:rPr>
              <a:t>Unit test – naming convention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4787" y="2310997"/>
            <a:ext cx="13216591" cy="739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98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4800" dirty="0">
                <a:solidFill>
                  <a:srgbClr val="545250"/>
                </a:solidFill>
                <a:latin typeface="Novecento sans wide Book" pitchFamily="50" charset="-94"/>
              </a:rPr>
              <a:t>Unit test – naming convention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687387" y="2859087"/>
            <a:ext cx="6378958" cy="914400"/>
            <a:chOff x="687387" y="2859087"/>
            <a:chExt cx="6378958" cy="914400"/>
          </a:xfrm>
        </p:grpSpPr>
        <p:pic>
          <p:nvPicPr>
            <p:cNvPr id="11" name="Graphic 10" descr="Close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87387" y="2859087"/>
              <a:ext cx="914400" cy="914400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2135187" y="2986966"/>
              <a:ext cx="4931158" cy="6247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15000"/>
                </a:lnSpc>
                <a:spcAft>
                  <a:spcPts val="1000"/>
                </a:spcAft>
              </a:pPr>
              <a:r>
                <a:rPr lang="sr-Latn-RS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ToSerbianLatin_Test()</a:t>
              </a:r>
              <a:endParaRPr lang="sr-Latn-R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87387" y="4775642"/>
            <a:ext cx="17145000" cy="2485809"/>
            <a:chOff x="687387" y="4775642"/>
            <a:chExt cx="17145000" cy="2485809"/>
          </a:xfrm>
        </p:grpSpPr>
        <p:pic>
          <p:nvPicPr>
            <p:cNvPr id="9" name="Graphic 8" descr="Checkmark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87387" y="5373687"/>
              <a:ext cx="914400" cy="914400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2135187" y="4775642"/>
              <a:ext cx="15697200" cy="24858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15000"/>
                </a:lnSpc>
                <a:spcAft>
                  <a:spcPts val="0"/>
                </a:spcAft>
              </a:pPr>
              <a:r>
                <a:rPr lang="sr-Latn-RS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ToSerbianLatin_should_not_convert_special_charachters_or_numbers()</a:t>
              </a:r>
              <a:endParaRPr lang="sr-Latn-RS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15000"/>
                </a:lnSpc>
                <a:spcAft>
                  <a:spcPts val="1000"/>
                </a:spcAft>
              </a:pP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endParaRPr>
            </a:p>
            <a:p>
              <a:pPr lvl="0">
                <a:lnSpc>
                  <a:spcPct val="115000"/>
                </a:lnSpc>
                <a:spcAft>
                  <a:spcPts val="1000"/>
                </a:spcAft>
              </a:pPr>
              <a:r>
                <a:rPr lang="sr-Latn-RS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ToSerbianLatin_should_convert_serbian_cyrillic_charachters_to_serbian_latin_charachters()</a:t>
              </a:r>
              <a:endParaRPr lang="sr-Latn-R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880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12126</TotalTime>
  <Words>460</Words>
  <Application>Microsoft Office PowerPoint</Application>
  <PresentationFormat>Custom</PresentationFormat>
  <Paragraphs>94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Arial Narrow</vt:lpstr>
      <vt:lpstr>Calibri</vt:lpstr>
      <vt:lpstr>Century Gothic</vt:lpstr>
      <vt:lpstr>Consolas</vt:lpstr>
      <vt:lpstr>Novecento sans wide Book</vt:lpstr>
      <vt:lpstr>Times New Roman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Voxelflux</dc:creator>
  <cp:lastModifiedBy>Nemanja Đorđević</cp:lastModifiedBy>
  <cp:revision>739</cp:revision>
  <dcterms:created xsi:type="dcterms:W3CDTF">2013-09-24T23:05:35Z</dcterms:created>
  <dcterms:modified xsi:type="dcterms:W3CDTF">2017-06-13T15:38:38Z</dcterms:modified>
</cp:coreProperties>
</file>