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Montserra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1pPr>
            <a:lvl2pPr indent="-228600" lvl="1" marL="9144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2pPr>
            <a:lvl3pPr indent="-228600" lvl="2" marL="13716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3pPr>
            <a:lvl4pPr indent="-228600" lvl="3" marL="18288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4pPr>
            <a:lvl5pPr indent="-228600" lvl="4" marL="22860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5pPr>
            <a:lvl6pPr indent="-228600" lvl="5" marL="27432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6pPr>
            <a:lvl7pPr indent="-228600" lvl="6" marL="32004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7pPr>
            <a:lvl8pPr indent="-228600" lvl="7" marL="36576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8pPr>
            <a:lvl9pPr indent="-228600" lvl="8" marL="4114800" marR="0" rtl="0" algn="l">
              <a:spcBef>
                <a:spcPts val="400"/>
              </a:spcBef>
              <a:spcAft>
                <a:spcPts val="0"/>
              </a:spcAft>
              <a:buSzPts val="1400"/>
              <a:buFont typeface="Open Sans"/>
              <a:buNone/>
              <a:defRPr b="0" i="0" sz="1200" u="none" cap="none" strike="noStrike">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K8LQSvtjcEo"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t/>
            </a:r>
            <a:endParaRPr b="0" i="0" sz="1200" u="none" cap="none" strike="noStrike">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Tipovi problema na koje nailazimo prilikom kvantifikacije RNK i analize diferencijalne ekspresije.</a:t>
            </a:r>
            <a:endParaRPr sz="1100">
              <a:latin typeface="Proxima Nova"/>
              <a:ea typeface="Proxima Nova"/>
              <a:cs typeface="Proxima Nova"/>
              <a:sym typeface="Proxima Nova"/>
            </a:endParaRPr>
          </a:p>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Kvantifikacija ili prebrajanje read-ova predstavlja mapiranje read-a na referencu i odredjivanje pripadnosti nekom genu/transkriptu. Tip problema na koji nailazimo javlja </a:t>
            </a:r>
            <a:r>
              <a:rPr lang="en-US" sz="1100">
                <a:latin typeface="Proxima Nova"/>
                <a:ea typeface="Proxima Nova"/>
                <a:cs typeface="Proxima Nova"/>
                <a:sym typeface="Proxima Nova"/>
              </a:rPr>
              <a:t>se p</a:t>
            </a:r>
            <a:r>
              <a:rPr lang="en-US" sz="1100">
                <a:latin typeface="Proxima Nova"/>
                <a:ea typeface="Proxima Nova"/>
                <a:cs typeface="Proxima Nova"/>
                <a:sym typeface="Proxima Nova"/>
              </a:rPr>
              <a:t>rilikom kvantifikacije transkripata. Kod transkripta koji poticu sa istog gena (zovemo ih izoforme) u vecini slucajeva imamo situaciju da se egzoni ovih transkripata preklapaju. Recimo da izoforma 1 ima kombinaciju egzona [1,2,3], izoforma 2 [1,3,5], a izofomrma 3 [1,2,3,4,5]. Za read-ove koji se mapiraju na egzone [1,2,3,5] ne mozemo znati sa kog tacno transkripta poticu. Pricacemo kasnije kako resavamo ovaj tip problema.</a:t>
            </a:r>
            <a:endParaRPr sz="1100">
              <a:latin typeface="Proxima Nova"/>
              <a:ea typeface="Proxima Nova"/>
              <a:cs typeface="Proxima Nova"/>
              <a:sym typeface="Proxima Nova"/>
            </a:endParaRPr>
          </a:p>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Drugi tip problema javlja prilikom poredjenja ekspresija gena unutar jednog ili izmedju uzoraka. U oba slucaja kada poredimo ekspresiju gena moramo uzeti u obzir (uraditi normalizaciju za) duzinu gena, jer verovatnoca da je read potekao sa nekog gena direktno zavisi od duzine gena. U slucaju kada poredimo ekspresiju gena izmedju uzoraka moramo uzeti u obzir ukupan br. read-ova u uzorku koji se naziva </a:t>
            </a:r>
            <a:r>
              <a:rPr b="1" lang="en-US" sz="1100">
                <a:latin typeface="Proxima Nova"/>
                <a:ea typeface="Proxima Nova"/>
                <a:cs typeface="Proxima Nova"/>
                <a:sym typeface="Proxima Nova"/>
              </a:rPr>
              <a:t>velicina biblioteke</a:t>
            </a:r>
            <a:r>
              <a:rPr lang="en-US" sz="1100">
                <a:latin typeface="Proxima Nova"/>
                <a:ea typeface="Proxima Nova"/>
                <a:cs typeface="Proxima Nova"/>
                <a:sym typeface="Proxima Nova"/>
              </a:rPr>
              <a:t>. Da bismo uspesno poredili uzorke prilikom diferencijalne ekspresije pored normalizacije za duzinu gena moramo uraditi i normalizaciju za valicinu biblioteke.</a:t>
            </a:r>
            <a:endParaRPr sz="1100">
              <a:latin typeface="Proxima Nova"/>
              <a:ea typeface="Proxima Nova"/>
              <a:cs typeface="Proxima Nova"/>
              <a:sym typeface="Proxima Nova"/>
            </a:endParaRPr>
          </a:p>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Treci tip problema javlja </a:t>
            </a:r>
            <a:r>
              <a:rPr lang="en-US" sz="1100">
                <a:latin typeface="Proxima Nova"/>
                <a:ea typeface="Proxima Nova"/>
                <a:cs typeface="Proxima Nova"/>
                <a:sym typeface="Proxima Nova"/>
              </a:rPr>
              <a:t>se </a:t>
            </a:r>
            <a:r>
              <a:rPr lang="en-US" sz="1100">
                <a:latin typeface="Proxima Nova"/>
                <a:ea typeface="Proxima Nova"/>
                <a:cs typeface="Proxima Nova"/>
                <a:sym typeface="Proxima Nova"/>
              </a:rPr>
              <a:t>prilikom poredjenja ekspresije velikog broja gena izmedju dva stanja. Za svako stanje imamo odredjeni broj uzoraka tj. bioloskih replikata. Broj read-ova koji se mapirao na jedan gen u odredjenom broju uzoraka koji pripadaju jednom stanju (recimo da imamo deset uzoraka za bolesne osobe) moze se modelovati nekom distribucijom. Da bismo utvrdili razlike izmedju dva stanje (zdrave vs bolesne osobe) koristimo neki statisticki test (recimo Wald-ov test) koji nam govori da li se broj red-ova koji se mapirao na jedan gen statisticki znacajno razlikuje izmedju dva stanja. Problem je prisutan zato sto se ovo testiranje radi za sve gene koji su detektovani u oba stanja (nekoliko desetina hiljada gena) i u tom slucaju postoji verovatnoca (recimo da je ona 5%) da slucajno dobijemo znacajan (lazno pozitivan) rezultat. Tako da prilikom visestrukog testiranja dobijamo veliki broj lazno pozitivnih rezultata, pricacemo na koji nacin se oni mogu korigovati.</a:t>
            </a:r>
            <a:endParaRPr sz="1100">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9421d52e5_0_10: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g39421d52e5_0_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Font typeface="Montserrat"/>
              <a:buNone/>
            </a:pPr>
            <a:r>
              <a:rPr lang="en-US" sz="1100">
                <a:latin typeface="Proxima Nova"/>
                <a:ea typeface="Proxima Nova"/>
                <a:cs typeface="Proxima Nova"/>
                <a:sym typeface="Proxima Nova"/>
              </a:rPr>
              <a:t>Prvi t</a:t>
            </a:r>
            <a:r>
              <a:rPr lang="en-US" sz="1100">
                <a:latin typeface="Proxima Nova"/>
                <a:ea typeface="Proxima Nova"/>
                <a:cs typeface="Proxima Nova"/>
                <a:sym typeface="Proxima Nova"/>
              </a:rPr>
              <a:t>ip problema javlja se prilikom kvantifikacije transkripata. Kod transkripta koji poticu sa istog gena (zovemo ih izoforme) u vecini slucajeva imamo situaciju da se egzoni ovih transkripata preklapaju. Recimo da izoforma 1 ima kombinaciju egzona [1,2,3,4], aizoforma 2 [1,2,3]. Za read-ove koji se mapiraju na egzone [1,2,3] ne mozemo znati sa kog tacno transkripta poticu.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9421d52e5_0_17: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39421d52e5_0_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Postoje dva nacina na koji resavamo problem sa kvantifikacijom, jedan se zove </a:t>
            </a:r>
            <a:r>
              <a:rPr b="1" lang="en-US" sz="1100">
                <a:latin typeface="Proxima Nova"/>
                <a:ea typeface="Proxima Nova"/>
                <a:cs typeface="Proxima Nova"/>
                <a:sym typeface="Proxima Nova"/>
              </a:rPr>
              <a:t>cisto prebrajanje</a:t>
            </a:r>
            <a:r>
              <a:rPr lang="en-US" sz="1100">
                <a:latin typeface="Proxima Nova"/>
                <a:ea typeface="Proxima Nova"/>
                <a:cs typeface="Proxima Nova"/>
                <a:sym typeface="Proxima Nova"/>
              </a:rPr>
              <a:t> dok je drugi </a:t>
            </a:r>
            <a:r>
              <a:rPr b="1" lang="en-US" sz="1100">
                <a:latin typeface="Proxima Nova"/>
                <a:ea typeface="Proxima Nova"/>
                <a:cs typeface="Proxima Nova"/>
                <a:sym typeface="Proxima Nova"/>
              </a:rPr>
              <a:t>probabilisticka estimacija. </a:t>
            </a:r>
            <a:r>
              <a:rPr lang="en-US" sz="1100">
                <a:latin typeface="Proxima Nova"/>
                <a:ea typeface="Proxima Nova"/>
                <a:cs typeface="Proxima Nova"/>
                <a:sym typeface="Proxima Nova"/>
              </a:rPr>
              <a:t>Na slici je prikazana implementacija cistog prebrajanja read-ova koja je prisutna u bioinformatickom alatu HTSeq. HTSeq zapravo nema resenje za read-ove koji se mogu mapirati na vise od jednog egzona tako da se ne moze korisiti za kvantifikaciju transkripata. Kada se koristi za kvantifikaciju ekspresije gena moze raditi u jednom od tri moda koji uglavnom uzimaju u obzir one read-ove koji se nedvosmisleno mapiraju na egzone jednog gena. Kada se se desi situacija koja je prikazana u poslednjem redu na slici, HTSeq nece uzimati u obzir takve read-ove. Ovo moze imati za posledicu odbacivanje velikog broja read-ova, ali rezultati se mogu smatrati validnim za poredjenje izmedju uzoraka zato sto se ovo odbacivanje read-ova desava prilikom analize svakog od uzoraka. </a:t>
            </a:r>
            <a:endParaRPr i="0" sz="1100" u="none" cap="none" strike="noStrike">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421d52e5_0_43: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g39421d52e5_0_4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Font typeface="Open Sans"/>
              <a:buNone/>
            </a:pPr>
            <a:r>
              <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Drugi nacin je koriscenjem probalistickih modela da opisemo proces koji za rezultat ima podatke (br. read-ova) koje posmatramo. Svaki model sastoji se od seta parametara kojima se model moze opsisati. </a:t>
            </a:r>
            <a:r>
              <a:rPr lang="en-US" sz="1100">
                <a:latin typeface="Proxima Nova"/>
                <a:ea typeface="Proxima Nova"/>
                <a:cs typeface="Proxima Nova"/>
                <a:sym typeface="Proxima Nova"/>
              </a:rPr>
              <a:t>Maximum likelihood estimation (MLE) je metod pomocu kojeg mozemo odrediti vrednosti parametara nekog modela ako su nam poznati podaci. Vrednosti parametara nekog modela su parametri na osnovu kojih imamo najvecu sansu da dobijemo podatke koje smo zapravo uocili tj. znamo ih unapred, u nasem slucaju to je br. read-ova koji se mapirao na gen ili transkript. Vrednosti parametara modela se nazivaju maximum likelihood estimates (MLE) i njih mozemo dobiti analitickim resavanjem ovog problema. Ono je retko kad moguce zato sto podrazumera proizvod (uglavnom se prebacuje u log pa bude zbir) verovatnoca svih read-ova poteklih sa nekog jedinicnog prostora (gen/transkript). Cesce se koristi numericki pristup tj. </a:t>
            </a:r>
            <a:r>
              <a:rPr b="1" lang="en-US" sz="1100">
                <a:latin typeface="Proxima Nova"/>
                <a:ea typeface="Proxima Nova"/>
                <a:cs typeface="Proxima Nova"/>
                <a:sym typeface="Proxima Nova"/>
              </a:rPr>
              <a:t>expectation maximization (EM)</a:t>
            </a:r>
            <a:r>
              <a:rPr lang="en-US" sz="1100">
                <a:latin typeface="Proxima Nova"/>
                <a:ea typeface="Proxima Nova"/>
                <a:cs typeface="Proxima Nova"/>
                <a:sym typeface="Proxima Nova"/>
              </a:rPr>
              <a:t> algoritam kao iterativni metod kojim se mogu izracunati </a:t>
            </a:r>
            <a:r>
              <a:rPr b="1" lang="en-US" sz="1100">
                <a:latin typeface="Proxima Nova"/>
                <a:ea typeface="Proxima Nova"/>
                <a:cs typeface="Proxima Nova"/>
                <a:sym typeface="Proxima Nova"/>
              </a:rPr>
              <a:t>MLE</a:t>
            </a:r>
            <a:r>
              <a:rPr lang="en-US" sz="1100">
                <a:latin typeface="Proxima Nova"/>
                <a:ea typeface="Proxima Nova"/>
                <a:cs typeface="Proxima Nova"/>
                <a:sym typeface="Proxima Nova"/>
              </a:rPr>
              <a:t> ili </a:t>
            </a:r>
            <a:r>
              <a:rPr b="1" lang="en-US" sz="1100">
                <a:latin typeface="Proxima Nova"/>
                <a:ea typeface="Proxima Nova"/>
                <a:cs typeface="Proxima Nova"/>
                <a:sym typeface="Proxima Nova"/>
              </a:rPr>
              <a:t>maximum a posteriori (MAP) estimates</a:t>
            </a:r>
            <a:r>
              <a:rPr lang="en-US" sz="1100">
                <a:latin typeface="Proxima Nova"/>
                <a:ea typeface="Proxima Nova"/>
                <a:cs typeface="Proxima Nova"/>
                <a:sym typeface="Proxima Nova"/>
              </a:rPr>
              <a:t> sto bi opet bile vrednosti parametara nekog statistickog modela. Kada imamo vrednosti parametara modela kojim opisujemo proces, u nasem slucaju mapiranja read-ova na transkripte istog gena, dobijamo relativnu zastupljestupljenost svakog transkripta i taj broj posle prebacujemo u br. read-ova koji je potekao sa odredjenog transkripta.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t/>
            </a:r>
            <a:endParaRPr sz="1100">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9421d52e5_0_24: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g39421d52e5_0_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Za modeliranje mapriranja read-ova na transkripte istog gena uglavnom se koristi multinomijalna distribucija. U pitanju je distribucija verovatnoca da je read potekao sa jednog od transkripata gde je br. transkripata jednog gena uglanom &gt;= 2 (podsetiti se alternativnog splajsovanja).</a:t>
            </a:r>
            <a:endParaRPr i="0" sz="1100" u="none" cap="none" strike="noStrike">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421d52e5_0_29: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39421d52e5_0_2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A</a:t>
            </a:r>
            <a:r>
              <a:rPr lang="en-US" sz="1100">
                <a:latin typeface="Proxima Nova"/>
                <a:ea typeface="Proxima Nova"/>
                <a:cs typeface="Proxima Nova"/>
                <a:sym typeface="Proxima Nova"/>
              </a:rPr>
              <a:t>ko bi verovatnoca bila funkcija podataka spram parametara kojima se opisuje neki model onda bi </a:t>
            </a:r>
            <a:r>
              <a:rPr b="1" lang="en-US" sz="1100">
                <a:latin typeface="Proxima Nova"/>
                <a:ea typeface="Proxima Nova"/>
                <a:cs typeface="Proxima Nova"/>
                <a:sym typeface="Proxima Nova"/>
              </a:rPr>
              <a:t>likelihood</a:t>
            </a:r>
            <a:r>
              <a:rPr lang="en-US" sz="1100">
                <a:latin typeface="Proxima Nova"/>
                <a:ea typeface="Proxima Nova"/>
                <a:cs typeface="Proxima Nova"/>
                <a:sym typeface="Proxima Nova"/>
              </a:rPr>
              <a:t> bi bila funkcija tih parametara spram podaka koje imamo (u nasem slucaju br. rad-ova). Gornja slika prikazuje </a:t>
            </a:r>
            <a:r>
              <a:rPr lang="en-US" sz="1100">
                <a:latin typeface="Proxima Nova"/>
                <a:ea typeface="Proxima Nova"/>
                <a:cs typeface="Proxima Nova"/>
                <a:sym typeface="Proxima Nova"/>
              </a:rPr>
              <a:t>distribuciju</a:t>
            </a:r>
            <a:r>
              <a:rPr lang="en-US" sz="1100">
                <a:latin typeface="Proxima Nova"/>
                <a:ea typeface="Proxima Nova"/>
                <a:cs typeface="Proxima Nova"/>
                <a:sym typeface="Proxima Nova"/>
              </a:rPr>
              <a:t> verovatnoca za jedan </a:t>
            </a:r>
            <a:r>
              <a:rPr lang="en-US" sz="1100">
                <a:latin typeface="Proxima Nova"/>
                <a:ea typeface="Proxima Nova"/>
                <a:cs typeface="Proxima Nova"/>
                <a:sym typeface="Proxima Nova"/>
              </a:rPr>
              <a:t>Bernulijev</a:t>
            </a:r>
            <a:r>
              <a:rPr lang="en-US" sz="1100">
                <a:latin typeface="Proxima Nova"/>
                <a:ea typeface="Proxima Nova"/>
                <a:cs typeface="Proxima Nova"/>
                <a:sym typeface="Proxima Nova"/>
              </a:rPr>
              <a:t> proces (max dva ishoda) kao sto je na primer bacanje novcica. Na slici vidimo binomnu raspodelu koja predstavlja distribucije verovatnoca dogadjaja od interesa (recimo dobijanja pisma) iz ukupno 10 pokusaja. Ako bismo imali samo informaciju o podacima, a to je da smo iz 10 pokusaja dobili 7 pisama, na osnovu toga zelimo da izracunamo parametre kojima se najbolje moze opisati distribucija verovatnoca. To radimo tako sto racunamo maksimum likelihood, na donjoj slici moze se videti raspodela likelihooda ako uzmemo u obzir podatke koje su nam poznati (br. read-ova). Vidimo da je ta vrednost jednaka 0.25.</a:t>
            </a:r>
            <a:endParaRPr i="0" sz="1100" u="none" cap="none" strike="noStrike">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9421d52e5_0_36: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39421d52e5_0_3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a:latin typeface="Proxima Nova"/>
                <a:ea typeface="Proxima Nova"/>
                <a:cs typeface="Proxima Nova"/>
                <a:sym typeface="Proxima Nova"/>
              </a:rPr>
              <a:t>Problem koji resavamo je procena zastupljenosti razlicitih izoformi, na osnovu podataka koje imamo a to su read-ovi koji se mapiraju na neki jedinicni region (recimo gen).</a:t>
            </a:r>
            <a:endParaRPr>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a:latin typeface="Proxima Nova"/>
                <a:ea typeface="Proxima Nova"/>
                <a:cs typeface="Proxima Nova"/>
                <a:sym typeface="Proxima Nova"/>
              </a:rPr>
              <a:t>Na slici desno imamo 5 read-ova [a,b,c,d,e] koji se mapiraju na 3 razlicite izoforme istog gena [blue, green , red]. Pretpostavka je da su svi read-ovi iste duzine i da su sve izoforme iste duzine. Cilj nam je da odredimo relativnu zastupljenost izoformi na osnovu podataka sa kojima raspolazemo u ovom primeru. Suma zastupljenosti svih transkripata jednaka je 1 (</a:t>
            </a:r>
            <a:r>
              <a:rPr lang="en-US">
                <a:solidFill>
                  <a:srgbClr val="222222"/>
                </a:solidFill>
                <a:highlight>
                  <a:srgbClr val="FFFFFF"/>
                </a:highlight>
                <a:latin typeface="Proxima Nova"/>
                <a:ea typeface="Proxima Nova"/>
                <a:cs typeface="Proxima Nova"/>
                <a:sym typeface="Proxima Nova"/>
              </a:rPr>
              <a:t>ρ</a:t>
            </a:r>
            <a:r>
              <a:rPr lang="en-US" sz="800">
                <a:solidFill>
                  <a:srgbClr val="222222"/>
                </a:solidFill>
                <a:highlight>
                  <a:srgbClr val="FFFFFF"/>
                </a:highlight>
                <a:latin typeface="Proxima Nova"/>
                <a:ea typeface="Proxima Nova"/>
                <a:cs typeface="Proxima Nova"/>
                <a:sym typeface="Proxima Nova"/>
              </a:rPr>
              <a:t>blue</a:t>
            </a:r>
            <a:r>
              <a:rPr lang="en-US">
                <a:solidFill>
                  <a:srgbClr val="222222"/>
                </a:solidFill>
                <a:highlight>
                  <a:srgbClr val="FFFFFF"/>
                </a:highlight>
                <a:latin typeface="Proxima Nova"/>
                <a:ea typeface="Proxima Nova"/>
                <a:cs typeface="Proxima Nova"/>
                <a:sym typeface="Proxima Nova"/>
              </a:rPr>
              <a:t> + ρ</a:t>
            </a:r>
            <a:r>
              <a:rPr lang="en-US" sz="800">
                <a:solidFill>
                  <a:srgbClr val="222222"/>
                </a:solidFill>
                <a:highlight>
                  <a:srgbClr val="FFFFFF"/>
                </a:highlight>
                <a:latin typeface="Proxima Nova"/>
                <a:ea typeface="Proxima Nova"/>
                <a:cs typeface="Proxima Nova"/>
                <a:sym typeface="Proxima Nova"/>
              </a:rPr>
              <a:t>green</a:t>
            </a:r>
            <a:r>
              <a:rPr lang="en-US">
                <a:solidFill>
                  <a:srgbClr val="222222"/>
                </a:solidFill>
                <a:highlight>
                  <a:srgbClr val="FFFFFF"/>
                </a:highlight>
                <a:latin typeface="Proxima Nova"/>
                <a:ea typeface="Proxima Nova"/>
                <a:cs typeface="Proxima Nova"/>
                <a:sym typeface="Proxima Nova"/>
              </a:rPr>
              <a:t> + ρ</a:t>
            </a:r>
            <a:r>
              <a:rPr lang="en-US" sz="800">
                <a:solidFill>
                  <a:srgbClr val="222222"/>
                </a:solidFill>
                <a:highlight>
                  <a:srgbClr val="FFFFFF"/>
                </a:highlight>
                <a:latin typeface="Proxima Nova"/>
                <a:ea typeface="Proxima Nova"/>
                <a:cs typeface="Proxima Nova"/>
                <a:sym typeface="Proxima Nova"/>
              </a:rPr>
              <a:t>red</a:t>
            </a:r>
            <a:r>
              <a:rPr lang="en-US">
                <a:solidFill>
                  <a:srgbClr val="222222"/>
                </a:solidFill>
                <a:highlight>
                  <a:srgbClr val="FFFFFF"/>
                </a:highlight>
                <a:latin typeface="Proxima Nova"/>
                <a:ea typeface="Proxima Nova"/>
                <a:cs typeface="Proxima Nova"/>
                <a:sym typeface="Proxima Nova"/>
              </a:rPr>
              <a:t> = 1). Za modelovanje koristimo multinomijalnu distribucije zato sto se jedan read moze mapirati na &gt;2 izoforme. Verovatnoca detekcije svakog read-a (</a:t>
            </a:r>
            <a:r>
              <a:rPr i="1" lang="en-US">
                <a:solidFill>
                  <a:srgbClr val="222222"/>
                </a:solidFill>
                <a:highlight>
                  <a:srgbClr val="FFFFFF"/>
                </a:highlight>
                <a:latin typeface="Proxima Nova"/>
                <a:ea typeface="Proxima Nova"/>
                <a:cs typeface="Proxima Nova"/>
                <a:sym typeface="Proxima Nova"/>
              </a:rPr>
              <a:t>P</a:t>
            </a:r>
            <a:r>
              <a:rPr i="1" lang="en-US" sz="800">
                <a:solidFill>
                  <a:srgbClr val="222222"/>
                </a:solidFill>
                <a:highlight>
                  <a:srgbClr val="FFFFFF"/>
                </a:highlight>
                <a:latin typeface="Proxima Nova"/>
                <a:ea typeface="Proxima Nova"/>
                <a:cs typeface="Proxima Nova"/>
                <a:sym typeface="Proxima Nova"/>
              </a:rPr>
              <a:t>i</a:t>
            </a:r>
            <a:r>
              <a:rPr i="1" lang="en-US">
                <a:solidFill>
                  <a:srgbClr val="222222"/>
                </a:solidFill>
                <a:highlight>
                  <a:srgbClr val="FFFFFF"/>
                </a:highlight>
                <a:latin typeface="Proxima Nova"/>
                <a:ea typeface="Proxima Nova"/>
                <a:cs typeface="Proxima Nova"/>
                <a:sym typeface="Proxima Nova"/>
              </a:rPr>
              <a:t>) </a:t>
            </a:r>
            <a:r>
              <a:rPr lang="en-US">
                <a:solidFill>
                  <a:srgbClr val="222222"/>
                </a:solidFill>
                <a:highlight>
                  <a:srgbClr val="FFFFFF"/>
                </a:highlight>
                <a:latin typeface="Proxima Nova"/>
                <a:ea typeface="Proxima Nova"/>
                <a:cs typeface="Proxima Nova"/>
                <a:sym typeface="Proxima Nova"/>
              </a:rPr>
              <a:t>jednaka je sumi proizvoda matrice </a:t>
            </a:r>
            <a:r>
              <a:rPr i="1" lang="en-US">
                <a:solidFill>
                  <a:srgbClr val="222222"/>
                </a:solidFill>
                <a:highlight>
                  <a:srgbClr val="FFFFFF"/>
                </a:highlight>
                <a:latin typeface="Proxima Nova"/>
                <a:ea typeface="Proxima Nova"/>
                <a:cs typeface="Proxima Nova"/>
                <a:sym typeface="Proxima Nova"/>
              </a:rPr>
              <a:t>Y</a:t>
            </a:r>
            <a:r>
              <a:rPr i="1" lang="en-US" sz="800">
                <a:solidFill>
                  <a:srgbClr val="222222"/>
                </a:solidFill>
                <a:highlight>
                  <a:srgbClr val="FFFFFF"/>
                </a:highlight>
                <a:latin typeface="Proxima Nova"/>
                <a:ea typeface="Proxima Nova"/>
                <a:cs typeface="Proxima Nova"/>
                <a:sym typeface="Proxima Nova"/>
              </a:rPr>
              <a:t>i,k</a:t>
            </a:r>
            <a:r>
              <a:rPr lang="en-US">
                <a:solidFill>
                  <a:srgbClr val="222222"/>
                </a:solidFill>
                <a:highlight>
                  <a:srgbClr val="FFFFFF"/>
                </a:highlight>
                <a:latin typeface="Proxima Nova"/>
                <a:ea typeface="Proxima Nova"/>
                <a:cs typeface="Proxima Nova"/>
                <a:sym typeface="Proxima Nova"/>
              </a:rPr>
              <a:t> gde ova matrica ima vrednost 1 ukoliko se read </a:t>
            </a:r>
            <a:r>
              <a:rPr b="1" i="1" lang="en-US">
                <a:solidFill>
                  <a:srgbClr val="222222"/>
                </a:solidFill>
                <a:highlight>
                  <a:srgbClr val="FFFFFF"/>
                </a:highlight>
                <a:latin typeface="Proxima Nova"/>
                <a:ea typeface="Proxima Nova"/>
                <a:cs typeface="Proxima Nova"/>
                <a:sym typeface="Proxima Nova"/>
              </a:rPr>
              <a:t>i</a:t>
            </a:r>
            <a:r>
              <a:rPr lang="en-US">
                <a:solidFill>
                  <a:srgbClr val="222222"/>
                </a:solidFill>
                <a:highlight>
                  <a:srgbClr val="FFFFFF"/>
                </a:highlight>
                <a:latin typeface="Proxima Nova"/>
                <a:ea typeface="Proxima Nova"/>
                <a:cs typeface="Proxima Nova"/>
                <a:sym typeface="Proxima Nova"/>
              </a:rPr>
              <a:t> mapira na izoformu </a:t>
            </a:r>
            <a:r>
              <a:rPr b="1" i="1" lang="en-US">
                <a:solidFill>
                  <a:srgbClr val="222222"/>
                </a:solidFill>
                <a:highlight>
                  <a:srgbClr val="FFFFFF"/>
                </a:highlight>
                <a:latin typeface="Proxima Nova"/>
                <a:ea typeface="Proxima Nova"/>
                <a:cs typeface="Proxima Nova"/>
                <a:sym typeface="Proxima Nova"/>
              </a:rPr>
              <a:t>k</a:t>
            </a:r>
            <a:r>
              <a:rPr lang="en-US">
                <a:solidFill>
                  <a:srgbClr val="222222"/>
                </a:solidFill>
                <a:highlight>
                  <a:srgbClr val="FFFFFF"/>
                </a:highlight>
                <a:latin typeface="Proxima Nova"/>
                <a:ea typeface="Proxima Nova"/>
                <a:cs typeface="Proxima Nova"/>
                <a:sym typeface="Proxima Nova"/>
              </a:rPr>
              <a:t> u suprotnom ima vrednost 0, i relativne zastupljenosti izoforme </a:t>
            </a:r>
            <a:r>
              <a:rPr b="1" i="1" lang="en-US">
                <a:solidFill>
                  <a:srgbClr val="222222"/>
                </a:solidFill>
                <a:highlight>
                  <a:srgbClr val="FFFFFF"/>
                </a:highlight>
                <a:latin typeface="Proxima Nova"/>
                <a:ea typeface="Proxima Nova"/>
                <a:cs typeface="Proxima Nova"/>
                <a:sym typeface="Proxima Nova"/>
              </a:rPr>
              <a:t>k</a:t>
            </a:r>
            <a:r>
              <a:rPr lang="en-US">
                <a:solidFill>
                  <a:srgbClr val="222222"/>
                </a:solidFill>
                <a:highlight>
                  <a:srgbClr val="FFFFFF"/>
                </a:highlight>
                <a:latin typeface="Proxima Nova"/>
                <a:ea typeface="Proxima Nova"/>
                <a:cs typeface="Proxima Nova"/>
                <a:sym typeface="Proxima Nova"/>
              </a:rPr>
              <a:t>. Za sve read-ove u nasem primeru [a,b,c,d,e] moze se napisati proizvod sume verovatnoca </a:t>
            </a:r>
            <a:r>
              <a:rPr i="1" lang="en-US">
                <a:solidFill>
                  <a:srgbClr val="222222"/>
                </a:solidFill>
                <a:highlight>
                  <a:srgbClr val="FFFFFF"/>
                </a:highlight>
                <a:latin typeface="Proxima Nova"/>
                <a:ea typeface="Proxima Nova"/>
                <a:cs typeface="Proxima Nova"/>
                <a:sym typeface="Proxima Nova"/>
              </a:rPr>
              <a:t>P</a:t>
            </a:r>
            <a:r>
              <a:rPr i="1" lang="en-US" sz="800">
                <a:solidFill>
                  <a:srgbClr val="222222"/>
                </a:solidFill>
                <a:highlight>
                  <a:srgbClr val="FFFFFF"/>
                </a:highlight>
                <a:latin typeface="Proxima Nova"/>
                <a:ea typeface="Proxima Nova"/>
                <a:cs typeface="Proxima Nova"/>
                <a:sym typeface="Proxima Nova"/>
              </a:rPr>
              <a:t>i </a:t>
            </a:r>
            <a:r>
              <a:rPr lang="en-US">
                <a:solidFill>
                  <a:srgbClr val="222222"/>
                </a:solidFill>
                <a:highlight>
                  <a:srgbClr val="FFFFFF"/>
                </a:highlight>
                <a:latin typeface="Proxima Nova"/>
                <a:ea typeface="Proxima Nova"/>
                <a:cs typeface="Proxima Nova"/>
                <a:sym typeface="Proxima Nova"/>
              </a:rPr>
              <a:t>gde kao rezultat dobijamo likelihood funkciju. Na osnovu rezultata likelihood funkcije dobijamo vrednosti za relativne zastupljenosti izoformi ρ</a:t>
            </a:r>
            <a:r>
              <a:rPr lang="en-US" sz="800">
                <a:solidFill>
                  <a:srgbClr val="222222"/>
                </a:solidFill>
                <a:highlight>
                  <a:srgbClr val="FFFFFF"/>
                </a:highlight>
                <a:latin typeface="Proxima Nova"/>
                <a:ea typeface="Proxima Nova"/>
                <a:cs typeface="Proxima Nova"/>
                <a:sym typeface="Proxima Nova"/>
              </a:rPr>
              <a:t>blue</a:t>
            </a:r>
            <a:r>
              <a:rPr lang="en-US">
                <a:solidFill>
                  <a:srgbClr val="222222"/>
                </a:solidFill>
                <a:highlight>
                  <a:srgbClr val="FFFFFF"/>
                </a:highlight>
                <a:latin typeface="Proxima Nova"/>
                <a:ea typeface="Proxima Nova"/>
                <a:cs typeface="Proxima Nova"/>
                <a:sym typeface="Proxima Nova"/>
              </a:rPr>
              <a:t> ρ</a:t>
            </a:r>
            <a:r>
              <a:rPr lang="en-US" sz="800">
                <a:solidFill>
                  <a:srgbClr val="222222"/>
                </a:solidFill>
                <a:highlight>
                  <a:srgbClr val="FFFFFF"/>
                </a:highlight>
                <a:latin typeface="Proxima Nova"/>
                <a:ea typeface="Proxima Nova"/>
                <a:cs typeface="Proxima Nova"/>
                <a:sym typeface="Proxima Nova"/>
              </a:rPr>
              <a:t>green</a:t>
            </a:r>
            <a:r>
              <a:rPr lang="en-US">
                <a:solidFill>
                  <a:srgbClr val="222222"/>
                </a:solidFill>
                <a:highlight>
                  <a:srgbClr val="FFFFFF"/>
                </a:highlight>
                <a:latin typeface="Proxima Nova"/>
                <a:ea typeface="Proxima Nova"/>
                <a:cs typeface="Proxima Nova"/>
                <a:sym typeface="Proxima Nova"/>
              </a:rPr>
              <a:t> ρ</a:t>
            </a:r>
            <a:r>
              <a:rPr lang="en-US" sz="800">
                <a:solidFill>
                  <a:srgbClr val="222222"/>
                </a:solidFill>
                <a:highlight>
                  <a:srgbClr val="FFFFFF"/>
                </a:highlight>
                <a:latin typeface="Proxima Nova"/>
                <a:ea typeface="Proxima Nova"/>
                <a:cs typeface="Proxima Nova"/>
                <a:sym typeface="Proxima Nova"/>
              </a:rPr>
              <a:t>red.</a:t>
            </a:r>
            <a:endParaRPr sz="800">
              <a:solidFill>
                <a:srgbClr val="222222"/>
              </a:solidFill>
              <a:highlight>
                <a:srgbClr val="FFFFFF"/>
              </a:highlight>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a:solidFill>
                  <a:srgbClr val="222222"/>
                </a:solidFill>
                <a:highlight>
                  <a:srgbClr val="FFFFFF"/>
                </a:highlight>
                <a:latin typeface="Proxima Nova"/>
                <a:ea typeface="Proxima Nova"/>
                <a:cs typeface="Proxima Nova"/>
                <a:sym typeface="Proxima Nova"/>
              </a:rPr>
              <a:t>Ovo pretstavlja analiticko resavanje likelihooda f-je koje cesto nije moguce pa cemo na sledecem primeru da pokazemo numericki nacin resavanja istog problema.</a:t>
            </a:r>
            <a:endParaRPr>
              <a:solidFill>
                <a:srgbClr val="222222"/>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421d52e5_0_49: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g39421d52e5_0_4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a:latin typeface="Proxima Nova"/>
                <a:ea typeface="Proxima Nova"/>
                <a:cs typeface="Proxima Nova"/>
                <a:sym typeface="Proxima Nova"/>
              </a:rPr>
              <a:t>Ako </a:t>
            </a:r>
            <a:r>
              <a:rPr lang="en-US">
                <a:latin typeface="Proxima Nova"/>
                <a:ea typeface="Proxima Nova"/>
                <a:cs typeface="Proxima Nova"/>
                <a:sym typeface="Proxima Nova"/>
              </a:rPr>
              <a:t>pretpostavimo</a:t>
            </a:r>
            <a:r>
              <a:rPr lang="en-US">
                <a:latin typeface="Proxima Nova"/>
                <a:ea typeface="Proxima Nova"/>
                <a:cs typeface="Proxima Nova"/>
                <a:sym typeface="Proxima Nova"/>
              </a:rPr>
              <a:t> da su sve izoforme jednako zastupljene, tj </a:t>
            </a:r>
            <a:r>
              <a:rPr lang="en-US">
                <a:solidFill>
                  <a:srgbClr val="222222"/>
                </a:solidFill>
                <a:highlight>
                  <a:srgbClr val="FFFFFF"/>
                </a:highlight>
                <a:latin typeface="Proxima Nova"/>
                <a:ea typeface="Proxima Nova"/>
                <a:cs typeface="Proxima Nova"/>
                <a:sym typeface="Proxima Nova"/>
              </a:rPr>
              <a:t>ρ</a:t>
            </a:r>
            <a:r>
              <a:rPr lang="en-US" sz="800">
                <a:solidFill>
                  <a:srgbClr val="222222"/>
                </a:solidFill>
                <a:highlight>
                  <a:srgbClr val="FFFFFF"/>
                </a:highlight>
                <a:latin typeface="Proxima Nova"/>
                <a:ea typeface="Proxima Nova"/>
                <a:cs typeface="Proxima Nova"/>
                <a:sym typeface="Proxima Nova"/>
              </a:rPr>
              <a:t>blue</a:t>
            </a:r>
            <a:r>
              <a:rPr lang="en-US">
                <a:solidFill>
                  <a:srgbClr val="222222"/>
                </a:solidFill>
                <a:highlight>
                  <a:srgbClr val="FFFFFF"/>
                </a:highlight>
                <a:latin typeface="Proxima Nova"/>
                <a:ea typeface="Proxima Nova"/>
                <a:cs typeface="Proxima Nova"/>
                <a:sym typeface="Proxima Nova"/>
              </a:rPr>
              <a:t> = ρ</a:t>
            </a:r>
            <a:r>
              <a:rPr lang="en-US" sz="800">
                <a:solidFill>
                  <a:srgbClr val="222222"/>
                </a:solidFill>
                <a:highlight>
                  <a:srgbClr val="FFFFFF"/>
                </a:highlight>
                <a:latin typeface="Proxima Nova"/>
                <a:ea typeface="Proxima Nova"/>
                <a:cs typeface="Proxima Nova"/>
                <a:sym typeface="Proxima Nova"/>
              </a:rPr>
              <a:t>green</a:t>
            </a:r>
            <a:r>
              <a:rPr lang="en-US">
                <a:solidFill>
                  <a:srgbClr val="222222"/>
                </a:solidFill>
                <a:highlight>
                  <a:srgbClr val="FFFFFF"/>
                </a:highlight>
                <a:latin typeface="Proxima Nova"/>
                <a:ea typeface="Proxima Nova"/>
                <a:cs typeface="Proxima Nova"/>
                <a:sym typeface="Proxima Nova"/>
              </a:rPr>
              <a:t> = ρ</a:t>
            </a:r>
            <a:r>
              <a:rPr lang="en-US" sz="800">
                <a:solidFill>
                  <a:srgbClr val="222222"/>
                </a:solidFill>
                <a:highlight>
                  <a:srgbClr val="FFFFFF"/>
                </a:highlight>
                <a:latin typeface="Proxima Nova"/>
                <a:ea typeface="Proxima Nova"/>
                <a:cs typeface="Proxima Nova"/>
                <a:sym typeface="Proxima Nova"/>
              </a:rPr>
              <a:t>red</a:t>
            </a:r>
            <a:r>
              <a:rPr lang="en-US">
                <a:solidFill>
                  <a:srgbClr val="222222"/>
                </a:solidFill>
                <a:highlight>
                  <a:srgbClr val="FFFFFF"/>
                </a:highlight>
                <a:latin typeface="Proxima Nova"/>
                <a:ea typeface="Proxima Nova"/>
                <a:cs typeface="Proxima Nova"/>
                <a:sym typeface="Proxima Nova"/>
              </a:rPr>
              <a:t> = ⅓. Prvi korak u numerickom resavanju problema kvantifikacije bio bi </a:t>
            </a:r>
            <a:r>
              <a:rPr b="1" lang="en-US">
                <a:solidFill>
                  <a:srgbClr val="222222"/>
                </a:solidFill>
                <a:highlight>
                  <a:srgbClr val="FFFFFF"/>
                </a:highlight>
                <a:latin typeface="Proxima Nova"/>
                <a:ea typeface="Proxima Nova"/>
                <a:cs typeface="Proxima Nova"/>
                <a:sym typeface="Proxima Nova"/>
              </a:rPr>
              <a:t>proporcionalno dodeljivanje</a:t>
            </a:r>
            <a:r>
              <a:rPr lang="en-US">
                <a:solidFill>
                  <a:srgbClr val="222222"/>
                </a:solidFill>
                <a:highlight>
                  <a:srgbClr val="FFFFFF"/>
                </a:highlight>
                <a:latin typeface="Proxima Nova"/>
                <a:ea typeface="Proxima Nova"/>
                <a:cs typeface="Proxima Nova"/>
                <a:sym typeface="Proxima Nova"/>
              </a:rPr>
              <a:t> read-ova spram </a:t>
            </a:r>
            <a:r>
              <a:rPr i="1" lang="en-US">
                <a:solidFill>
                  <a:srgbClr val="222222"/>
                </a:solidFill>
                <a:highlight>
                  <a:srgbClr val="FFFFFF"/>
                </a:highlight>
                <a:latin typeface="Proxima Nova"/>
                <a:ea typeface="Proxima Nova"/>
                <a:cs typeface="Proxima Nova"/>
                <a:sym typeface="Proxima Nova"/>
              </a:rPr>
              <a:t>prior</a:t>
            </a:r>
            <a:r>
              <a:rPr lang="en-US">
                <a:solidFill>
                  <a:srgbClr val="222222"/>
                </a:solidFill>
                <a:highlight>
                  <a:srgbClr val="FFFFFF"/>
                </a:highlight>
                <a:latin typeface="Proxima Nova"/>
                <a:ea typeface="Proxima Nova"/>
                <a:cs typeface="Proxima Nova"/>
                <a:sym typeface="Proxima Nova"/>
              </a:rPr>
              <a:t> modela gde ρ</a:t>
            </a:r>
            <a:r>
              <a:rPr lang="en-US" sz="800">
                <a:solidFill>
                  <a:srgbClr val="222222"/>
                </a:solidFill>
                <a:highlight>
                  <a:srgbClr val="FFFFFF"/>
                </a:highlight>
                <a:latin typeface="Proxima Nova"/>
                <a:ea typeface="Proxima Nova"/>
                <a:cs typeface="Proxima Nova"/>
                <a:sym typeface="Proxima Nova"/>
              </a:rPr>
              <a:t>blue</a:t>
            </a:r>
            <a:r>
              <a:rPr lang="en-US">
                <a:solidFill>
                  <a:srgbClr val="222222"/>
                </a:solidFill>
                <a:highlight>
                  <a:srgbClr val="FFFFFF"/>
                </a:highlight>
                <a:latin typeface="Proxima Nova"/>
                <a:ea typeface="Proxima Nova"/>
                <a:cs typeface="Proxima Nova"/>
                <a:sym typeface="Proxima Nova"/>
              </a:rPr>
              <a:t> = ρ</a:t>
            </a:r>
            <a:r>
              <a:rPr lang="en-US" sz="800">
                <a:solidFill>
                  <a:srgbClr val="222222"/>
                </a:solidFill>
                <a:highlight>
                  <a:srgbClr val="FFFFFF"/>
                </a:highlight>
                <a:latin typeface="Proxima Nova"/>
                <a:ea typeface="Proxima Nova"/>
                <a:cs typeface="Proxima Nova"/>
                <a:sym typeface="Proxima Nova"/>
              </a:rPr>
              <a:t>green</a:t>
            </a:r>
            <a:r>
              <a:rPr lang="en-US">
                <a:solidFill>
                  <a:srgbClr val="222222"/>
                </a:solidFill>
                <a:highlight>
                  <a:srgbClr val="FFFFFF"/>
                </a:highlight>
                <a:latin typeface="Proxima Nova"/>
                <a:ea typeface="Proxima Nova"/>
                <a:cs typeface="Proxima Nova"/>
                <a:sym typeface="Proxima Nova"/>
              </a:rPr>
              <a:t> = ρ</a:t>
            </a:r>
            <a:r>
              <a:rPr lang="en-US" sz="800">
                <a:solidFill>
                  <a:srgbClr val="222222"/>
                </a:solidFill>
                <a:highlight>
                  <a:srgbClr val="FFFFFF"/>
                </a:highlight>
                <a:latin typeface="Proxima Nova"/>
                <a:ea typeface="Proxima Nova"/>
                <a:cs typeface="Proxima Nova"/>
                <a:sym typeface="Proxima Nova"/>
              </a:rPr>
              <a:t>red. </a:t>
            </a:r>
            <a:r>
              <a:rPr lang="en-US">
                <a:solidFill>
                  <a:srgbClr val="222222"/>
                </a:solidFill>
                <a:highlight>
                  <a:srgbClr val="FFFFFF"/>
                </a:highlight>
                <a:latin typeface="Proxima Nova"/>
                <a:ea typeface="Proxima Nova"/>
                <a:cs typeface="Proxima Nova"/>
                <a:sym typeface="Proxima Nova"/>
              </a:rPr>
              <a:t>Tako da u E1 koraku za read </a:t>
            </a:r>
            <a:r>
              <a:rPr b="1" i="1" lang="en-US">
                <a:solidFill>
                  <a:srgbClr val="222222"/>
                </a:solidFill>
                <a:highlight>
                  <a:srgbClr val="FFFFFF"/>
                </a:highlight>
                <a:latin typeface="Proxima Nova"/>
                <a:ea typeface="Proxima Nova"/>
                <a:cs typeface="Proxima Nova"/>
                <a:sym typeface="Proxima Nova"/>
              </a:rPr>
              <a:t>a </a:t>
            </a:r>
            <a:r>
              <a:rPr lang="en-US">
                <a:solidFill>
                  <a:srgbClr val="222222"/>
                </a:solidFill>
                <a:highlight>
                  <a:srgbClr val="FFFFFF"/>
                </a:highlight>
                <a:latin typeface="Proxima Nova"/>
                <a:ea typeface="Proxima Nova"/>
                <a:cs typeface="Proxima Nova"/>
                <a:sym typeface="Proxima Nova"/>
              </a:rPr>
              <a:t>koji se mapira na sve tri izoforme verovatnoca da potice sa svake od njih jednaka je ⅓ (</a:t>
            </a:r>
            <a:r>
              <a:rPr i="1" lang="en-US">
                <a:solidFill>
                  <a:srgbClr val="222222"/>
                </a:solidFill>
                <a:highlight>
                  <a:srgbClr val="FFFFFF"/>
                </a:highlight>
                <a:latin typeface="Proxima Nova"/>
                <a:ea typeface="Proxima Nova"/>
                <a:cs typeface="Proxima Nova"/>
                <a:sym typeface="Proxima Nova"/>
              </a:rPr>
              <a:t>p</a:t>
            </a:r>
            <a:r>
              <a:rPr i="1" lang="en-US" sz="800">
                <a:solidFill>
                  <a:srgbClr val="222222"/>
                </a:solidFill>
                <a:highlight>
                  <a:srgbClr val="FFFFFF"/>
                </a:highlight>
                <a:latin typeface="Proxima Nova"/>
                <a:ea typeface="Proxima Nova"/>
                <a:cs typeface="Proxima Nova"/>
                <a:sym typeface="Proxima Nova"/>
              </a:rPr>
              <a:t>a </a:t>
            </a:r>
            <a:r>
              <a:rPr i="1" lang="en-US">
                <a:solidFill>
                  <a:srgbClr val="222222"/>
                </a:solidFill>
                <a:highlight>
                  <a:srgbClr val="FFFFFF"/>
                </a:highlight>
                <a:latin typeface="Proxima Nova"/>
                <a:ea typeface="Proxima Nova"/>
                <a:cs typeface="Proxima Nova"/>
                <a:sym typeface="Proxima Nova"/>
              </a:rPr>
              <a:t>= [⅓,⅓,⅓]). </a:t>
            </a:r>
            <a:r>
              <a:rPr lang="en-US">
                <a:solidFill>
                  <a:srgbClr val="222222"/>
                </a:solidFill>
                <a:highlight>
                  <a:srgbClr val="FFFFFF"/>
                </a:highlight>
                <a:latin typeface="Proxima Nova"/>
                <a:ea typeface="Proxima Nova"/>
                <a:cs typeface="Proxima Nova"/>
                <a:sym typeface="Proxima Nova"/>
              </a:rPr>
              <a:t>Sto se tice read-a </a:t>
            </a:r>
            <a:r>
              <a:rPr b="1" i="1" lang="en-US">
                <a:solidFill>
                  <a:srgbClr val="222222"/>
                </a:solidFill>
                <a:highlight>
                  <a:srgbClr val="FFFFFF"/>
                </a:highlight>
                <a:latin typeface="Proxima Nova"/>
                <a:ea typeface="Proxima Nova"/>
                <a:cs typeface="Proxima Nova"/>
                <a:sym typeface="Proxima Nova"/>
              </a:rPr>
              <a:t>b </a:t>
            </a:r>
            <a:r>
              <a:rPr lang="en-US">
                <a:solidFill>
                  <a:srgbClr val="222222"/>
                </a:solidFill>
                <a:highlight>
                  <a:srgbClr val="FFFFFF"/>
                </a:highlight>
                <a:latin typeface="Proxima Nova"/>
                <a:ea typeface="Proxima Nova"/>
                <a:cs typeface="Proxima Nova"/>
                <a:sym typeface="Proxima Nova"/>
              </a:rPr>
              <a:t>koji se mapira na </a:t>
            </a:r>
            <a:r>
              <a:rPr i="1" lang="en-US">
                <a:solidFill>
                  <a:srgbClr val="222222"/>
                </a:solidFill>
                <a:highlight>
                  <a:srgbClr val="FFFFFF"/>
                </a:highlight>
                <a:latin typeface="Proxima Nova"/>
                <a:ea typeface="Proxima Nova"/>
                <a:cs typeface="Proxima Nova"/>
                <a:sym typeface="Proxima Nova"/>
              </a:rPr>
              <a:t>blue </a:t>
            </a:r>
            <a:r>
              <a:rPr lang="en-US">
                <a:solidFill>
                  <a:srgbClr val="222222"/>
                </a:solidFill>
                <a:highlight>
                  <a:srgbClr val="FFFFFF"/>
                </a:highlight>
                <a:latin typeface="Proxima Nova"/>
                <a:ea typeface="Proxima Nova"/>
                <a:cs typeface="Proxima Nova"/>
                <a:sym typeface="Proxima Nova"/>
              </a:rPr>
              <a:t>i </a:t>
            </a:r>
            <a:r>
              <a:rPr i="1" lang="en-US">
                <a:solidFill>
                  <a:srgbClr val="222222"/>
                </a:solidFill>
                <a:highlight>
                  <a:srgbClr val="FFFFFF"/>
                </a:highlight>
                <a:latin typeface="Proxima Nova"/>
                <a:ea typeface="Proxima Nova"/>
                <a:cs typeface="Proxima Nova"/>
                <a:sym typeface="Proxima Nova"/>
              </a:rPr>
              <a:t>green </a:t>
            </a:r>
            <a:r>
              <a:rPr lang="en-US">
                <a:solidFill>
                  <a:srgbClr val="222222"/>
                </a:solidFill>
                <a:highlight>
                  <a:srgbClr val="FFFFFF"/>
                </a:highlight>
                <a:latin typeface="Proxima Nova"/>
                <a:ea typeface="Proxima Nova"/>
                <a:cs typeface="Proxima Nova"/>
                <a:sym typeface="Proxima Nova"/>
              </a:rPr>
              <a:t>izoformu, verovatnoca da potice sa svakog od njih jednaka je ½ (</a:t>
            </a:r>
            <a:r>
              <a:rPr i="1" lang="en-US">
                <a:solidFill>
                  <a:srgbClr val="222222"/>
                </a:solidFill>
                <a:highlight>
                  <a:srgbClr val="FFFFFF"/>
                </a:highlight>
                <a:latin typeface="Proxima Nova"/>
                <a:ea typeface="Proxima Nova"/>
                <a:cs typeface="Proxima Nova"/>
                <a:sym typeface="Proxima Nova"/>
              </a:rPr>
              <a:t>p</a:t>
            </a:r>
            <a:r>
              <a:rPr i="1" lang="en-US" sz="800">
                <a:solidFill>
                  <a:srgbClr val="222222"/>
                </a:solidFill>
                <a:highlight>
                  <a:srgbClr val="FFFFFF"/>
                </a:highlight>
                <a:latin typeface="Proxima Nova"/>
                <a:ea typeface="Proxima Nova"/>
                <a:cs typeface="Proxima Nova"/>
                <a:sym typeface="Proxima Nova"/>
              </a:rPr>
              <a:t>b </a:t>
            </a:r>
            <a:r>
              <a:rPr i="1" lang="en-US">
                <a:solidFill>
                  <a:srgbClr val="222222"/>
                </a:solidFill>
                <a:highlight>
                  <a:srgbClr val="FFFFFF"/>
                </a:highlight>
                <a:latin typeface="Proxima Nova"/>
                <a:ea typeface="Proxima Nova"/>
                <a:cs typeface="Proxima Nova"/>
                <a:sym typeface="Proxima Nova"/>
              </a:rPr>
              <a:t>= [½ ,½,0])</a:t>
            </a:r>
            <a:r>
              <a:rPr lang="en-US">
                <a:solidFill>
                  <a:srgbClr val="222222"/>
                </a:solidFill>
                <a:highlight>
                  <a:srgbClr val="FFFFFF"/>
                </a:highlight>
                <a:latin typeface="Proxima Nova"/>
                <a:ea typeface="Proxima Nova"/>
                <a:cs typeface="Proxima Nova"/>
                <a:sym typeface="Proxima Nova"/>
              </a:rPr>
              <a:t>. Proporcionalno dodeljivanje u E1 koraku uradimo za sve read-ove. U koraku M1 racunamo posterior distribuciju sada izoformi koja je jednaka aritmetickoj sredini verovatnoca iz prvog koraka. To znaci da je posterior verovatnoca za izoformu ρ</a:t>
            </a:r>
            <a:r>
              <a:rPr lang="en-US" sz="800">
                <a:solidFill>
                  <a:srgbClr val="222222"/>
                </a:solidFill>
                <a:highlight>
                  <a:srgbClr val="FFFFFF"/>
                </a:highlight>
                <a:latin typeface="Proxima Nova"/>
                <a:ea typeface="Proxima Nova"/>
                <a:cs typeface="Proxima Nova"/>
                <a:sym typeface="Proxima Nova"/>
              </a:rPr>
              <a:t>blue </a:t>
            </a:r>
            <a:r>
              <a:rPr lang="en-US">
                <a:solidFill>
                  <a:srgbClr val="222222"/>
                </a:solidFill>
                <a:highlight>
                  <a:srgbClr val="FFFFFF"/>
                </a:highlight>
                <a:latin typeface="Proxima Nova"/>
                <a:ea typeface="Proxima Nova"/>
                <a:cs typeface="Proxima Nova"/>
                <a:sym typeface="Proxima Nova"/>
              </a:rPr>
              <a:t>= (⅓+½+½+0+0)/5 = 0.27. U E2 koraku koristimo sada posterior verovatnoce iz koraka M1 i ponovo racunamo verovatnoce za pojedinacne read-ove. Na osnovu njih i koraku M2 rekalkulisemo posterior distribuciju verovatnoca za sve izoforme. Ova proces se iterativno ponavlja sve dok posterior vrednosti verovatnoca izoformi ne konvergiraju ka vrednostima koje najbolje opisuje podatke.</a:t>
            </a:r>
            <a:endParaRPr u="none" cap="none" strike="noStrike">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Ovo je drugi tip problema sa kojim se susrecemo prilikom RNA-seq. Da li mozemo porediti ekspresije gena unutar jednog ili izmedju razlicitih uzoraka ukoliko bismo samo posmatrali br. read-ova koji su se mapirali na gene?</a:t>
            </a:r>
            <a:endParaRPr i="0" sz="1100" u="none" cap="none" strike="noStrike">
              <a:latin typeface="Proxima Nova"/>
              <a:ea typeface="Proxima Nova"/>
              <a:cs typeface="Proxima Nova"/>
              <a:sym typeface="Proxima Nov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6: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Da bismo poredili ekspresije gena u okviru istog uzorka neophodno je da se uradi normalizacija za duzinu gena. Levo na slici su prikazani read-ovi koji se mapiraju na 4 razlicita transkripta. Na prvi i treci transkript se mapira mali broj read-ova dok se na drugi i cetvrti mapira veliki broj. Na levom histogramu moze se uociti ukupan br. read-ova koji se mapirao na svaki od cetiri transkripata. Medjutim da bismo poredili relativne zastupljenosti transkripata u uzorku neophodno je da pre toga uzmemo u obzir duzinu svakog od transkripata. Primeticete da se na transkript 4 mapiralo vise read-ova nego na transkript 3. Na desnom histogramu vidimo da je relativna zastupljenost transkripta 3 i 4 skoro jednaka nakon normalizacije za duzinu iako se na cetvrti transkript mapiralo vise read-ova.</a:t>
            </a:r>
            <a:endParaRPr i="0" sz="1100" u="none" cap="none" strike="noStrike">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t/>
            </a:r>
            <a:endParaRPr b="0" i="0" sz="1200" u="none" cap="none" strike="noStrike">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Font typeface="Open Sans"/>
              <a:buNone/>
            </a:pPr>
            <a:r>
              <a:rPr lang="en-US" sz="1100">
                <a:latin typeface="Proxima Nova"/>
                <a:ea typeface="Proxima Nova"/>
                <a:cs typeface="Proxima Nova"/>
                <a:sym typeface="Proxima Nova"/>
              </a:rPr>
              <a:t>Da bismo poredili ekspresije gena izmedju uzorka pored normalizacije za duzinu gena neophodno je uraditi i normalizaciju za velicinu biblioteke tj. za ukupan br. read-ova u uzorku. Da bismo predstavili korigovane vrednosti br. read-ova koji se mapiraju na neki gen koristimo relativne jedinice </a:t>
            </a:r>
            <a:r>
              <a:rPr b="1" lang="en-US" sz="1100">
                <a:latin typeface="Proxima Nova"/>
                <a:ea typeface="Proxima Nova"/>
                <a:cs typeface="Proxima Nova"/>
                <a:sym typeface="Proxima Nova"/>
              </a:rPr>
              <a:t>Transcripts per million (TPM)</a:t>
            </a:r>
            <a:r>
              <a:rPr lang="en-US" sz="1100">
                <a:latin typeface="Proxima Nova"/>
                <a:ea typeface="Proxima Nova"/>
                <a:cs typeface="Proxima Nova"/>
                <a:sym typeface="Proxima Nova"/>
              </a:rPr>
              <a:t> i </a:t>
            </a:r>
            <a:r>
              <a:rPr b="1" lang="en-US" sz="1100">
                <a:latin typeface="Proxima Nova"/>
                <a:ea typeface="Proxima Nova"/>
                <a:cs typeface="Proxima Nova"/>
                <a:sym typeface="Proxima Nova"/>
              </a:rPr>
              <a:t>Fragments per kilobase of exon per million reads (FPKM). </a:t>
            </a:r>
            <a:endParaRPr b="1" sz="1100">
              <a:latin typeface="Proxima Nova"/>
              <a:ea typeface="Proxima Nova"/>
              <a:cs typeface="Proxima Nova"/>
              <a:sym typeface="Proxima Nova"/>
            </a:endParaRPr>
          </a:p>
          <a:p>
            <a:pPr indent="0" lvl="0" marL="0" rtl="0" algn="l">
              <a:spcBef>
                <a:spcPts val="0"/>
              </a:spcBef>
              <a:spcAft>
                <a:spcPts val="0"/>
              </a:spcAft>
              <a:buSzPts val="1400"/>
              <a:buFont typeface="Open Sans"/>
              <a:buNone/>
            </a:pPr>
            <a:r>
              <a:rPr b="1" lang="en-US" sz="1100">
                <a:latin typeface="Proxima Nova"/>
                <a:ea typeface="Proxima Nova"/>
                <a:cs typeface="Proxima Nova"/>
                <a:sym typeface="Proxima Nova"/>
              </a:rPr>
              <a:t>FPKM - </a:t>
            </a:r>
            <a:r>
              <a:rPr lang="en-US" sz="1100">
                <a:latin typeface="Proxima Nova"/>
                <a:ea typeface="Proxima Nova"/>
                <a:cs typeface="Proxima Nova"/>
                <a:sym typeface="Proxima Nova"/>
              </a:rPr>
              <a:t>dobijamo kada broj read-ova koji se mapira na transktip ‘i’ podelimo sa proizvodom ukupnog broja read-ova i duzine tog read-a</a:t>
            </a:r>
            <a:endParaRPr sz="1100">
              <a:latin typeface="Proxima Nova"/>
              <a:ea typeface="Proxima Nova"/>
              <a:cs typeface="Proxima Nova"/>
              <a:sym typeface="Proxima Nova"/>
            </a:endParaRPr>
          </a:p>
          <a:p>
            <a:pPr indent="0" lvl="0" marL="0" rtl="0" algn="l">
              <a:spcBef>
                <a:spcPts val="0"/>
              </a:spcBef>
              <a:spcAft>
                <a:spcPts val="0"/>
              </a:spcAft>
              <a:buSzPts val="1400"/>
              <a:buFont typeface="Open Sans"/>
              <a:buNone/>
            </a:pPr>
            <a:r>
              <a:rPr b="1" lang="en-US" sz="1100">
                <a:latin typeface="Proxima Nova"/>
                <a:ea typeface="Proxima Nova"/>
                <a:cs typeface="Proxima Nova"/>
                <a:sym typeface="Proxima Nova"/>
              </a:rPr>
              <a:t>TPM - </a:t>
            </a:r>
            <a:r>
              <a:rPr lang="en-US" sz="1100">
                <a:latin typeface="Proxima Nova"/>
                <a:ea typeface="Proxima Nova"/>
                <a:cs typeface="Proxima Nova"/>
                <a:sym typeface="Proxima Nova"/>
              </a:rPr>
              <a:t>dobijamo kada broj read-ova koji se mapira na transktip ‘i’ podelimo sa duzinom tog read-a, a zatim dobijeni broj podelimo sa ukupnim brojem read-ova, sto je u fromuli desno predstavljeno kao suma kolicnika read-ova koji se mapiraju na sve transkripte i duzine tih transkripata.</a:t>
            </a:r>
            <a:endParaRPr sz="1100">
              <a:latin typeface="Proxima Nova"/>
              <a:ea typeface="Proxima Nova"/>
              <a:cs typeface="Proxima Nova"/>
              <a:sym typeface="Proxima Nov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6: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t/>
            </a:r>
            <a:endParaRPr b="0" i="0" sz="1200" u="none" cap="none" strike="noStrike">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7: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Font typeface="Open Sans"/>
              <a:buNone/>
            </a:pPr>
            <a:r>
              <a:rPr lang="en-US" sz="1100">
                <a:latin typeface="Proxima Nova"/>
                <a:ea typeface="Proxima Nova"/>
                <a:cs typeface="Proxima Nova"/>
                <a:sym typeface="Proxima Nova"/>
              </a:rPr>
              <a:t>Treci</a:t>
            </a:r>
            <a:r>
              <a:rPr lang="en-US" sz="1100">
                <a:latin typeface="Proxima Nova"/>
                <a:ea typeface="Proxima Nova"/>
                <a:cs typeface="Proxima Nova"/>
                <a:sym typeface="Proxima Nova"/>
              </a:rPr>
              <a:t> tip problema sa kojim se susrecemo prilikom RNA-seq. Kada poredimo veliki broj gena izmedju dva stanja, kako razlikujemo gene koji su zaista diferencijalno eksprimirani od onih koji nisu?</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9: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Mera statisticke znacajnosti.</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Kada posmatramo razlike u ekspresiji jednog gena izmedju dva stanja, </a:t>
            </a:r>
            <a:r>
              <a:rPr b="1" lang="en-US" sz="1100">
                <a:latin typeface="Proxima Nova"/>
                <a:ea typeface="Proxima Nova"/>
                <a:cs typeface="Proxima Nova"/>
                <a:sym typeface="Proxima Nova"/>
              </a:rPr>
              <a:t>nulta hipoteza</a:t>
            </a:r>
            <a:r>
              <a:rPr lang="en-US" sz="1100">
                <a:latin typeface="Proxima Nova"/>
                <a:ea typeface="Proxima Nova"/>
                <a:cs typeface="Proxima Nova"/>
                <a:sym typeface="Proxima Nova"/>
              </a:rPr>
              <a:t> kaze da ne postoji statisticki znacajna razlika i da ukoliko postoji prisutna je kao posledica neke greske.</a:t>
            </a:r>
            <a:endParaRPr sz="1100">
              <a:latin typeface="Proxima Nova"/>
              <a:ea typeface="Proxima Nova"/>
              <a:cs typeface="Proxima Nova"/>
              <a:sym typeface="Proxima Nova"/>
            </a:endParaRPr>
          </a:p>
          <a:p>
            <a:pPr indent="0" lvl="0" marL="0" rtl="0" algn="l">
              <a:spcBef>
                <a:spcPts val="0"/>
              </a:spcBef>
              <a:spcAft>
                <a:spcPts val="0"/>
              </a:spcAft>
              <a:buSzPts val="1400"/>
              <a:buFont typeface="Open Sans"/>
              <a:buNone/>
            </a:pPr>
            <a:r>
              <a:rPr lang="en-US" sz="1100">
                <a:latin typeface="Proxima Nova"/>
                <a:ea typeface="Proxima Nova"/>
                <a:cs typeface="Proxima Nova"/>
                <a:sym typeface="Proxima Nova"/>
              </a:rPr>
              <a:t>Kada posmatramo razlike u ekspresiji jednog gena izmedju dva stanja, </a:t>
            </a:r>
            <a:r>
              <a:rPr b="1" lang="en-US" sz="1100">
                <a:latin typeface="Proxima Nova"/>
                <a:ea typeface="Proxima Nova"/>
                <a:cs typeface="Proxima Nova"/>
                <a:sym typeface="Proxima Nova"/>
              </a:rPr>
              <a:t>alternativna hipoteza</a:t>
            </a:r>
            <a:r>
              <a:rPr lang="en-US" sz="1100">
                <a:latin typeface="Proxima Nova"/>
                <a:ea typeface="Proxima Nova"/>
                <a:cs typeface="Proxima Nova"/>
                <a:sym typeface="Proxima Nova"/>
              </a:rPr>
              <a:t> kaze da postoji statisticki znacajna razlika (suprostavljena je nultoj hipotezi) na osnovu dobijiene p-vrednosti.</a:t>
            </a:r>
            <a:endParaRPr sz="1100">
              <a:latin typeface="Proxima Nova"/>
              <a:ea typeface="Proxima Nova"/>
              <a:cs typeface="Proxima Nova"/>
              <a:sym typeface="Proxima Nova"/>
            </a:endParaRPr>
          </a:p>
          <a:p>
            <a:pPr indent="0" lvl="0" marL="0" rtl="0" algn="l">
              <a:spcBef>
                <a:spcPts val="0"/>
              </a:spcBef>
              <a:spcAft>
                <a:spcPts val="0"/>
              </a:spcAft>
              <a:buSzPts val="1400"/>
              <a:buFont typeface="Open Sans"/>
              <a:buNone/>
            </a:pPr>
            <a:r>
              <a:rPr b="1" lang="en-US" sz="1100">
                <a:latin typeface="Proxima Nova"/>
                <a:ea typeface="Proxima Nova"/>
                <a:cs typeface="Proxima Nova"/>
                <a:sym typeface="Proxima Nova"/>
              </a:rPr>
              <a:t>p-vrednost </a:t>
            </a:r>
            <a:r>
              <a:rPr lang="en-US" sz="1100">
                <a:latin typeface="Proxima Nova"/>
                <a:ea typeface="Proxima Nova"/>
                <a:cs typeface="Proxima Nova"/>
                <a:sym typeface="Proxima Nova"/>
              </a:rPr>
              <a:t>se dobija kao rezultat statistickog testa gde se porede distribucije read-ova za jedan gen izmedju dva stanja. Definise se kao verovatnoca dobijanja rezultata koji je jednako ili manje verovatan od onog koji je zapravo dobijen.</a:t>
            </a:r>
            <a:endParaRPr sz="1100">
              <a:latin typeface="Proxima Nova"/>
              <a:ea typeface="Proxima Nova"/>
              <a:cs typeface="Proxima Nova"/>
              <a:sym typeface="Proxima Nov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0: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Prilikom</a:t>
            </a:r>
            <a:r>
              <a:rPr lang="en-US" sz="1100">
                <a:latin typeface="Proxima Nova"/>
                <a:ea typeface="Proxima Nova"/>
                <a:cs typeface="Proxima Nova"/>
                <a:sym typeface="Proxima Nova"/>
              </a:rPr>
              <a:t> RNA-seq analize problem nastaje kada testiramo za vise od jednog gena gde racunamo p-vrednost za svako poredjenje. GTF anotacioni fajl za </a:t>
            </a:r>
            <a:r>
              <a:rPr lang="en-US" sz="1100">
                <a:latin typeface="Proxima Nova"/>
                <a:ea typeface="Proxima Nova"/>
                <a:cs typeface="Proxima Nova"/>
                <a:sym typeface="Proxima Nova"/>
              </a:rPr>
              <a:t>ljudski</a:t>
            </a:r>
            <a:r>
              <a:rPr lang="en-US" sz="1100">
                <a:latin typeface="Proxima Nova"/>
                <a:ea typeface="Proxima Nova"/>
                <a:cs typeface="Proxima Nova"/>
                <a:sym typeface="Proxima Nova"/>
              </a:rPr>
              <a:t> genom sadrzi oko 26.000 gena i 54.000 transkripata (toliko </a:t>
            </a:r>
            <a:r>
              <a:rPr lang="en-US" sz="1100">
                <a:latin typeface="Proxima Nova"/>
                <a:ea typeface="Proxima Nova"/>
                <a:cs typeface="Proxima Nova"/>
                <a:sym typeface="Proxima Nova"/>
              </a:rPr>
              <a:t>puta</a:t>
            </a:r>
            <a:r>
              <a:rPr lang="en-US" sz="1100">
                <a:latin typeface="Proxima Nova"/>
                <a:ea typeface="Proxima Nova"/>
                <a:cs typeface="Proxima Nova"/>
                <a:sym typeface="Proxima Nova"/>
              </a:rPr>
              <a:t> bismo morali da testiramo). Pod pretpostavkom da smo odabrali p-vrednost 0.05 koju smatramo statisticki znacajnom, verovatnoca dobijanja statisticki znacajnog rezultata kao posledica greske (slucajnosti) jednaka je 0.05. To znaci da ako za 1200/20000 gena </a:t>
            </a:r>
            <a:r>
              <a:rPr lang="en-US" sz="1100">
                <a:latin typeface="Proxima Nova"/>
                <a:ea typeface="Proxima Nova"/>
                <a:cs typeface="Proxima Nova"/>
                <a:sym typeface="Proxima Nova"/>
              </a:rPr>
              <a:t>dobijemo</a:t>
            </a:r>
            <a:r>
              <a:rPr lang="en-US" sz="1100">
                <a:latin typeface="Proxima Nova"/>
                <a:ea typeface="Proxima Nova"/>
                <a:cs typeface="Proxima Nova"/>
                <a:sym typeface="Proxima Nova"/>
              </a:rPr>
              <a:t> statisticki </a:t>
            </a:r>
            <a:r>
              <a:rPr lang="en-US" sz="1100">
                <a:latin typeface="Proxima Nova"/>
                <a:ea typeface="Proxima Nova"/>
                <a:cs typeface="Proxima Nova"/>
                <a:sym typeface="Proxima Nova"/>
              </a:rPr>
              <a:t>znacajn</a:t>
            </a:r>
            <a:r>
              <a:rPr lang="en-US" sz="1100">
                <a:latin typeface="Proxima Nova"/>
                <a:ea typeface="Proxima Nova"/>
                <a:cs typeface="Proxima Nova"/>
                <a:sym typeface="Proxima Nova"/>
              </a:rPr>
              <a:t> rezultat, postoji </a:t>
            </a:r>
            <a:r>
              <a:rPr lang="en-US" sz="1100">
                <a:latin typeface="Proxima Nova"/>
                <a:ea typeface="Proxima Nova"/>
                <a:cs typeface="Proxima Nova"/>
                <a:sym typeface="Proxima Nova"/>
              </a:rPr>
              <a:t>mogucnost da smo za</a:t>
            </a:r>
            <a:r>
              <a:rPr lang="en-US" sz="1100">
                <a:latin typeface="Proxima Nova"/>
                <a:ea typeface="Proxima Nova"/>
                <a:cs typeface="Proxima Nova"/>
                <a:sym typeface="Proxima Nova"/>
              </a:rPr>
              <a:t> 0.05 * 20,000 = 1000 gena dobili lazno pozitivan rezultat. Iz tog razloga neophodno je da se uradi korekcija za visestruka testiranja.</a:t>
            </a:r>
            <a:endParaRPr i="0" sz="1100" u="none" cap="none" strike="noStrike">
              <a:latin typeface="Proxima Nova"/>
              <a:ea typeface="Proxima Nova"/>
              <a:cs typeface="Proxima Nova"/>
              <a:sym typeface="Proxima No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9421d52e5_0_57: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39421d52e5_0_5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Ovde cemo spomenuti dva nacina pomocu kojih se moze korigovati p-vrednost prilikom visestrukog testiranja.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b="1" lang="en-US" sz="1100">
                <a:latin typeface="Proxima Nova"/>
                <a:ea typeface="Proxima Nova"/>
                <a:cs typeface="Proxima Nova"/>
                <a:sym typeface="Proxima Nova"/>
              </a:rPr>
              <a:t>Bonferoni korekcija</a:t>
            </a:r>
            <a:r>
              <a:rPr lang="en-US" sz="1100">
                <a:latin typeface="Proxima Nova"/>
                <a:ea typeface="Proxima Nova"/>
                <a:cs typeface="Proxima Nova"/>
                <a:sym typeface="Proxima Nova"/>
              </a:rPr>
              <a:t>: sluzi za korekciju Family-wise error rate (FWER), odnosno lazno </a:t>
            </a:r>
            <a:r>
              <a:rPr lang="en-US" sz="1100">
                <a:latin typeface="Proxima Nova"/>
                <a:ea typeface="Proxima Nova"/>
                <a:cs typeface="Proxima Nova"/>
                <a:sym typeface="Proxima Nova"/>
              </a:rPr>
              <a:t>pozitivnih</a:t>
            </a:r>
            <a:r>
              <a:rPr lang="en-US" sz="1100">
                <a:latin typeface="Proxima Nova"/>
                <a:ea typeface="Proxima Nova"/>
                <a:cs typeface="Proxima Nova"/>
                <a:sym typeface="Proxima Nova"/>
              </a:rPr>
              <a:t> rezultata za p-vrednosti koje su &lt;= 0.05. Ova korekcija je veoma jednostavna i primenjuje se tako sto se p-vrednost (α) dobijena za jedno poredjenje (jedan gen) podeli sa ukupnim brojem testova (gena).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b="1" lang="en-US" sz="1100">
                <a:latin typeface="Proxima Nova"/>
                <a:ea typeface="Proxima Nova"/>
                <a:cs typeface="Proxima Nova"/>
                <a:sym typeface="Proxima Nova"/>
              </a:rPr>
              <a:t>BH (Benjamini-Hochberg) korekcija</a:t>
            </a:r>
            <a:r>
              <a:rPr lang="en-US" sz="1100">
                <a:latin typeface="Proxima Nova"/>
                <a:ea typeface="Proxima Nova"/>
                <a:cs typeface="Proxima Nova"/>
                <a:sym typeface="Proxima Nova"/>
              </a:rPr>
              <a:t>: sluzi za korekciju </a:t>
            </a:r>
            <a:r>
              <a:rPr b="1" lang="en-US" sz="1100">
                <a:latin typeface="Proxima Nova"/>
                <a:ea typeface="Proxima Nova"/>
                <a:cs typeface="Proxima Nova"/>
                <a:sym typeface="Proxima Nova"/>
              </a:rPr>
              <a:t>false discovery rate (FDR). </a:t>
            </a:r>
            <a:r>
              <a:rPr lang="en-US" sz="1100">
                <a:latin typeface="Proxima Nova"/>
                <a:ea typeface="Proxima Nova"/>
                <a:cs typeface="Proxima Nova"/>
                <a:sym typeface="Proxima Nova"/>
              </a:rPr>
              <a:t>Pogledati: </a:t>
            </a:r>
            <a:r>
              <a:rPr lang="en-US" sz="1000" u="sng">
                <a:solidFill>
                  <a:schemeClr val="hlink"/>
                </a:solidFill>
                <a:latin typeface="Proxima Nova"/>
                <a:ea typeface="Proxima Nova"/>
                <a:cs typeface="Proxima Nova"/>
                <a:sym typeface="Proxima Nova"/>
                <a:hlinkClick r:id="rId2"/>
              </a:rPr>
              <a:t>https://www.youtube.com/watch?v=K8LQSvtjcEo</a:t>
            </a:r>
            <a:endParaRPr sz="1100">
              <a:latin typeface="Proxima Nova"/>
              <a:ea typeface="Proxima Nova"/>
              <a:cs typeface="Proxima Nova"/>
              <a:sym typeface="Proxima Nov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1: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3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t/>
            </a:r>
            <a:endParaRPr b="0" i="0" sz="1200" u="none" cap="none" strike="noStrike">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9421d52e5_0_68: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39421d52e5_0_6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t/>
            </a:r>
            <a:endParaRPr b="0" i="0" sz="1200" u="none" cap="none" strike="noStrike">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121149691_0_5: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121149691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Podseticemo se centralne dogme molekularne biologije koja kaze da se informacija sa molekula DNK prenosi na molekul RNK procesom koji se zove transkripcija. RNK molekuli koji nose informaciju za sintezu proteina, informacione RNK (mRNA) podlezu procesu splajsovanja i poliadenilacije (pogledati prethodno predavanje). U procesu translacije, informacija sa zrele mRNA se prevodi u sekvencu amino kiselina.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Razliciti tipovi celija iako imaju isti DNK proizvode razlicite mRNA tj. u njima se sintetisu razliciti proteini.</a:t>
            </a:r>
            <a:endParaRPr sz="11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Transkripti - svi molekuli RNK koji se prepisuju sa DNK molekula.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mRNA/informaciona RNK - transkripti koji nose informaciju za sintezu proteina.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Izoforme - transkripti koji poticu sa istog gena (regiona na DNK), nastali procesom alternativnog splajsovanja.</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t/>
            </a:r>
            <a:endParaRPr sz="1100">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mRNA kada se prepise sa molekula DNK sadzi kodirajuce regione egzone (obojeni crveno) i nekodirajuce regione introne (obojeni plavo). U procesu splajsovanja dolazi do iskrajanja introna iz zrelog molekula mRNA. Procesom alternativnog splajsovanja moguce je na razlicite nacine kombinovati egzone koji poticu sa istog gena. Na taj nacin se mogu dobiti razliciti transkripti koji se nazivaju izoforme. Na slici su prikazane tri izoforme jednog gena koje imaju razlicite kombinacije egzona i kodiraju za tri razlicita proteina.</a:t>
            </a:r>
            <a:endParaRPr sz="1100">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Zbog cega sekvenciramo RNK molekule?</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Read-ovi koji se dobijaju sekvenciranjem RNK retko se koriste za </a:t>
            </a:r>
            <a:r>
              <a:rPr lang="en-US" sz="1100">
                <a:latin typeface="Proxima Nova"/>
                <a:ea typeface="Proxima Nova"/>
                <a:cs typeface="Proxima Nova"/>
                <a:sym typeface="Proxima Nova"/>
              </a:rPr>
              <a:t>variant</a:t>
            </a:r>
            <a:r>
              <a:rPr lang="en-US" sz="1100">
                <a:latin typeface="Proxima Nova"/>
                <a:ea typeface="Proxima Nova"/>
                <a:cs typeface="Proxima Nova"/>
                <a:sym typeface="Proxima Nova"/>
              </a:rPr>
              <a:t> calling a jos redje za </a:t>
            </a:r>
            <a:r>
              <a:rPr lang="en-US" sz="1100">
                <a:latin typeface="Proxima Nova"/>
                <a:ea typeface="Proxima Nova"/>
                <a:cs typeface="Proxima Nova"/>
                <a:sym typeface="Proxima Nova"/>
              </a:rPr>
              <a:t>assembly</a:t>
            </a:r>
            <a:r>
              <a:rPr lang="en-US" sz="1100">
                <a:latin typeface="Proxima Nova"/>
                <a:ea typeface="Proxima Nova"/>
                <a:cs typeface="Proxima Nova"/>
                <a:sym typeface="Proxima Nova"/>
              </a:rPr>
              <a:t>.</a:t>
            </a:r>
            <a:endParaRPr sz="1100">
              <a:latin typeface="Proxima Nova"/>
              <a:ea typeface="Proxima Nova"/>
              <a:cs typeface="Proxima Nova"/>
              <a:sym typeface="Proxima Nova"/>
            </a:endParaRPr>
          </a:p>
          <a:p>
            <a:pPr indent="0" lvl="0" marL="0" marR="0" rtl="0" algn="l">
              <a:spcBef>
                <a:spcPts val="0"/>
              </a:spcBef>
              <a:spcAft>
                <a:spcPts val="0"/>
              </a:spcAft>
              <a:buSzPts val="1400"/>
              <a:buFont typeface="Open Sans"/>
              <a:buNone/>
            </a:pPr>
            <a:r>
              <a:rPr lang="en-US" sz="1100">
                <a:latin typeface="Proxima Nova"/>
                <a:ea typeface="Proxima Nova"/>
                <a:cs typeface="Proxima Nova"/>
                <a:sym typeface="Proxima Nova"/>
              </a:rPr>
              <a:t>Najcesca primena </a:t>
            </a:r>
            <a:r>
              <a:rPr lang="en-US" sz="1100">
                <a:latin typeface="Proxima Nova"/>
                <a:ea typeface="Proxima Nova"/>
                <a:cs typeface="Proxima Nova"/>
                <a:sym typeface="Proxima Nova"/>
              </a:rPr>
              <a:t>sekvenciranja</a:t>
            </a:r>
            <a:r>
              <a:rPr lang="en-US" sz="1100">
                <a:latin typeface="Proxima Nova"/>
                <a:ea typeface="Proxima Nova"/>
                <a:cs typeface="Proxima Nova"/>
                <a:sym typeface="Proxima Nova"/>
              </a:rPr>
              <a:t> RNK je odredjivanje relativne zastupljenosti RNK molekula (</a:t>
            </a:r>
            <a:r>
              <a:rPr b="1" lang="en-US" sz="1100">
                <a:latin typeface="Proxima Nova"/>
                <a:ea typeface="Proxima Nova"/>
                <a:cs typeface="Proxima Nova"/>
                <a:sym typeface="Proxima Nova"/>
              </a:rPr>
              <a:t>kvantifikacija</a:t>
            </a:r>
            <a:r>
              <a:rPr lang="en-US" sz="1100">
                <a:latin typeface="Proxima Nova"/>
                <a:ea typeface="Proxima Nova"/>
                <a:cs typeface="Proxima Nova"/>
                <a:sym typeface="Proxima Nova"/>
              </a:rPr>
              <a:t>) i testiranje razlika u </a:t>
            </a:r>
            <a:r>
              <a:rPr lang="en-US" sz="1100">
                <a:latin typeface="Proxima Nova"/>
                <a:ea typeface="Proxima Nova"/>
                <a:cs typeface="Proxima Nova"/>
                <a:sym typeface="Proxima Nova"/>
              </a:rPr>
              <a:t>ekspresiji</a:t>
            </a:r>
            <a:r>
              <a:rPr lang="en-US" sz="1100">
                <a:latin typeface="Proxima Nova"/>
                <a:ea typeface="Proxima Nova"/>
                <a:cs typeface="Proxima Nova"/>
                <a:sym typeface="Proxima Nova"/>
              </a:rPr>
              <a:t> gena izmedju dva stanja (</a:t>
            </a:r>
            <a:r>
              <a:rPr b="1" lang="en-US" sz="1100">
                <a:latin typeface="Proxima Nova"/>
                <a:ea typeface="Proxima Nova"/>
                <a:cs typeface="Proxima Nova"/>
                <a:sym typeface="Proxima Nova"/>
              </a:rPr>
              <a:t>diferencijalna ekspresija</a:t>
            </a:r>
            <a:r>
              <a:rPr lang="en-US" sz="1100">
                <a:latin typeface="Proxima Nova"/>
                <a:ea typeface="Proxima Nova"/>
                <a:cs typeface="Proxima Nova"/>
                <a:sym typeface="Proxima Nova"/>
              </a:rPr>
              <a:t>).</a:t>
            </a:r>
            <a:endParaRPr sz="1100">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9421d52e5_0_2: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39421d52e5_0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Kvantifikacija RNK molekula na nivou gena ili transkripata u okviru jednog bioloskog uzorka je preduslov za analizu diferencijalne ekspresije. Diferencijalna analiza poredi ekspresije gena izmedju dva stanja, zdrave vs. bolesne osobe, tretirani vs. netretirani pacijenti, poredjenja izmedju razlicitih tkiva itd. Za svako stanje sekvenciramo RNK u odredjenom broju uzoraka tj. bioloskih replikata. Kada od informacije sa DNK (gena) nastane proteinski produkt kazemo da se taj gen eksprimirao. Kvantifikacija RNK </a:t>
            </a:r>
            <a:r>
              <a:rPr lang="en-US" sz="1100">
                <a:latin typeface="Proxima Nova"/>
                <a:ea typeface="Proxima Nova"/>
                <a:cs typeface="Proxima Nova"/>
                <a:sym typeface="Proxima Nova"/>
              </a:rPr>
              <a:t>predstavlja</a:t>
            </a:r>
            <a:r>
              <a:rPr lang="en-US" sz="1100">
                <a:latin typeface="Proxima Nova"/>
                <a:ea typeface="Proxima Nova"/>
                <a:cs typeface="Proxima Nova"/>
                <a:sym typeface="Proxima Nova"/>
              </a:rPr>
              <a:t> jedan od nacina kako se na posredan odredjuje ekspresija proteina u nekom uzorku.</a:t>
            </a:r>
            <a:endParaRPr sz="1100">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Open Sans"/>
              <a:buNone/>
            </a:pPr>
            <a:r>
              <a:t/>
            </a:r>
            <a:endParaRPr b="0" i="0" sz="1200" u="none" cap="none" strike="noStrike">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526143" y="685800"/>
            <a:ext cx="5805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Na slici levo prikazana je ilustracija rezultata kvantifikacije RNK. Kao rezultat ove nalize dobija se tabela koja predstavlja profil ekspresije gena ili transkripata u vecem broju uzoraka. Imena gena ili transkripata predstavljaju imena redova dok su imena kolona oznacena imenima razlicitih uzoraka. Unutar tabele se nalaze brojevi koji oznacavaju koliko se read-ova mapiralo na odredjeni gen/transkript (ime reda) u odredjenom uzorku (ime kolone).</a:t>
            </a:r>
            <a:endParaRPr sz="1100">
              <a:latin typeface="Proxima Nova"/>
              <a:ea typeface="Proxima Nova"/>
              <a:cs typeface="Proxima Nova"/>
              <a:sym typeface="Proxima Nova"/>
            </a:endParaRPr>
          </a:p>
          <a:p>
            <a:pPr indent="0" lvl="0" marL="0" marR="0" rtl="0" algn="l">
              <a:spcBef>
                <a:spcPts val="0"/>
              </a:spcBef>
              <a:spcAft>
                <a:spcPts val="0"/>
              </a:spcAft>
              <a:buClr>
                <a:srgbClr val="0097A7"/>
              </a:buClr>
              <a:buSzPts val="1400"/>
              <a:buFont typeface="Montserrat"/>
              <a:buNone/>
            </a:pPr>
            <a:r>
              <a:rPr lang="en-US" sz="1100">
                <a:latin typeface="Proxima Nova"/>
                <a:ea typeface="Proxima Nova"/>
                <a:cs typeface="Proxima Nova"/>
                <a:sym typeface="Proxima Nova"/>
              </a:rPr>
              <a:t>Na slici desno </a:t>
            </a:r>
            <a:r>
              <a:rPr lang="en-US" sz="1100">
                <a:latin typeface="Proxima Nova"/>
                <a:ea typeface="Proxima Nova"/>
                <a:cs typeface="Proxima Nova"/>
                <a:sym typeface="Proxima Nova"/>
              </a:rPr>
              <a:t>je h</a:t>
            </a:r>
            <a:r>
              <a:rPr lang="en-US" sz="1100">
                <a:latin typeface="Proxima Nova"/>
                <a:ea typeface="Proxima Nova"/>
                <a:cs typeface="Proxima Nova"/>
                <a:sym typeface="Proxima Nova"/>
              </a:rPr>
              <a:t>eatmap-a na kojoj su za osam razlicitih uzoraka, zastupljenosti gena (oko 400) prikazane razlicitim bojama. Geni koji imaju manju zastupljenost u uzorku (manje read-ova se mapiralo na njih) obojeni su plavim dok su geni koji su zastupljeni u vecim kolicinama obojeni crvenim nijansama. Brojevi read-ova na heatmap-i skalirani </a:t>
            </a:r>
            <a:r>
              <a:rPr lang="en-US" sz="1100">
                <a:latin typeface="Proxima Nova"/>
                <a:ea typeface="Proxima Nova"/>
                <a:cs typeface="Proxima Nova"/>
                <a:sym typeface="Proxima Nova"/>
              </a:rPr>
              <a:t>su</a:t>
            </a:r>
            <a:r>
              <a:rPr lang="en-US" sz="1100">
                <a:latin typeface="Proxima Nova"/>
                <a:ea typeface="Proxima Nova"/>
                <a:cs typeface="Proxima Nova"/>
                <a:sym typeface="Proxima Nova"/>
              </a:rPr>
              <a:t> na vrednosti izmedju -2 i 2.</a:t>
            </a:r>
            <a:endParaRPr sz="1100">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no title - no confidential" showMasterSp="0">
  <p:cSld name="cover, no title - no confidential">
    <p:bg>
      <p:bgPr>
        <a:solidFill>
          <a:schemeClr val="dk1"/>
        </a:solidFill>
      </p:bgPr>
    </p:bg>
    <p:spTree>
      <p:nvGrpSpPr>
        <p:cNvPr id="11" name="Shape 11"/>
        <p:cNvGrpSpPr/>
        <p:nvPr/>
      </p:nvGrpSpPr>
      <p:grpSpPr>
        <a:xfrm>
          <a:off x="0" y="0"/>
          <a:ext cx="0" cy="0"/>
          <a:chOff x="0" y="0"/>
          <a:chExt cx="0" cy="0"/>
        </a:xfrm>
      </p:grpSpPr>
      <p:sp>
        <p:nvSpPr>
          <p:cNvPr id="12" name="Google Shape;12;p2"/>
          <p:cNvSpPr/>
          <p:nvPr/>
        </p:nvSpPr>
        <p:spPr>
          <a:xfrm>
            <a:off x="3117712"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 name="Google Shape;13;p2"/>
          <p:cNvSpPr/>
          <p:nvPr/>
        </p:nvSpPr>
        <p:spPr>
          <a:xfrm>
            <a:off x="3157933" y="1130224"/>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 name="Google Shape;14;p2"/>
          <p:cNvSpPr/>
          <p:nvPr/>
        </p:nvSpPr>
        <p:spPr>
          <a:xfrm>
            <a:off x="3175284"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descr="SB_Logotype_RGB_1C.png" id="15" name="Google Shape;15;p2"/>
          <p:cNvPicPr preferRelativeResize="0"/>
          <p:nvPr/>
        </p:nvPicPr>
        <p:blipFill rotWithShape="1">
          <a:blip r:embed="rId2">
            <a:alphaModFix/>
          </a:blip>
          <a:srcRect b="0" l="0" r="0" t="0"/>
          <a:stretch/>
        </p:blipFill>
        <p:spPr>
          <a:xfrm>
            <a:off x="3830448" y="1979905"/>
            <a:ext cx="1483162" cy="226687"/>
          </a:xfrm>
          <a:prstGeom prst="rect">
            <a:avLst/>
          </a:prstGeom>
          <a:noFill/>
          <a:ln>
            <a:noFill/>
          </a:ln>
        </p:spPr>
      </p:pic>
      <p:sp>
        <p:nvSpPr>
          <p:cNvPr id="16" name="Google Shape;16;p2"/>
          <p:cNvSpPr/>
          <p:nvPr/>
        </p:nvSpPr>
        <p:spPr>
          <a:xfrm>
            <a:off x="7245724" y="4789141"/>
            <a:ext cx="1753200" cy="142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rgbClr val="FFFFFF"/>
                </a:solidFill>
                <a:latin typeface="Proxima Nova"/>
                <a:ea typeface="Proxima Nova"/>
                <a:cs typeface="Proxima Nova"/>
                <a:sym typeface="Proxima Nova"/>
              </a:rPr>
              <a:t>sevenbridges.com</a:t>
            </a:r>
            <a:endParaRPr/>
          </a:p>
        </p:txBody>
      </p:sp>
      <p:cxnSp>
        <p:nvCxnSpPr>
          <p:cNvPr id="17" name="Google Shape;17;p2"/>
          <p:cNvCxnSpPr/>
          <p:nvPr/>
        </p:nvCxnSpPr>
        <p:spPr>
          <a:xfrm>
            <a:off x="4155857" y="2393604"/>
            <a:ext cx="8322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2"/>
          <p:cNvSpPr txBox="1"/>
          <p:nvPr>
            <p:ph type="title"/>
          </p:nvPr>
        </p:nvSpPr>
        <p:spPr>
          <a:xfrm>
            <a:off x="1541429" y="2503256"/>
            <a:ext cx="6061200" cy="1249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rgbClr val="FFFFFF"/>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itle, empty space - confidential">
  <p:cSld name="centered title, empty space - confidential">
    <p:spTree>
      <p:nvGrpSpPr>
        <p:cNvPr id="84" name="Shape 84"/>
        <p:cNvGrpSpPr/>
        <p:nvPr/>
      </p:nvGrpSpPr>
      <p:grpSpPr>
        <a:xfrm>
          <a:off x="0" y="0"/>
          <a:ext cx="0" cy="0"/>
          <a:chOff x="0" y="0"/>
          <a:chExt cx="0" cy="0"/>
        </a:xfrm>
      </p:grpSpPr>
      <p:sp>
        <p:nvSpPr>
          <p:cNvPr id="85" name="Google Shape;85;p11"/>
          <p:cNvSpPr txBox="1"/>
          <p:nvPr>
            <p:ph type="title"/>
          </p:nvPr>
        </p:nvSpPr>
        <p:spPr>
          <a:xfrm>
            <a:off x="435428" y="378591"/>
            <a:ext cx="8273100" cy="51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sp>
        <p:nvSpPr>
          <p:cNvPr id="86" name="Google Shape;86;p11"/>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lt2"/>
                </a:solidFill>
                <a:latin typeface="Proxima Nova"/>
                <a:ea typeface="Proxima Nova"/>
                <a:cs typeface="Proxima Nova"/>
                <a:sym typeface="Proxima Nova"/>
              </a:rPr>
              <a:t>CONFIDENTIAL</a:t>
            </a:r>
            <a:endParaRPr/>
          </a:p>
        </p:txBody>
      </p:sp>
      <p:cxnSp>
        <p:nvCxnSpPr>
          <p:cNvPr id="87" name="Google Shape;87;p11"/>
          <p:cNvCxnSpPr/>
          <p:nvPr/>
        </p:nvCxnSpPr>
        <p:spPr>
          <a:xfrm>
            <a:off x="7692397" y="174986"/>
            <a:ext cx="1179000" cy="0"/>
          </a:xfrm>
          <a:prstGeom prst="straightConnector1">
            <a:avLst/>
          </a:prstGeom>
          <a:noFill/>
          <a:ln cap="flat" cmpd="sng" w="9525">
            <a:solidFill>
              <a:srgbClr val="D9D9D9"/>
            </a:solidFill>
            <a:prstDash val="solid"/>
            <a:round/>
            <a:headEnd len="sm" w="sm" type="none"/>
            <a:tailEnd len="sm" w="sm" type="none"/>
          </a:ln>
        </p:spPr>
      </p:cxnSp>
      <p:cxnSp>
        <p:nvCxnSpPr>
          <p:cNvPr id="88" name="Google Shape;88;p11"/>
          <p:cNvCxnSpPr/>
          <p:nvPr/>
        </p:nvCxnSpPr>
        <p:spPr>
          <a:xfrm>
            <a:off x="7692397" y="378649"/>
            <a:ext cx="1179000" cy="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itle, empty space - no confidential">
  <p:cSld name="centered title, empty space - no confidential">
    <p:spTree>
      <p:nvGrpSpPr>
        <p:cNvPr id="89" name="Shape 89"/>
        <p:cNvGrpSpPr/>
        <p:nvPr/>
      </p:nvGrpSpPr>
      <p:grpSpPr>
        <a:xfrm>
          <a:off x="0" y="0"/>
          <a:ext cx="0" cy="0"/>
          <a:chOff x="0" y="0"/>
          <a:chExt cx="0" cy="0"/>
        </a:xfrm>
      </p:grpSpPr>
      <p:sp>
        <p:nvSpPr>
          <p:cNvPr id="90" name="Google Shape;90;p12"/>
          <p:cNvSpPr txBox="1"/>
          <p:nvPr>
            <p:ph type="title"/>
          </p:nvPr>
        </p:nvSpPr>
        <p:spPr>
          <a:xfrm>
            <a:off x="435428" y="378591"/>
            <a:ext cx="8273100" cy="51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slate - confidential" showMasterSp="0">
  <p:cSld name="section divider, slate - confidential">
    <p:bg>
      <p:bgPr>
        <a:solidFill>
          <a:srgbClr val="577287"/>
        </a:solidFill>
      </p:bgPr>
    </p:bg>
    <p:spTree>
      <p:nvGrpSpPr>
        <p:cNvPr id="91" name="Shape 91"/>
        <p:cNvGrpSpPr/>
        <p:nvPr/>
      </p:nvGrpSpPr>
      <p:grpSpPr>
        <a:xfrm>
          <a:off x="0" y="0"/>
          <a:ext cx="0" cy="0"/>
          <a:chOff x="0" y="0"/>
          <a:chExt cx="0" cy="0"/>
        </a:xfrm>
      </p:grpSpPr>
      <p:sp>
        <p:nvSpPr>
          <p:cNvPr id="92" name="Google Shape;92;p13"/>
          <p:cNvSpPr/>
          <p:nvPr/>
        </p:nvSpPr>
        <p:spPr>
          <a:xfrm>
            <a:off x="220381" y="4835476"/>
            <a:ext cx="1446900" cy="3192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0"/>
              </a:spcBef>
              <a:spcAft>
                <a:spcPts val="0"/>
              </a:spcAft>
              <a:buClr>
                <a:schemeClr val="accent3"/>
              </a:buClr>
              <a:buSzPts val="800"/>
              <a:buFont typeface="Arial"/>
              <a:buNone/>
            </a:pPr>
            <a:r>
              <a:rPr b="1" i="0" lang="en-US" sz="800" u="none" cap="none" strike="noStrike">
                <a:solidFill>
                  <a:schemeClr val="accent4"/>
                </a:solidFill>
                <a:latin typeface="Proxima Nova"/>
                <a:ea typeface="Proxima Nova"/>
                <a:cs typeface="Proxima Nova"/>
                <a:sym typeface="Proxima Nova"/>
              </a:rPr>
              <a:t>© 2016 Seven Bridges</a:t>
            </a:r>
            <a:endParaRPr/>
          </a:p>
        </p:txBody>
      </p:sp>
      <p:sp>
        <p:nvSpPr>
          <p:cNvPr id="93" name="Google Shape;93;p13"/>
          <p:cNvSpPr/>
          <p:nvPr/>
        </p:nvSpPr>
        <p:spPr>
          <a:xfrm>
            <a:off x="7390024" y="4828238"/>
            <a:ext cx="1596300" cy="319200"/>
          </a:xfrm>
          <a:prstGeom prst="rect">
            <a:avLst/>
          </a:prstGeom>
          <a:noFill/>
          <a:ln>
            <a:noFill/>
          </a:ln>
        </p:spPr>
        <p:txBody>
          <a:bodyPr anchorCtr="0" anchor="ctr" bIns="0" lIns="0" spcFirstLastPara="1" rIns="0" wrap="square" tIns="0">
            <a:noAutofit/>
          </a:bodyPr>
          <a:lstStyle/>
          <a:p>
            <a:pPr indent="-114300" lvl="0" marL="114300" marR="0" rtl="0" algn="r">
              <a:lnSpc>
                <a:spcPct val="100000"/>
              </a:lnSpc>
              <a:spcBef>
                <a:spcPts val="0"/>
              </a:spcBef>
              <a:spcAft>
                <a:spcPts val="0"/>
              </a:spcAft>
              <a:buClr>
                <a:schemeClr val="accent3"/>
              </a:buClr>
              <a:buSzPts val="800"/>
              <a:buFont typeface="Arial"/>
              <a:buNone/>
            </a:pPr>
            <a:r>
              <a:rPr b="1" i="0" lang="en-US" sz="800" u="none" cap="none" strike="noStrike">
                <a:solidFill>
                  <a:schemeClr val="accent4"/>
                </a:solidFill>
                <a:latin typeface="Proxima Nova"/>
                <a:ea typeface="Proxima Nova"/>
                <a:cs typeface="Proxima Nova"/>
                <a:sym typeface="Proxima Nova"/>
              </a:rPr>
              <a:t>sevenbridges.com</a:t>
            </a:r>
            <a:endParaRPr/>
          </a:p>
        </p:txBody>
      </p:sp>
      <p:sp>
        <p:nvSpPr>
          <p:cNvPr id="94" name="Google Shape;94;p13"/>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accent4"/>
                </a:solidFill>
                <a:latin typeface="Proxima Nova"/>
                <a:ea typeface="Proxima Nova"/>
                <a:cs typeface="Proxima Nova"/>
                <a:sym typeface="Proxima Nova"/>
              </a:rPr>
              <a:t>CONFIDENTIAL</a:t>
            </a:r>
            <a:endParaRPr/>
          </a:p>
        </p:txBody>
      </p:sp>
      <p:cxnSp>
        <p:nvCxnSpPr>
          <p:cNvPr id="95" name="Google Shape;95;p13"/>
          <p:cNvCxnSpPr/>
          <p:nvPr/>
        </p:nvCxnSpPr>
        <p:spPr>
          <a:xfrm>
            <a:off x="7692397" y="174986"/>
            <a:ext cx="1179000" cy="0"/>
          </a:xfrm>
          <a:prstGeom prst="straightConnector1">
            <a:avLst/>
          </a:prstGeom>
          <a:noFill/>
          <a:ln cap="flat" cmpd="sng" w="9525">
            <a:solidFill>
              <a:schemeClr val="accent4"/>
            </a:solidFill>
            <a:prstDash val="solid"/>
            <a:round/>
            <a:headEnd len="sm" w="sm" type="none"/>
            <a:tailEnd len="sm" w="sm" type="none"/>
          </a:ln>
        </p:spPr>
      </p:cxnSp>
      <p:cxnSp>
        <p:nvCxnSpPr>
          <p:cNvPr id="96" name="Google Shape;96;p13"/>
          <p:cNvCxnSpPr/>
          <p:nvPr/>
        </p:nvCxnSpPr>
        <p:spPr>
          <a:xfrm>
            <a:off x="4150810" y="2553234"/>
            <a:ext cx="832200" cy="0"/>
          </a:xfrm>
          <a:prstGeom prst="straightConnector1">
            <a:avLst/>
          </a:prstGeom>
          <a:noFill/>
          <a:ln cap="flat" cmpd="sng" w="38100">
            <a:solidFill>
              <a:schemeClr val="accent4"/>
            </a:solidFill>
            <a:prstDash val="solid"/>
            <a:round/>
            <a:headEnd len="sm" w="sm" type="none"/>
            <a:tailEnd len="sm" w="sm" type="none"/>
          </a:ln>
        </p:spPr>
      </p:cxnSp>
      <p:sp>
        <p:nvSpPr>
          <p:cNvPr id="97" name="Google Shape;97;p13"/>
          <p:cNvSpPr txBox="1"/>
          <p:nvPr>
            <p:ph idx="1" type="subTitle"/>
          </p:nvPr>
        </p:nvSpPr>
        <p:spPr>
          <a:xfrm>
            <a:off x="1541429" y="2659978"/>
            <a:ext cx="6061200" cy="1197600"/>
          </a:xfrm>
          <a:prstGeom prst="rect">
            <a:avLst/>
          </a:prstGeom>
          <a:noFill/>
          <a:ln>
            <a:noFill/>
          </a:ln>
        </p:spPr>
        <p:txBody>
          <a:bodyPr anchorCtr="0" anchor="t" bIns="91425" lIns="91425" spcFirstLastPara="1" rIns="91425" wrap="square" tIns="91425">
            <a:noAutofit/>
          </a:bodyPr>
          <a:lstStyle>
            <a:lvl1pPr indent="-127000" lvl="0" marL="203200" marR="0" rtl="0" algn="ctr">
              <a:lnSpc>
                <a:spcPct val="100000"/>
              </a:lnSpc>
              <a:spcBef>
                <a:spcPts val="0"/>
              </a:spcBef>
              <a:spcAft>
                <a:spcPts val="0"/>
              </a:spcAft>
              <a:buClr>
                <a:schemeClr val="accent5"/>
              </a:buClr>
              <a:buSzPts val="1100"/>
              <a:buFont typeface="Proxima Nova"/>
              <a:buNone/>
              <a:defRPr b="0" i="0" sz="1400" u="none" cap="none" strike="noStrike">
                <a:solidFill>
                  <a:srgbClr val="FFFFFF"/>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sp>
        <p:nvSpPr>
          <p:cNvPr id="98" name="Google Shape;98;p13"/>
          <p:cNvSpPr txBox="1"/>
          <p:nvPr>
            <p:ph type="title"/>
          </p:nvPr>
        </p:nvSpPr>
        <p:spPr>
          <a:xfrm>
            <a:off x="1541429" y="1285847"/>
            <a:ext cx="6061200" cy="1084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rgbClr val="FFFFFF"/>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pic>
        <p:nvPicPr>
          <p:cNvPr descr="SB_patterns_RGB_Dots2-White.png" id="99" name="Google Shape;99;p13"/>
          <p:cNvPicPr preferRelativeResize="0"/>
          <p:nvPr/>
        </p:nvPicPr>
        <p:blipFill rotWithShape="1">
          <a:blip r:embed="rId2">
            <a:alphaModFix amt="11000"/>
          </a:blip>
          <a:srcRect b="0" l="0" r="0" t="0"/>
          <a:stretch/>
        </p:blipFill>
        <p:spPr>
          <a:xfrm>
            <a:off x="4949337" y="3301574"/>
            <a:ext cx="4191918" cy="1676362"/>
          </a:xfrm>
          <a:prstGeom prst="rect">
            <a:avLst/>
          </a:prstGeom>
          <a:noFill/>
          <a:ln>
            <a:noFill/>
          </a:ln>
        </p:spPr>
      </p:pic>
      <p:cxnSp>
        <p:nvCxnSpPr>
          <p:cNvPr id="100" name="Google Shape;100;p13"/>
          <p:cNvCxnSpPr/>
          <p:nvPr/>
        </p:nvCxnSpPr>
        <p:spPr>
          <a:xfrm>
            <a:off x="7692397" y="378649"/>
            <a:ext cx="1179000" cy="0"/>
          </a:xfrm>
          <a:prstGeom prst="straightConnector1">
            <a:avLst/>
          </a:prstGeom>
          <a:noFill/>
          <a:ln cap="flat" cmpd="sng" w="9525">
            <a:solidFill>
              <a:schemeClr val="accent4"/>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light - confidential" showMasterSp="0">
  <p:cSld name="section divider, light - confidential">
    <p:bg>
      <p:bgPr>
        <a:solidFill>
          <a:schemeClr val="accent6"/>
        </a:solidFill>
      </p:bgPr>
    </p:bg>
    <p:spTree>
      <p:nvGrpSpPr>
        <p:cNvPr id="101" name="Shape 101"/>
        <p:cNvGrpSpPr/>
        <p:nvPr/>
      </p:nvGrpSpPr>
      <p:grpSpPr>
        <a:xfrm>
          <a:off x="0" y="0"/>
          <a:ext cx="0" cy="0"/>
          <a:chOff x="0" y="0"/>
          <a:chExt cx="0" cy="0"/>
        </a:xfrm>
      </p:grpSpPr>
      <p:sp>
        <p:nvSpPr>
          <p:cNvPr id="102" name="Google Shape;102;p14"/>
          <p:cNvSpPr/>
          <p:nvPr/>
        </p:nvSpPr>
        <p:spPr>
          <a:xfrm>
            <a:off x="220381" y="4835476"/>
            <a:ext cx="1446900" cy="3192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0"/>
              </a:spcBef>
              <a:spcAft>
                <a:spcPts val="0"/>
              </a:spcAft>
              <a:buClr>
                <a:schemeClr val="accent3"/>
              </a:buClr>
              <a:buSzPts val="800"/>
              <a:buFont typeface="Arial"/>
              <a:buNone/>
            </a:pPr>
            <a:r>
              <a:rPr b="1" i="0" lang="en-US" sz="800" u="none" cap="none" strike="noStrike">
                <a:solidFill>
                  <a:schemeClr val="lt1"/>
                </a:solidFill>
                <a:latin typeface="Proxima Nova"/>
                <a:ea typeface="Proxima Nova"/>
                <a:cs typeface="Proxima Nova"/>
                <a:sym typeface="Proxima Nova"/>
              </a:rPr>
              <a:t>© 2016 Seven Bridges</a:t>
            </a:r>
            <a:endParaRPr/>
          </a:p>
        </p:txBody>
      </p:sp>
      <p:sp>
        <p:nvSpPr>
          <p:cNvPr id="103" name="Google Shape;103;p14"/>
          <p:cNvSpPr/>
          <p:nvPr/>
        </p:nvSpPr>
        <p:spPr>
          <a:xfrm>
            <a:off x="7390024" y="4828238"/>
            <a:ext cx="1596300" cy="319200"/>
          </a:xfrm>
          <a:prstGeom prst="rect">
            <a:avLst/>
          </a:prstGeom>
          <a:noFill/>
          <a:ln>
            <a:noFill/>
          </a:ln>
        </p:spPr>
        <p:txBody>
          <a:bodyPr anchorCtr="0" anchor="ctr" bIns="0" lIns="0" spcFirstLastPara="1" rIns="0" wrap="square" tIns="0">
            <a:noAutofit/>
          </a:bodyPr>
          <a:lstStyle/>
          <a:p>
            <a:pPr indent="-114300" lvl="0" marL="114300" marR="0" rtl="0" algn="r">
              <a:lnSpc>
                <a:spcPct val="100000"/>
              </a:lnSpc>
              <a:spcBef>
                <a:spcPts val="0"/>
              </a:spcBef>
              <a:spcAft>
                <a:spcPts val="0"/>
              </a:spcAft>
              <a:buClr>
                <a:schemeClr val="accent3"/>
              </a:buClr>
              <a:buSzPts val="800"/>
              <a:buFont typeface="Arial"/>
              <a:buNone/>
            </a:pPr>
            <a:r>
              <a:rPr b="1" i="0" lang="en-US" sz="800" u="none" cap="none" strike="noStrike">
                <a:solidFill>
                  <a:schemeClr val="lt1"/>
                </a:solidFill>
                <a:latin typeface="Proxima Nova"/>
                <a:ea typeface="Proxima Nova"/>
                <a:cs typeface="Proxima Nova"/>
                <a:sym typeface="Proxima Nova"/>
              </a:rPr>
              <a:t>sevenbridges.com</a:t>
            </a:r>
            <a:endParaRPr/>
          </a:p>
        </p:txBody>
      </p:sp>
      <p:sp>
        <p:nvSpPr>
          <p:cNvPr id="104" name="Google Shape;104;p14"/>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lt2"/>
                </a:solidFill>
                <a:latin typeface="Proxima Nova"/>
                <a:ea typeface="Proxima Nova"/>
                <a:cs typeface="Proxima Nova"/>
                <a:sym typeface="Proxima Nova"/>
              </a:rPr>
              <a:t>CONFIDENTIAL</a:t>
            </a:r>
            <a:endParaRPr/>
          </a:p>
        </p:txBody>
      </p:sp>
      <p:cxnSp>
        <p:nvCxnSpPr>
          <p:cNvPr id="105" name="Google Shape;105;p14"/>
          <p:cNvCxnSpPr/>
          <p:nvPr/>
        </p:nvCxnSpPr>
        <p:spPr>
          <a:xfrm>
            <a:off x="7692397" y="174986"/>
            <a:ext cx="1179000" cy="0"/>
          </a:xfrm>
          <a:prstGeom prst="straightConnector1">
            <a:avLst/>
          </a:prstGeom>
          <a:noFill/>
          <a:ln cap="flat" cmpd="sng" w="9525">
            <a:solidFill>
              <a:srgbClr val="D9D9D9"/>
            </a:solidFill>
            <a:prstDash val="solid"/>
            <a:round/>
            <a:headEnd len="sm" w="sm" type="none"/>
            <a:tailEnd len="sm" w="sm" type="none"/>
          </a:ln>
        </p:spPr>
      </p:cxnSp>
      <p:cxnSp>
        <p:nvCxnSpPr>
          <p:cNvPr id="106" name="Google Shape;106;p14"/>
          <p:cNvCxnSpPr/>
          <p:nvPr/>
        </p:nvCxnSpPr>
        <p:spPr>
          <a:xfrm>
            <a:off x="4150810" y="2553234"/>
            <a:ext cx="832200" cy="0"/>
          </a:xfrm>
          <a:prstGeom prst="straightConnector1">
            <a:avLst/>
          </a:prstGeom>
          <a:noFill/>
          <a:ln cap="flat" cmpd="sng" w="38100">
            <a:solidFill>
              <a:schemeClr val="lt1"/>
            </a:solidFill>
            <a:prstDash val="solid"/>
            <a:round/>
            <a:headEnd len="sm" w="sm" type="none"/>
            <a:tailEnd len="sm" w="sm" type="none"/>
          </a:ln>
        </p:spPr>
      </p:cxnSp>
      <p:sp>
        <p:nvSpPr>
          <p:cNvPr id="107" name="Google Shape;107;p14"/>
          <p:cNvSpPr txBox="1"/>
          <p:nvPr>
            <p:ph idx="1" type="subTitle"/>
          </p:nvPr>
        </p:nvSpPr>
        <p:spPr>
          <a:xfrm>
            <a:off x="1541429" y="2659978"/>
            <a:ext cx="6061200" cy="1197600"/>
          </a:xfrm>
          <a:prstGeom prst="rect">
            <a:avLst/>
          </a:prstGeom>
          <a:noFill/>
          <a:ln>
            <a:noFill/>
          </a:ln>
        </p:spPr>
        <p:txBody>
          <a:bodyPr anchorCtr="0" anchor="t" bIns="91425" lIns="91425" spcFirstLastPara="1" rIns="91425" wrap="square" tIns="91425">
            <a:noAutofit/>
          </a:bodyPr>
          <a:lstStyle>
            <a:lvl1pPr indent="-127000" lvl="0" marL="203200" marR="0" rtl="0" algn="ctr">
              <a:lnSpc>
                <a:spcPct val="100000"/>
              </a:lnSpc>
              <a:spcBef>
                <a:spcPts val="0"/>
              </a:spcBef>
              <a:spcAft>
                <a:spcPts val="0"/>
              </a:spcAft>
              <a:buClr>
                <a:schemeClr val="accent5"/>
              </a:buClr>
              <a:buSzPts val="1100"/>
              <a:buFont typeface="Proxima Nova"/>
              <a:buNone/>
              <a:defRPr b="0" i="0" sz="1400" u="none" cap="none" strike="noStrike">
                <a:solidFill>
                  <a:schemeClr val="dk1"/>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sp>
        <p:nvSpPr>
          <p:cNvPr id="108" name="Google Shape;108;p14"/>
          <p:cNvSpPr txBox="1"/>
          <p:nvPr>
            <p:ph type="title"/>
          </p:nvPr>
        </p:nvSpPr>
        <p:spPr>
          <a:xfrm>
            <a:off x="1541429" y="1285847"/>
            <a:ext cx="6061200" cy="1084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pic>
        <p:nvPicPr>
          <p:cNvPr descr="SB_patterns_RGB_Dots2-Slate.png" id="109" name="Google Shape;109;p14"/>
          <p:cNvPicPr preferRelativeResize="0"/>
          <p:nvPr/>
        </p:nvPicPr>
        <p:blipFill rotWithShape="1">
          <a:blip r:embed="rId2">
            <a:alphaModFix amt="9000"/>
          </a:blip>
          <a:srcRect b="0" l="0" r="0" t="0"/>
          <a:stretch/>
        </p:blipFill>
        <p:spPr>
          <a:xfrm>
            <a:off x="4949337" y="3301574"/>
            <a:ext cx="4191918" cy="1676362"/>
          </a:xfrm>
          <a:prstGeom prst="rect">
            <a:avLst/>
          </a:prstGeom>
          <a:noFill/>
          <a:ln>
            <a:noFill/>
          </a:ln>
        </p:spPr>
      </p:pic>
      <p:cxnSp>
        <p:nvCxnSpPr>
          <p:cNvPr id="110" name="Google Shape;110;p14"/>
          <p:cNvCxnSpPr/>
          <p:nvPr/>
        </p:nvCxnSpPr>
        <p:spPr>
          <a:xfrm>
            <a:off x="7692397" y="378649"/>
            <a:ext cx="1179000" cy="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light - no confidential" showMasterSp="0">
  <p:cSld name="section divider, light - no confidential">
    <p:bg>
      <p:bgPr>
        <a:solidFill>
          <a:schemeClr val="accent6"/>
        </a:solidFill>
      </p:bgPr>
    </p:bg>
    <p:spTree>
      <p:nvGrpSpPr>
        <p:cNvPr id="111" name="Shape 111"/>
        <p:cNvGrpSpPr/>
        <p:nvPr/>
      </p:nvGrpSpPr>
      <p:grpSpPr>
        <a:xfrm>
          <a:off x="0" y="0"/>
          <a:ext cx="0" cy="0"/>
          <a:chOff x="0" y="0"/>
          <a:chExt cx="0" cy="0"/>
        </a:xfrm>
      </p:grpSpPr>
      <p:sp>
        <p:nvSpPr>
          <p:cNvPr id="112" name="Google Shape;112;p15"/>
          <p:cNvSpPr/>
          <p:nvPr/>
        </p:nvSpPr>
        <p:spPr>
          <a:xfrm>
            <a:off x="220381" y="4835476"/>
            <a:ext cx="1446900" cy="3192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0"/>
              </a:spcBef>
              <a:spcAft>
                <a:spcPts val="0"/>
              </a:spcAft>
              <a:buClr>
                <a:schemeClr val="accent3"/>
              </a:buClr>
              <a:buSzPts val="800"/>
              <a:buFont typeface="Arial"/>
              <a:buNone/>
            </a:pPr>
            <a:r>
              <a:rPr b="1" i="0" lang="en-US" sz="800" u="none" cap="none" strike="noStrike">
                <a:solidFill>
                  <a:schemeClr val="lt1"/>
                </a:solidFill>
                <a:latin typeface="Proxima Nova"/>
                <a:ea typeface="Proxima Nova"/>
                <a:cs typeface="Proxima Nova"/>
                <a:sym typeface="Proxima Nova"/>
              </a:rPr>
              <a:t>© 2016 Seven Bridges</a:t>
            </a:r>
            <a:endParaRPr/>
          </a:p>
        </p:txBody>
      </p:sp>
      <p:sp>
        <p:nvSpPr>
          <p:cNvPr id="113" name="Google Shape;113;p15"/>
          <p:cNvSpPr/>
          <p:nvPr/>
        </p:nvSpPr>
        <p:spPr>
          <a:xfrm>
            <a:off x="7390024" y="4828238"/>
            <a:ext cx="1596300" cy="319200"/>
          </a:xfrm>
          <a:prstGeom prst="rect">
            <a:avLst/>
          </a:prstGeom>
          <a:noFill/>
          <a:ln>
            <a:noFill/>
          </a:ln>
        </p:spPr>
        <p:txBody>
          <a:bodyPr anchorCtr="0" anchor="ctr" bIns="0" lIns="0" spcFirstLastPara="1" rIns="0" wrap="square" tIns="0">
            <a:noAutofit/>
          </a:bodyPr>
          <a:lstStyle/>
          <a:p>
            <a:pPr indent="-114300" lvl="0" marL="114300" marR="0" rtl="0" algn="r">
              <a:lnSpc>
                <a:spcPct val="100000"/>
              </a:lnSpc>
              <a:spcBef>
                <a:spcPts val="0"/>
              </a:spcBef>
              <a:spcAft>
                <a:spcPts val="0"/>
              </a:spcAft>
              <a:buClr>
                <a:schemeClr val="accent3"/>
              </a:buClr>
              <a:buSzPts val="800"/>
              <a:buFont typeface="Arial"/>
              <a:buNone/>
            </a:pPr>
            <a:r>
              <a:rPr b="1" i="0" lang="en-US" sz="800" u="none" cap="none" strike="noStrike">
                <a:solidFill>
                  <a:schemeClr val="lt1"/>
                </a:solidFill>
                <a:latin typeface="Proxima Nova"/>
                <a:ea typeface="Proxima Nova"/>
                <a:cs typeface="Proxima Nova"/>
                <a:sym typeface="Proxima Nova"/>
              </a:rPr>
              <a:t>sevenbridges.com</a:t>
            </a:r>
            <a:endParaRPr/>
          </a:p>
        </p:txBody>
      </p:sp>
      <p:cxnSp>
        <p:nvCxnSpPr>
          <p:cNvPr id="114" name="Google Shape;114;p15"/>
          <p:cNvCxnSpPr/>
          <p:nvPr/>
        </p:nvCxnSpPr>
        <p:spPr>
          <a:xfrm>
            <a:off x="4150810" y="2553234"/>
            <a:ext cx="832200" cy="0"/>
          </a:xfrm>
          <a:prstGeom prst="straightConnector1">
            <a:avLst/>
          </a:prstGeom>
          <a:noFill/>
          <a:ln cap="flat" cmpd="sng" w="38100">
            <a:solidFill>
              <a:schemeClr val="lt1"/>
            </a:solidFill>
            <a:prstDash val="solid"/>
            <a:round/>
            <a:headEnd len="sm" w="sm" type="none"/>
            <a:tailEnd len="sm" w="sm" type="none"/>
          </a:ln>
        </p:spPr>
      </p:cxnSp>
      <p:sp>
        <p:nvSpPr>
          <p:cNvPr id="115" name="Google Shape;115;p15"/>
          <p:cNvSpPr txBox="1"/>
          <p:nvPr>
            <p:ph idx="1" type="subTitle"/>
          </p:nvPr>
        </p:nvSpPr>
        <p:spPr>
          <a:xfrm>
            <a:off x="1541429" y="2659978"/>
            <a:ext cx="6061200" cy="1197600"/>
          </a:xfrm>
          <a:prstGeom prst="rect">
            <a:avLst/>
          </a:prstGeom>
          <a:noFill/>
          <a:ln>
            <a:noFill/>
          </a:ln>
        </p:spPr>
        <p:txBody>
          <a:bodyPr anchorCtr="0" anchor="t" bIns="91425" lIns="91425" spcFirstLastPara="1" rIns="91425" wrap="square" tIns="91425">
            <a:noAutofit/>
          </a:bodyPr>
          <a:lstStyle>
            <a:lvl1pPr indent="-127000" lvl="0" marL="203200" marR="0" rtl="0" algn="ctr">
              <a:lnSpc>
                <a:spcPct val="100000"/>
              </a:lnSpc>
              <a:spcBef>
                <a:spcPts val="0"/>
              </a:spcBef>
              <a:spcAft>
                <a:spcPts val="0"/>
              </a:spcAft>
              <a:buClr>
                <a:schemeClr val="accent5"/>
              </a:buClr>
              <a:buSzPts val="1100"/>
              <a:buFont typeface="Proxima Nova"/>
              <a:buNone/>
              <a:defRPr b="0" i="0" sz="1400" u="none" cap="none" strike="noStrike">
                <a:solidFill>
                  <a:schemeClr val="dk1"/>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sp>
        <p:nvSpPr>
          <p:cNvPr id="116" name="Google Shape;116;p15"/>
          <p:cNvSpPr txBox="1"/>
          <p:nvPr>
            <p:ph type="title"/>
          </p:nvPr>
        </p:nvSpPr>
        <p:spPr>
          <a:xfrm>
            <a:off x="1541429" y="1285847"/>
            <a:ext cx="6061200" cy="1084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pic>
        <p:nvPicPr>
          <p:cNvPr descr="SB_patterns_RGB_Dots2-Slate.png" id="117" name="Google Shape;117;p15"/>
          <p:cNvPicPr preferRelativeResize="0"/>
          <p:nvPr/>
        </p:nvPicPr>
        <p:blipFill rotWithShape="1">
          <a:blip r:embed="rId2">
            <a:alphaModFix amt="9000"/>
          </a:blip>
          <a:srcRect b="0" l="0" r="0" t="0"/>
          <a:stretch/>
        </p:blipFill>
        <p:spPr>
          <a:xfrm>
            <a:off x="4949337" y="3301574"/>
            <a:ext cx="4191918" cy="16763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slate - no confidential" showMasterSp="0">
  <p:cSld name="section divider, slate - no confidential">
    <p:bg>
      <p:bgPr>
        <a:solidFill>
          <a:srgbClr val="577287"/>
        </a:solidFill>
      </p:bgPr>
    </p:bg>
    <p:spTree>
      <p:nvGrpSpPr>
        <p:cNvPr id="19" name="Shape 19"/>
        <p:cNvGrpSpPr/>
        <p:nvPr/>
      </p:nvGrpSpPr>
      <p:grpSpPr>
        <a:xfrm>
          <a:off x="0" y="0"/>
          <a:ext cx="0" cy="0"/>
          <a:chOff x="0" y="0"/>
          <a:chExt cx="0" cy="0"/>
        </a:xfrm>
      </p:grpSpPr>
      <p:sp>
        <p:nvSpPr>
          <p:cNvPr id="20" name="Google Shape;20;p3"/>
          <p:cNvSpPr/>
          <p:nvPr/>
        </p:nvSpPr>
        <p:spPr>
          <a:xfrm>
            <a:off x="220381" y="4835476"/>
            <a:ext cx="1446900" cy="3192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0"/>
              </a:spcBef>
              <a:spcAft>
                <a:spcPts val="0"/>
              </a:spcAft>
              <a:buClr>
                <a:schemeClr val="accent3"/>
              </a:buClr>
              <a:buSzPts val="800"/>
              <a:buFont typeface="Arial"/>
              <a:buNone/>
            </a:pPr>
            <a:r>
              <a:rPr b="1" i="0" lang="en-US" sz="800" u="none" cap="none" strike="noStrike">
                <a:solidFill>
                  <a:schemeClr val="accent4"/>
                </a:solidFill>
                <a:latin typeface="Proxima Nova"/>
                <a:ea typeface="Proxima Nova"/>
                <a:cs typeface="Proxima Nova"/>
                <a:sym typeface="Proxima Nova"/>
              </a:rPr>
              <a:t>© 2016 Seven Bridges</a:t>
            </a:r>
            <a:endParaRPr/>
          </a:p>
        </p:txBody>
      </p:sp>
      <p:sp>
        <p:nvSpPr>
          <p:cNvPr id="21" name="Google Shape;21;p3"/>
          <p:cNvSpPr/>
          <p:nvPr/>
        </p:nvSpPr>
        <p:spPr>
          <a:xfrm>
            <a:off x="7390024" y="4828238"/>
            <a:ext cx="1596300" cy="319200"/>
          </a:xfrm>
          <a:prstGeom prst="rect">
            <a:avLst/>
          </a:prstGeom>
          <a:noFill/>
          <a:ln>
            <a:noFill/>
          </a:ln>
        </p:spPr>
        <p:txBody>
          <a:bodyPr anchorCtr="0" anchor="ctr" bIns="0" lIns="0" spcFirstLastPara="1" rIns="0" wrap="square" tIns="0">
            <a:noAutofit/>
          </a:bodyPr>
          <a:lstStyle/>
          <a:p>
            <a:pPr indent="-114300" lvl="0" marL="114300" marR="0" rtl="0" algn="r">
              <a:lnSpc>
                <a:spcPct val="100000"/>
              </a:lnSpc>
              <a:spcBef>
                <a:spcPts val="0"/>
              </a:spcBef>
              <a:spcAft>
                <a:spcPts val="0"/>
              </a:spcAft>
              <a:buClr>
                <a:schemeClr val="accent3"/>
              </a:buClr>
              <a:buSzPts val="800"/>
              <a:buFont typeface="Arial"/>
              <a:buNone/>
            </a:pPr>
            <a:r>
              <a:rPr b="1" i="0" lang="en-US" sz="800" u="none" cap="none" strike="noStrike">
                <a:solidFill>
                  <a:schemeClr val="accent4"/>
                </a:solidFill>
                <a:latin typeface="Proxima Nova"/>
                <a:ea typeface="Proxima Nova"/>
                <a:cs typeface="Proxima Nova"/>
                <a:sym typeface="Proxima Nova"/>
              </a:rPr>
              <a:t>sevenbridges.com</a:t>
            </a:r>
            <a:endParaRPr/>
          </a:p>
        </p:txBody>
      </p:sp>
      <p:cxnSp>
        <p:nvCxnSpPr>
          <p:cNvPr id="22" name="Google Shape;22;p3"/>
          <p:cNvCxnSpPr/>
          <p:nvPr/>
        </p:nvCxnSpPr>
        <p:spPr>
          <a:xfrm>
            <a:off x="4150810" y="2553234"/>
            <a:ext cx="8322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3"/>
          <p:cNvSpPr txBox="1"/>
          <p:nvPr>
            <p:ph idx="1" type="subTitle"/>
          </p:nvPr>
        </p:nvSpPr>
        <p:spPr>
          <a:xfrm>
            <a:off x="1541429" y="2659978"/>
            <a:ext cx="6061200" cy="1197600"/>
          </a:xfrm>
          <a:prstGeom prst="rect">
            <a:avLst/>
          </a:prstGeom>
          <a:noFill/>
          <a:ln>
            <a:noFill/>
          </a:ln>
        </p:spPr>
        <p:txBody>
          <a:bodyPr anchorCtr="0" anchor="t" bIns="91425" lIns="91425" spcFirstLastPara="1" rIns="91425" wrap="square" tIns="91425">
            <a:noAutofit/>
          </a:bodyPr>
          <a:lstStyle>
            <a:lvl1pPr indent="-127000" lvl="0" marL="203200" marR="0" rtl="0" algn="ctr">
              <a:lnSpc>
                <a:spcPct val="100000"/>
              </a:lnSpc>
              <a:spcBef>
                <a:spcPts val="0"/>
              </a:spcBef>
              <a:spcAft>
                <a:spcPts val="0"/>
              </a:spcAft>
              <a:buClr>
                <a:schemeClr val="accent5"/>
              </a:buClr>
              <a:buSzPts val="1100"/>
              <a:buFont typeface="Proxima Nova"/>
              <a:buNone/>
              <a:defRPr b="0" i="0" sz="1400" u="none" cap="none" strike="noStrike">
                <a:solidFill>
                  <a:srgbClr val="FFFFFF"/>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sp>
        <p:nvSpPr>
          <p:cNvPr id="24" name="Google Shape;24;p3"/>
          <p:cNvSpPr txBox="1"/>
          <p:nvPr>
            <p:ph type="title"/>
          </p:nvPr>
        </p:nvSpPr>
        <p:spPr>
          <a:xfrm>
            <a:off x="1541429" y="1285847"/>
            <a:ext cx="6061200" cy="1084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rgbClr val="FFFFFF"/>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pic>
        <p:nvPicPr>
          <p:cNvPr descr="SB_patterns_RGB_Dots2-White.png" id="25" name="Google Shape;25;p3"/>
          <p:cNvPicPr preferRelativeResize="0"/>
          <p:nvPr/>
        </p:nvPicPr>
        <p:blipFill rotWithShape="1">
          <a:blip r:embed="rId2">
            <a:alphaModFix amt="11000"/>
          </a:blip>
          <a:srcRect b="0" l="0" r="0" t="0"/>
          <a:stretch/>
        </p:blipFill>
        <p:spPr>
          <a:xfrm>
            <a:off x="4949337" y="3301574"/>
            <a:ext cx="4191918" cy="167636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centered, no confidential">
  <p:cSld name="title &amp; content, centered, no confidential">
    <p:spTree>
      <p:nvGrpSpPr>
        <p:cNvPr id="26" name="Shape 26"/>
        <p:cNvGrpSpPr/>
        <p:nvPr/>
      </p:nvGrpSpPr>
      <p:grpSpPr>
        <a:xfrm>
          <a:off x="0" y="0"/>
          <a:ext cx="0" cy="0"/>
          <a:chOff x="0" y="0"/>
          <a:chExt cx="0" cy="0"/>
        </a:xfrm>
      </p:grpSpPr>
      <p:sp>
        <p:nvSpPr>
          <p:cNvPr id="27" name="Google Shape;27;p4"/>
          <p:cNvSpPr txBox="1"/>
          <p:nvPr>
            <p:ph type="title"/>
          </p:nvPr>
        </p:nvSpPr>
        <p:spPr>
          <a:xfrm>
            <a:off x="489833" y="378600"/>
            <a:ext cx="8291400" cy="514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9pPr>
          </a:lstStyle>
          <a:p/>
        </p:txBody>
      </p:sp>
      <p:sp>
        <p:nvSpPr>
          <p:cNvPr id="28" name="Google Shape;28;p4"/>
          <p:cNvSpPr txBox="1"/>
          <p:nvPr>
            <p:ph idx="1" type="body"/>
          </p:nvPr>
        </p:nvSpPr>
        <p:spPr>
          <a:xfrm>
            <a:off x="489832" y="947534"/>
            <a:ext cx="8273100" cy="3694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400"/>
              </a:spcBef>
              <a:spcAft>
                <a:spcPts val="0"/>
              </a:spcAft>
              <a:buClr>
                <a:schemeClr val="accent5"/>
              </a:buClr>
              <a:buSzPts val="1100"/>
              <a:buFont typeface="Proxima Nova"/>
              <a:buChar char="●"/>
              <a:defRPr b="0" i="0" sz="1600" u="none" cap="none" strike="noStrike">
                <a:solidFill>
                  <a:schemeClr val="accent5"/>
                </a:solidFill>
                <a:latin typeface="Proxima Nova"/>
                <a:ea typeface="Proxima Nova"/>
                <a:cs typeface="Proxima Nova"/>
                <a:sym typeface="Proxima Nova"/>
              </a:defRPr>
            </a:lvl1pPr>
            <a:lvl2pPr indent="-285750" lvl="1" marL="914400" marR="0" rtl="0" algn="l">
              <a:lnSpc>
                <a:spcPct val="100000"/>
              </a:lnSpc>
              <a:spcBef>
                <a:spcPts val="400"/>
              </a:spcBef>
              <a:spcAft>
                <a:spcPts val="0"/>
              </a:spcAft>
              <a:buClr>
                <a:schemeClr val="dk1"/>
              </a:buClr>
              <a:buSzPts val="900"/>
              <a:buFont typeface="Proxima Nova"/>
              <a:buChar char="●"/>
              <a:defRPr b="0" i="0" sz="1200" u="none" cap="none" strike="noStrike">
                <a:solidFill>
                  <a:schemeClr val="dk1"/>
                </a:solidFill>
                <a:latin typeface="Proxima Nova"/>
                <a:ea typeface="Proxima Nova"/>
                <a:cs typeface="Proxima Nova"/>
                <a:sym typeface="Proxima Nova"/>
              </a:defRPr>
            </a:lvl2pPr>
            <a:lvl3pPr indent="-285750" lvl="2" marL="1371600" marR="0" rtl="0" algn="l">
              <a:lnSpc>
                <a:spcPct val="100000"/>
              </a:lnSpc>
              <a:spcBef>
                <a:spcPts val="400"/>
              </a:spcBef>
              <a:spcAft>
                <a:spcPts val="0"/>
              </a:spcAft>
              <a:buClr>
                <a:schemeClr val="dk1"/>
              </a:buClr>
              <a:buSzPts val="900"/>
              <a:buFont typeface="Proxima Nova"/>
              <a:buChar char="●"/>
              <a:defRPr b="0" i="0" sz="1200" u="none" cap="none" strike="noStrike">
                <a:solidFill>
                  <a:schemeClr val="dk1"/>
                </a:solidFill>
                <a:latin typeface="Proxima Nova"/>
                <a:ea typeface="Proxima Nova"/>
                <a:cs typeface="Proxima Nova"/>
                <a:sym typeface="Proxima Nova"/>
              </a:defRPr>
            </a:lvl3pPr>
            <a:lvl4pPr indent="-285750" lvl="3" marL="18288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4pPr>
            <a:lvl5pPr indent="-285750" lvl="4" marL="22860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5pPr>
            <a:lvl6pPr indent="-285750" lvl="5" marL="27432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6pPr>
            <a:lvl7pPr indent="-285750" lvl="6" marL="32004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7pPr>
            <a:lvl8pPr indent="-285750" lvl="7" marL="36576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8pPr>
            <a:lvl9pPr indent="-285750" lvl="8" marL="41148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 confidential" showMasterSp="0" type="tx">
  <p:cSld name="TITLE_AND_BODY">
    <p:bg>
      <p:bgPr>
        <a:solidFill>
          <a:schemeClr val="dk1"/>
        </a:solidFill>
      </p:bgPr>
    </p:bg>
    <p:spTree>
      <p:nvGrpSpPr>
        <p:cNvPr id="29" name="Shape 29"/>
        <p:cNvGrpSpPr/>
        <p:nvPr/>
      </p:nvGrpSpPr>
      <p:grpSpPr>
        <a:xfrm>
          <a:off x="0" y="0"/>
          <a:ext cx="0" cy="0"/>
          <a:chOff x="0" y="0"/>
          <a:chExt cx="0" cy="0"/>
        </a:xfrm>
      </p:grpSpPr>
      <p:sp>
        <p:nvSpPr>
          <p:cNvPr id="30" name="Google Shape;30;p5"/>
          <p:cNvSpPr/>
          <p:nvPr/>
        </p:nvSpPr>
        <p:spPr>
          <a:xfrm>
            <a:off x="3117712"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 name="Google Shape;31;p5"/>
          <p:cNvSpPr/>
          <p:nvPr/>
        </p:nvSpPr>
        <p:spPr>
          <a:xfrm>
            <a:off x="3157933" y="1130224"/>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 name="Google Shape;32;p5"/>
          <p:cNvSpPr/>
          <p:nvPr/>
        </p:nvSpPr>
        <p:spPr>
          <a:xfrm>
            <a:off x="3175284"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 name="Google Shape;33;p5"/>
          <p:cNvSpPr/>
          <p:nvPr/>
        </p:nvSpPr>
        <p:spPr>
          <a:xfrm>
            <a:off x="7245724" y="4789141"/>
            <a:ext cx="1753200" cy="142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rgbClr val="FFFFFF"/>
                </a:solidFill>
                <a:latin typeface="Proxima Nova"/>
                <a:ea typeface="Proxima Nova"/>
                <a:cs typeface="Proxima Nova"/>
                <a:sym typeface="Proxima Nova"/>
              </a:rPr>
              <a:t>sevenbridges.com</a:t>
            </a:r>
            <a:endParaRPr/>
          </a:p>
        </p:txBody>
      </p:sp>
      <p:sp>
        <p:nvSpPr>
          <p:cNvPr id="34" name="Google Shape;34;p5"/>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accent4"/>
                </a:solidFill>
                <a:latin typeface="Proxima Nova"/>
                <a:ea typeface="Proxima Nova"/>
                <a:cs typeface="Proxima Nova"/>
                <a:sym typeface="Proxima Nova"/>
              </a:rPr>
              <a:t>CONFIDENTIAL</a:t>
            </a:r>
            <a:endParaRPr/>
          </a:p>
        </p:txBody>
      </p:sp>
      <p:cxnSp>
        <p:nvCxnSpPr>
          <p:cNvPr id="35" name="Google Shape;35;p5"/>
          <p:cNvCxnSpPr/>
          <p:nvPr/>
        </p:nvCxnSpPr>
        <p:spPr>
          <a:xfrm>
            <a:off x="7692397" y="174986"/>
            <a:ext cx="1179000" cy="0"/>
          </a:xfrm>
          <a:prstGeom prst="straightConnector1">
            <a:avLst/>
          </a:prstGeom>
          <a:noFill/>
          <a:ln cap="flat" cmpd="sng" w="9525">
            <a:solidFill>
              <a:schemeClr val="accent4"/>
            </a:solidFill>
            <a:prstDash val="solid"/>
            <a:round/>
            <a:headEnd len="sm" w="sm" type="none"/>
            <a:tailEnd len="sm" w="sm" type="none"/>
          </a:ln>
        </p:spPr>
      </p:cxnSp>
      <p:sp>
        <p:nvSpPr>
          <p:cNvPr id="36" name="Google Shape;36;p5"/>
          <p:cNvSpPr txBox="1"/>
          <p:nvPr>
            <p:ph idx="1" type="subTitle"/>
          </p:nvPr>
        </p:nvSpPr>
        <p:spPr>
          <a:xfrm>
            <a:off x="1541429" y="2571750"/>
            <a:ext cx="6061200" cy="724800"/>
          </a:xfrm>
          <a:prstGeom prst="rect">
            <a:avLst/>
          </a:prstGeom>
          <a:noFill/>
          <a:ln>
            <a:noFill/>
          </a:ln>
        </p:spPr>
        <p:txBody>
          <a:bodyPr anchorCtr="0" anchor="t" bIns="91425" lIns="91425" spcFirstLastPara="1" rIns="91425" wrap="square" tIns="91425">
            <a:noAutofit/>
          </a:bodyPr>
          <a:lstStyle>
            <a:lvl1pPr indent="-127000" lvl="0" marL="203200" marR="0" rtl="0" algn="ctr">
              <a:lnSpc>
                <a:spcPct val="100000"/>
              </a:lnSpc>
              <a:spcBef>
                <a:spcPts val="0"/>
              </a:spcBef>
              <a:spcAft>
                <a:spcPts val="0"/>
              </a:spcAft>
              <a:buClr>
                <a:schemeClr val="accent5"/>
              </a:buClr>
              <a:buSzPts val="1100"/>
              <a:buFont typeface="Proxima Nova"/>
              <a:buNone/>
              <a:defRPr b="0" i="0" sz="1400" u="none" cap="none" strike="noStrike">
                <a:solidFill>
                  <a:srgbClr val="FFFFFF"/>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pic>
        <p:nvPicPr>
          <p:cNvPr descr="SB_Logotype_RGB_1C.png" id="37" name="Google Shape;37;p5"/>
          <p:cNvPicPr preferRelativeResize="0"/>
          <p:nvPr/>
        </p:nvPicPr>
        <p:blipFill rotWithShape="1">
          <a:blip r:embed="rId2">
            <a:alphaModFix/>
          </a:blip>
          <a:srcRect b="0" l="0" r="0" t="0"/>
          <a:stretch/>
        </p:blipFill>
        <p:spPr>
          <a:xfrm>
            <a:off x="3841798" y="1702580"/>
            <a:ext cx="1483162" cy="226687"/>
          </a:xfrm>
          <a:prstGeom prst="rect">
            <a:avLst/>
          </a:prstGeom>
          <a:noFill/>
          <a:ln>
            <a:noFill/>
          </a:ln>
        </p:spPr>
      </p:pic>
      <p:cxnSp>
        <p:nvCxnSpPr>
          <p:cNvPr id="38" name="Google Shape;38;p5"/>
          <p:cNvCxnSpPr/>
          <p:nvPr/>
        </p:nvCxnSpPr>
        <p:spPr>
          <a:xfrm>
            <a:off x="4155857" y="2107854"/>
            <a:ext cx="832200" cy="0"/>
          </a:xfrm>
          <a:prstGeom prst="straightConnector1">
            <a:avLst/>
          </a:prstGeom>
          <a:noFill/>
          <a:ln cap="flat" cmpd="sng" w="38100">
            <a:solidFill>
              <a:schemeClr val="accent4"/>
            </a:solidFill>
            <a:prstDash val="solid"/>
            <a:round/>
            <a:headEnd len="sm" w="sm" type="none"/>
            <a:tailEnd len="sm" w="sm" type="none"/>
          </a:ln>
        </p:spPr>
      </p:cxnSp>
      <p:sp>
        <p:nvSpPr>
          <p:cNvPr id="39" name="Google Shape;39;p5"/>
          <p:cNvSpPr txBox="1"/>
          <p:nvPr>
            <p:ph type="title"/>
          </p:nvPr>
        </p:nvSpPr>
        <p:spPr>
          <a:xfrm>
            <a:off x="1541429" y="2217506"/>
            <a:ext cx="6061200" cy="4173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rgbClr val="FFFFFF"/>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cxnSp>
        <p:nvCxnSpPr>
          <p:cNvPr id="40" name="Google Shape;40;p5"/>
          <p:cNvCxnSpPr/>
          <p:nvPr/>
        </p:nvCxnSpPr>
        <p:spPr>
          <a:xfrm>
            <a:off x="7692397" y="385149"/>
            <a:ext cx="1179000" cy="0"/>
          </a:xfrm>
          <a:prstGeom prst="straightConnector1">
            <a:avLst/>
          </a:prstGeom>
          <a:noFill/>
          <a:ln cap="flat" cmpd="sng" w="9525">
            <a:solidFill>
              <a:schemeClr val="accent4"/>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no sub - confidential " showMasterSp="0">
  <p:cSld name="cover, no sub - confidential ">
    <p:bg>
      <p:bgPr>
        <a:solidFill>
          <a:schemeClr val="dk1"/>
        </a:solidFill>
      </p:bgPr>
    </p:bg>
    <p:spTree>
      <p:nvGrpSpPr>
        <p:cNvPr id="41" name="Shape 41"/>
        <p:cNvGrpSpPr/>
        <p:nvPr/>
      </p:nvGrpSpPr>
      <p:grpSpPr>
        <a:xfrm>
          <a:off x="0" y="0"/>
          <a:ext cx="0" cy="0"/>
          <a:chOff x="0" y="0"/>
          <a:chExt cx="0" cy="0"/>
        </a:xfrm>
      </p:grpSpPr>
      <p:sp>
        <p:nvSpPr>
          <p:cNvPr id="42" name="Google Shape;42;p6"/>
          <p:cNvSpPr/>
          <p:nvPr/>
        </p:nvSpPr>
        <p:spPr>
          <a:xfrm>
            <a:off x="3117712"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 name="Google Shape;43;p6"/>
          <p:cNvSpPr/>
          <p:nvPr/>
        </p:nvSpPr>
        <p:spPr>
          <a:xfrm>
            <a:off x="3157933" y="1130224"/>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 name="Google Shape;44;p6"/>
          <p:cNvSpPr/>
          <p:nvPr/>
        </p:nvSpPr>
        <p:spPr>
          <a:xfrm>
            <a:off x="3175284"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descr="SB_Logotype_RGB_1C.png" id="45" name="Google Shape;45;p6"/>
          <p:cNvPicPr preferRelativeResize="0"/>
          <p:nvPr/>
        </p:nvPicPr>
        <p:blipFill rotWithShape="1">
          <a:blip r:embed="rId2">
            <a:alphaModFix/>
          </a:blip>
          <a:srcRect b="0" l="0" r="0" t="0"/>
          <a:stretch/>
        </p:blipFill>
        <p:spPr>
          <a:xfrm>
            <a:off x="3830448" y="1979905"/>
            <a:ext cx="1483162" cy="226687"/>
          </a:xfrm>
          <a:prstGeom prst="rect">
            <a:avLst/>
          </a:prstGeom>
          <a:noFill/>
          <a:ln>
            <a:noFill/>
          </a:ln>
        </p:spPr>
      </p:pic>
      <p:sp>
        <p:nvSpPr>
          <p:cNvPr id="46" name="Google Shape;46;p6"/>
          <p:cNvSpPr/>
          <p:nvPr/>
        </p:nvSpPr>
        <p:spPr>
          <a:xfrm>
            <a:off x="7245724" y="4789141"/>
            <a:ext cx="1753200" cy="142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rgbClr val="FFFFFF"/>
                </a:solidFill>
                <a:latin typeface="Proxima Nova"/>
                <a:ea typeface="Proxima Nova"/>
                <a:cs typeface="Proxima Nova"/>
                <a:sym typeface="Proxima Nova"/>
              </a:rPr>
              <a:t>sevenbridges.com</a:t>
            </a:r>
            <a:endParaRPr/>
          </a:p>
        </p:txBody>
      </p:sp>
      <p:sp>
        <p:nvSpPr>
          <p:cNvPr id="47" name="Google Shape;47;p6"/>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accent4"/>
                </a:solidFill>
                <a:latin typeface="Proxima Nova"/>
                <a:ea typeface="Proxima Nova"/>
                <a:cs typeface="Proxima Nova"/>
                <a:sym typeface="Proxima Nova"/>
              </a:rPr>
              <a:t>CONFIDENTIAL</a:t>
            </a:r>
            <a:endParaRPr/>
          </a:p>
        </p:txBody>
      </p:sp>
      <p:cxnSp>
        <p:nvCxnSpPr>
          <p:cNvPr id="48" name="Google Shape;48;p6"/>
          <p:cNvCxnSpPr/>
          <p:nvPr/>
        </p:nvCxnSpPr>
        <p:spPr>
          <a:xfrm>
            <a:off x="7692397" y="174986"/>
            <a:ext cx="1179000" cy="0"/>
          </a:xfrm>
          <a:prstGeom prst="straightConnector1">
            <a:avLst/>
          </a:prstGeom>
          <a:noFill/>
          <a:ln cap="flat" cmpd="sng" w="9525">
            <a:solidFill>
              <a:schemeClr val="accent4"/>
            </a:solidFill>
            <a:prstDash val="solid"/>
            <a:round/>
            <a:headEnd len="sm" w="sm" type="none"/>
            <a:tailEnd len="sm" w="sm" type="none"/>
          </a:ln>
        </p:spPr>
      </p:cxnSp>
      <p:cxnSp>
        <p:nvCxnSpPr>
          <p:cNvPr id="49" name="Google Shape;49;p6"/>
          <p:cNvCxnSpPr/>
          <p:nvPr/>
        </p:nvCxnSpPr>
        <p:spPr>
          <a:xfrm>
            <a:off x="7692397" y="385149"/>
            <a:ext cx="1179000" cy="0"/>
          </a:xfrm>
          <a:prstGeom prst="straightConnector1">
            <a:avLst/>
          </a:prstGeom>
          <a:noFill/>
          <a:ln cap="flat" cmpd="sng" w="9525">
            <a:solidFill>
              <a:schemeClr val="accent4"/>
            </a:solidFill>
            <a:prstDash val="solid"/>
            <a:round/>
            <a:headEnd len="sm" w="sm" type="none"/>
            <a:tailEnd len="sm" w="sm" type="none"/>
          </a:ln>
        </p:spPr>
      </p:cxnSp>
      <p:cxnSp>
        <p:nvCxnSpPr>
          <p:cNvPr id="50" name="Google Shape;50;p6"/>
          <p:cNvCxnSpPr/>
          <p:nvPr/>
        </p:nvCxnSpPr>
        <p:spPr>
          <a:xfrm>
            <a:off x="4155857" y="2393604"/>
            <a:ext cx="832200" cy="0"/>
          </a:xfrm>
          <a:prstGeom prst="straightConnector1">
            <a:avLst/>
          </a:prstGeom>
          <a:noFill/>
          <a:ln cap="flat" cmpd="sng" w="38100">
            <a:solidFill>
              <a:schemeClr val="accent4"/>
            </a:solidFill>
            <a:prstDash val="solid"/>
            <a:round/>
            <a:headEnd len="sm" w="sm" type="none"/>
            <a:tailEnd len="sm" w="sm" type="none"/>
          </a:ln>
        </p:spPr>
      </p:cxnSp>
      <p:sp>
        <p:nvSpPr>
          <p:cNvPr id="51" name="Google Shape;51;p6"/>
          <p:cNvSpPr txBox="1"/>
          <p:nvPr>
            <p:ph type="title"/>
          </p:nvPr>
        </p:nvSpPr>
        <p:spPr>
          <a:xfrm>
            <a:off x="1541429" y="2503256"/>
            <a:ext cx="6061200" cy="1249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rgbClr val="FFFFFF"/>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 no confidential" showMasterSp="0">
  <p:cSld name="cover - no confidential">
    <p:bg>
      <p:bgPr>
        <a:solidFill>
          <a:schemeClr val="dk1"/>
        </a:solidFill>
      </p:bgPr>
    </p:bg>
    <p:spTree>
      <p:nvGrpSpPr>
        <p:cNvPr id="52" name="Shape 52"/>
        <p:cNvGrpSpPr/>
        <p:nvPr/>
      </p:nvGrpSpPr>
      <p:grpSpPr>
        <a:xfrm>
          <a:off x="0" y="0"/>
          <a:ext cx="0" cy="0"/>
          <a:chOff x="0" y="0"/>
          <a:chExt cx="0" cy="0"/>
        </a:xfrm>
      </p:grpSpPr>
      <p:sp>
        <p:nvSpPr>
          <p:cNvPr id="53" name="Google Shape;53;p7"/>
          <p:cNvSpPr/>
          <p:nvPr/>
        </p:nvSpPr>
        <p:spPr>
          <a:xfrm>
            <a:off x="3117712"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4" name="Google Shape;54;p7"/>
          <p:cNvSpPr/>
          <p:nvPr/>
        </p:nvSpPr>
        <p:spPr>
          <a:xfrm>
            <a:off x="3157933" y="1130224"/>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 name="Google Shape;55;p7"/>
          <p:cNvSpPr/>
          <p:nvPr/>
        </p:nvSpPr>
        <p:spPr>
          <a:xfrm>
            <a:off x="3175284" y="1095575"/>
            <a:ext cx="2850900" cy="2830200"/>
          </a:xfrm>
          <a:prstGeom prst="ellipse">
            <a:avLst/>
          </a:prstGeom>
          <a:noFill/>
          <a:ln cap="flat" cmpd="sng" w="9525">
            <a:solidFill>
              <a:srgbClr val="435475"/>
            </a:solidFill>
            <a:prstDash val="solid"/>
            <a:round/>
            <a:headEnd len="sm" w="sm" type="none"/>
            <a:tailEnd len="sm" w="sm" type="none"/>
          </a:ln>
        </p:spPr>
        <p:txBody>
          <a:bodyPr anchorCtr="0" anchor="ctr" bIns="80900" lIns="80900" spcFirstLastPara="1" rIns="80900" wrap="square" tIns="80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6" name="Google Shape;56;p7"/>
          <p:cNvSpPr/>
          <p:nvPr/>
        </p:nvSpPr>
        <p:spPr>
          <a:xfrm>
            <a:off x="7245724" y="4789141"/>
            <a:ext cx="1753200" cy="142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rgbClr val="FFFFFF"/>
                </a:solidFill>
                <a:latin typeface="Proxima Nova"/>
                <a:ea typeface="Proxima Nova"/>
                <a:cs typeface="Proxima Nova"/>
                <a:sym typeface="Proxima Nova"/>
              </a:rPr>
              <a:t>sevenbridges.com</a:t>
            </a:r>
            <a:endParaRPr/>
          </a:p>
        </p:txBody>
      </p:sp>
      <p:sp>
        <p:nvSpPr>
          <p:cNvPr id="57" name="Google Shape;57;p7"/>
          <p:cNvSpPr txBox="1"/>
          <p:nvPr>
            <p:ph idx="1" type="subTitle"/>
          </p:nvPr>
        </p:nvSpPr>
        <p:spPr>
          <a:xfrm>
            <a:off x="1541429" y="2571750"/>
            <a:ext cx="6061200" cy="724800"/>
          </a:xfrm>
          <a:prstGeom prst="rect">
            <a:avLst/>
          </a:prstGeom>
          <a:noFill/>
          <a:ln>
            <a:noFill/>
          </a:ln>
        </p:spPr>
        <p:txBody>
          <a:bodyPr anchorCtr="0" anchor="t" bIns="91425" lIns="91425" spcFirstLastPara="1" rIns="91425" wrap="square" tIns="91425">
            <a:noAutofit/>
          </a:bodyPr>
          <a:lstStyle>
            <a:lvl1pPr indent="-127000" lvl="0" marL="203200" marR="0" rtl="0" algn="ctr">
              <a:lnSpc>
                <a:spcPct val="100000"/>
              </a:lnSpc>
              <a:spcBef>
                <a:spcPts val="0"/>
              </a:spcBef>
              <a:spcAft>
                <a:spcPts val="0"/>
              </a:spcAft>
              <a:buClr>
                <a:schemeClr val="accent5"/>
              </a:buClr>
              <a:buSzPts val="1100"/>
              <a:buFont typeface="Proxima Nova"/>
              <a:buNone/>
              <a:defRPr b="0" i="0" sz="1400" u="none" cap="none" strike="noStrike">
                <a:solidFill>
                  <a:srgbClr val="FFFFFF"/>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pic>
        <p:nvPicPr>
          <p:cNvPr descr="SB_Logotype_RGB_1C.png" id="58" name="Google Shape;58;p7"/>
          <p:cNvPicPr preferRelativeResize="0"/>
          <p:nvPr/>
        </p:nvPicPr>
        <p:blipFill rotWithShape="1">
          <a:blip r:embed="rId2">
            <a:alphaModFix/>
          </a:blip>
          <a:srcRect b="0" l="0" r="0" t="0"/>
          <a:stretch/>
        </p:blipFill>
        <p:spPr>
          <a:xfrm>
            <a:off x="3841798" y="1702580"/>
            <a:ext cx="1483162" cy="226687"/>
          </a:xfrm>
          <a:prstGeom prst="rect">
            <a:avLst/>
          </a:prstGeom>
          <a:noFill/>
          <a:ln>
            <a:noFill/>
          </a:ln>
        </p:spPr>
      </p:pic>
      <p:cxnSp>
        <p:nvCxnSpPr>
          <p:cNvPr id="59" name="Google Shape;59;p7"/>
          <p:cNvCxnSpPr/>
          <p:nvPr/>
        </p:nvCxnSpPr>
        <p:spPr>
          <a:xfrm>
            <a:off x="4155857" y="2107854"/>
            <a:ext cx="832200" cy="0"/>
          </a:xfrm>
          <a:prstGeom prst="straightConnector1">
            <a:avLst/>
          </a:prstGeom>
          <a:noFill/>
          <a:ln cap="flat" cmpd="sng" w="38100">
            <a:solidFill>
              <a:schemeClr val="accent4"/>
            </a:solidFill>
            <a:prstDash val="solid"/>
            <a:round/>
            <a:headEnd len="sm" w="sm" type="none"/>
            <a:tailEnd len="sm" w="sm" type="none"/>
          </a:ln>
        </p:spPr>
      </p:cxnSp>
      <p:sp>
        <p:nvSpPr>
          <p:cNvPr id="60" name="Google Shape;60;p7"/>
          <p:cNvSpPr txBox="1"/>
          <p:nvPr>
            <p:ph type="title"/>
          </p:nvPr>
        </p:nvSpPr>
        <p:spPr>
          <a:xfrm>
            <a:off x="1541429" y="2217506"/>
            <a:ext cx="6061200" cy="4173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rgbClr val="FFFFFF"/>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None/>
              <a:defRPr b="1" i="0" sz="1900" u="none" cap="none" strike="noStrike">
                <a:solidFill>
                  <a:srgbClr val="133050"/>
                </a:solidFill>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confidential" showMasterSp="0">
  <p:cSld name="title slide - confidential">
    <p:spTree>
      <p:nvGrpSpPr>
        <p:cNvPr id="61" name="Shape 61"/>
        <p:cNvGrpSpPr/>
        <p:nvPr/>
      </p:nvGrpSpPr>
      <p:grpSpPr>
        <a:xfrm>
          <a:off x="0" y="0"/>
          <a:ext cx="0" cy="0"/>
          <a:chOff x="0" y="0"/>
          <a:chExt cx="0" cy="0"/>
        </a:xfrm>
      </p:grpSpPr>
      <p:sp>
        <p:nvSpPr>
          <p:cNvPr id="62" name="Google Shape;62;p8"/>
          <p:cNvSpPr/>
          <p:nvPr/>
        </p:nvSpPr>
        <p:spPr>
          <a:xfrm>
            <a:off x="453571" y="4592288"/>
            <a:ext cx="6213900" cy="33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3"/>
              </a:buClr>
              <a:buSzPts val="700"/>
              <a:buFont typeface="Arial"/>
              <a:buNone/>
            </a:pPr>
            <a:r>
              <a:rPr b="0" i="0" lang="en-US" sz="700" u="none" cap="none" strike="noStrike">
                <a:solidFill>
                  <a:schemeClr val="lt1"/>
                </a:solidFill>
                <a:latin typeface="Proxima Nova"/>
                <a:ea typeface="Proxima Nova"/>
                <a:cs typeface="Proxima Nova"/>
                <a:sym typeface="Proxima Nova"/>
              </a:rPr>
              <a:t>Biotechnology and genomics deal with sensitive information and intellectual property. Seven Bridges Genomics will protect the confidentiality of your data and proprietary approaches. Similarly, we look to you to protect our interests in our intellectual property. Seven Bridges Genomics does not accept any liability for information contained in this document. All information provided in this document is subject to change without notice. </a:t>
            </a:r>
            <a:endParaRPr/>
          </a:p>
        </p:txBody>
      </p:sp>
      <p:sp>
        <p:nvSpPr>
          <p:cNvPr id="63" name="Google Shape;63;p8"/>
          <p:cNvSpPr/>
          <p:nvPr/>
        </p:nvSpPr>
        <p:spPr>
          <a:xfrm>
            <a:off x="465663" y="337277"/>
            <a:ext cx="2986200" cy="339900"/>
          </a:xfrm>
          <a:prstGeom prst="rect">
            <a:avLst/>
          </a:prstGeom>
          <a:solidFill>
            <a:srgbClr val="FFFFFF"/>
          </a:solidFill>
          <a:ln>
            <a:noFill/>
          </a:ln>
        </p:spPr>
      </p:sp>
      <p:sp>
        <p:nvSpPr>
          <p:cNvPr id="64" name="Google Shape;64;p8"/>
          <p:cNvSpPr txBox="1"/>
          <p:nvPr>
            <p:ph type="title"/>
          </p:nvPr>
        </p:nvSpPr>
        <p:spPr>
          <a:xfrm>
            <a:off x="460012" y="2293001"/>
            <a:ext cx="7063800" cy="419100"/>
          </a:xfrm>
          <a:prstGeom prst="rect">
            <a:avLst/>
          </a:prstGeom>
          <a:noFill/>
          <a:ln>
            <a:noFill/>
          </a:ln>
        </p:spPr>
        <p:txBody>
          <a:bodyPr anchorCtr="0" anchor="ctr" bIns="91425" lIns="91425" spcFirstLastPara="1" rIns="91425" wrap="square" tIns="91425">
            <a:noAutofit/>
          </a:bodyPr>
          <a:lstStyle>
            <a:lvl1pPr indent="0" lvl="0" marL="0" marR="0" rtl="0" algn="l">
              <a:lnSpc>
                <a:spcPct val="13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9pPr>
          </a:lstStyle>
          <a:p/>
        </p:txBody>
      </p:sp>
      <p:sp>
        <p:nvSpPr>
          <p:cNvPr id="65" name="Google Shape;65;p8"/>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lt2"/>
                </a:solidFill>
                <a:latin typeface="Proxima Nova"/>
                <a:ea typeface="Proxima Nova"/>
                <a:cs typeface="Proxima Nova"/>
                <a:sym typeface="Proxima Nova"/>
              </a:rPr>
              <a:t>CONFIDENTIAL</a:t>
            </a:r>
            <a:endParaRPr/>
          </a:p>
        </p:txBody>
      </p:sp>
      <p:cxnSp>
        <p:nvCxnSpPr>
          <p:cNvPr id="66" name="Google Shape;66;p8"/>
          <p:cNvCxnSpPr/>
          <p:nvPr/>
        </p:nvCxnSpPr>
        <p:spPr>
          <a:xfrm>
            <a:off x="7692397" y="174986"/>
            <a:ext cx="1179000" cy="0"/>
          </a:xfrm>
          <a:prstGeom prst="straightConnector1">
            <a:avLst/>
          </a:prstGeom>
          <a:noFill/>
          <a:ln cap="flat" cmpd="sng" w="9525">
            <a:solidFill>
              <a:srgbClr val="D9D9D9"/>
            </a:solidFill>
            <a:prstDash val="solid"/>
            <a:round/>
            <a:headEnd len="sm" w="sm" type="none"/>
            <a:tailEnd len="sm" w="sm" type="none"/>
          </a:ln>
        </p:spPr>
      </p:cxnSp>
      <p:cxnSp>
        <p:nvCxnSpPr>
          <p:cNvPr id="67" name="Google Shape;67;p8"/>
          <p:cNvCxnSpPr/>
          <p:nvPr/>
        </p:nvCxnSpPr>
        <p:spPr>
          <a:xfrm>
            <a:off x="7692397" y="378649"/>
            <a:ext cx="1179000" cy="0"/>
          </a:xfrm>
          <a:prstGeom prst="straightConnector1">
            <a:avLst/>
          </a:prstGeom>
          <a:noFill/>
          <a:ln cap="flat" cmpd="sng" w="9525">
            <a:solidFill>
              <a:srgbClr val="D9D9D9"/>
            </a:solidFill>
            <a:prstDash val="solid"/>
            <a:round/>
            <a:headEnd len="sm" w="sm" type="none"/>
            <a:tailEnd len="sm" w="sm" type="none"/>
          </a:ln>
        </p:spPr>
      </p:cxnSp>
      <p:sp>
        <p:nvSpPr>
          <p:cNvPr id="68" name="Google Shape;68;p8"/>
          <p:cNvSpPr/>
          <p:nvPr/>
        </p:nvSpPr>
        <p:spPr>
          <a:xfrm>
            <a:off x="7245724" y="4789141"/>
            <a:ext cx="1753200" cy="142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lt1"/>
                </a:solidFill>
                <a:latin typeface="Proxima Nova"/>
                <a:ea typeface="Proxima Nova"/>
                <a:cs typeface="Proxima Nova"/>
                <a:sym typeface="Proxima Nova"/>
              </a:rPr>
              <a:t>sevenbridges.com</a:t>
            </a:r>
            <a:endParaRPr/>
          </a:p>
        </p:txBody>
      </p:sp>
      <p:sp>
        <p:nvSpPr>
          <p:cNvPr id="69" name="Google Shape;69;p8"/>
          <p:cNvSpPr txBox="1"/>
          <p:nvPr>
            <p:ph idx="1" type="subTitle"/>
          </p:nvPr>
        </p:nvSpPr>
        <p:spPr>
          <a:xfrm>
            <a:off x="408214" y="2735213"/>
            <a:ext cx="5787300" cy="1714500"/>
          </a:xfrm>
          <a:prstGeom prst="rect">
            <a:avLst/>
          </a:prstGeom>
          <a:noFill/>
          <a:ln>
            <a:noFill/>
          </a:ln>
        </p:spPr>
        <p:txBody>
          <a:bodyPr anchorCtr="0" anchor="t" bIns="91425" lIns="91425" spcFirstLastPara="1" rIns="91425" wrap="square" tIns="91425">
            <a:noAutofit/>
          </a:bodyPr>
          <a:lstStyle>
            <a:lvl1pPr indent="-127000" lvl="0" marL="203200" marR="0" rtl="0" algn="l">
              <a:lnSpc>
                <a:spcPct val="100000"/>
              </a:lnSpc>
              <a:spcBef>
                <a:spcPts val="0"/>
              </a:spcBef>
              <a:spcAft>
                <a:spcPts val="0"/>
              </a:spcAft>
              <a:buClr>
                <a:schemeClr val="accent5"/>
              </a:buClr>
              <a:buSzPts val="1100"/>
              <a:buFont typeface="Proxima Nova"/>
              <a:buNone/>
              <a:defRPr b="0" i="0" sz="1200" u="none" cap="none" strike="noStrike">
                <a:solidFill>
                  <a:schemeClr val="accent5"/>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pic>
        <p:nvPicPr>
          <p:cNvPr descr="SB_Logotype_RGB_1C.png" id="70" name="Google Shape;70;p8"/>
          <p:cNvPicPr preferRelativeResize="0"/>
          <p:nvPr/>
        </p:nvPicPr>
        <p:blipFill rotWithShape="1">
          <a:blip r:embed="rId2">
            <a:alphaModFix/>
          </a:blip>
          <a:srcRect b="0" l="0" r="0" t="0"/>
          <a:stretch/>
        </p:blipFill>
        <p:spPr>
          <a:xfrm>
            <a:off x="547309" y="451575"/>
            <a:ext cx="1863752" cy="28483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no confidential" showMasterSp="0">
  <p:cSld name="title slide - no confidential">
    <p:spTree>
      <p:nvGrpSpPr>
        <p:cNvPr id="71" name="Shape 71"/>
        <p:cNvGrpSpPr/>
        <p:nvPr/>
      </p:nvGrpSpPr>
      <p:grpSpPr>
        <a:xfrm>
          <a:off x="0" y="0"/>
          <a:ext cx="0" cy="0"/>
          <a:chOff x="0" y="0"/>
          <a:chExt cx="0" cy="0"/>
        </a:xfrm>
      </p:grpSpPr>
      <p:sp>
        <p:nvSpPr>
          <p:cNvPr id="72" name="Google Shape;72;p9"/>
          <p:cNvSpPr/>
          <p:nvPr/>
        </p:nvSpPr>
        <p:spPr>
          <a:xfrm>
            <a:off x="453571" y="4592288"/>
            <a:ext cx="6213900" cy="33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3"/>
              </a:buClr>
              <a:buSzPts val="700"/>
              <a:buFont typeface="Arial"/>
              <a:buNone/>
            </a:pPr>
            <a:r>
              <a:rPr b="0" i="0" lang="en-US" sz="700" u="none" cap="none" strike="noStrike">
                <a:solidFill>
                  <a:schemeClr val="lt1"/>
                </a:solidFill>
                <a:latin typeface="Proxima Nova"/>
                <a:ea typeface="Proxima Nova"/>
                <a:cs typeface="Proxima Nova"/>
                <a:sym typeface="Proxima Nova"/>
              </a:rPr>
              <a:t>Biotechnology and genomics deal with sensitive information and intellectual property. Seven Bridges Genomics will protect the confidentiality of your data and proprietary approaches. Similarly, we look to you to protect our interests in our intellectual property. Seven Bridges Genomics does not accept any liability for information contained in this document. All information provided in this document is subject to change without notice. </a:t>
            </a:r>
            <a:endParaRPr/>
          </a:p>
        </p:txBody>
      </p:sp>
      <p:sp>
        <p:nvSpPr>
          <p:cNvPr id="73" name="Google Shape;73;p9"/>
          <p:cNvSpPr/>
          <p:nvPr/>
        </p:nvSpPr>
        <p:spPr>
          <a:xfrm>
            <a:off x="465663" y="337277"/>
            <a:ext cx="2986200" cy="339900"/>
          </a:xfrm>
          <a:prstGeom prst="rect">
            <a:avLst/>
          </a:prstGeom>
          <a:solidFill>
            <a:srgbClr val="FFFFFF"/>
          </a:solidFill>
          <a:ln>
            <a:noFill/>
          </a:ln>
        </p:spPr>
      </p:sp>
      <p:sp>
        <p:nvSpPr>
          <p:cNvPr id="74" name="Google Shape;74;p9"/>
          <p:cNvSpPr txBox="1"/>
          <p:nvPr>
            <p:ph type="title"/>
          </p:nvPr>
        </p:nvSpPr>
        <p:spPr>
          <a:xfrm>
            <a:off x="460012" y="2293001"/>
            <a:ext cx="7063800" cy="419100"/>
          </a:xfrm>
          <a:prstGeom prst="rect">
            <a:avLst/>
          </a:prstGeom>
          <a:noFill/>
          <a:ln>
            <a:noFill/>
          </a:ln>
        </p:spPr>
        <p:txBody>
          <a:bodyPr anchorCtr="0" anchor="ctr" bIns="91425" lIns="91425" spcFirstLastPara="1" rIns="91425" wrap="square" tIns="91425">
            <a:noAutofit/>
          </a:bodyPr>
          <a:lstStyle>
            <a:lvl1pPr indent="0" lvl="0" marL="0" marR="0" rtl="0" algn="l">
              <a:lnSpc>
                <a:spcPct val="13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9pPr>
          </a:lstStyle>
          <a:p/>
        </p:txBody>
      </p:sp>
      <p:sp>
        <p:nvSpPr>
          <p:cNvPr id="75" name="Google Shape;75;p9"/>
          <p:cNvSpPr/>
          <p:nvPr/>
        </p:nvSpPr>
        <p:spPr>
          <a:xfrm>
            <a:off x="7245724" y="4789141"/>
            <a:ext cx="1753200" cy="142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lt1"/>
                </a:solidFill>
                <a:latin typeface="Proxima Nova"/>
                <a:ea typeface="Proxima Nova"/>
                <a:cs typeface="Proxima Nova"/>
                <a:sym typeface="Proxima Nova"/>
              </a:rPr>
              <a:t>sevenbridges.com</a:t>
            </a:r>
            <a:endParaRPr/>
          </a:p>
        </p:txBody>
      </p:sp>
      <p:sp>
        <p:nvSpPr>
          <p:cNvPr id="76" name="Google Shape;76;p9"/>
          <p:cNvSpPr txBox="1"/>
          <p:nvPr>
            <p:ph idx="1" type="subTitle"/>
          </p:nvPr>
        </p:nvSpPr>
        <p:spPr>
          <a:xfrm>
            <a:off x="408214" y="2735213"/>
            <a:ext cx="5787300" cy="1714500"/>
          </a:xfrm>
          <a:prstGeom prst="rect">
            <a:avLst/>
          </a:prstGeom>
          <a:noFill/>
          <a:ln>
            <a:noFill/>
          </a:ln>
        </p:spPr>
        <p:txBody>
          <a:bodyPr anchorCtr="0" anchor="t" bIns="91425" lIns="91425" spcFirstLastPara="1" rIns="91425" wrap="square" tIns="91425">
            <a:noAutofit/>
          </a:bodyPr>
          <a:lstStyle>
            <a:lvl1pPr indent="-127000" lvl="0" marL="203200" marR="0" rtl="0" algn="l">
              <a:lnSpc>
                <a:spcPct val="100000"/>
              </a:lnSpc>
              <a:spcBef>
                <a:spcPts val="0"/>
              </a:spcBef>
              <a:spcAft>
                <a:spcPts val="0"/>
              </a:spcAft>
              <a:buClr>
                <a:schemeClr val="accent5"/>
              </a:buClr>
              <a:buSzPts val="1100"/>
              <a:buFont typeface="Proxima Nova"/>
              <a:buNone/>
              <a:defRPr b="0" i="0" sz="1200" u="none" cap="none" strike="noStrike">
                <a:solidFill>
                  <a:schemeClr val="accent5"/>
                </a:solidFill>
                <a:latin typeface="Proxima Nova"/>
                <a:ea typeface="Proxima Nova"/>
                <a:cs typeface="Proxima Nova"/>
                <a:sym typeface="Proxima Nova"/>
              </a:defRPr>
            </a:lvl1pPr>
            <a:lvl2pPr indent="-127000" lvl="1" marL="4445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2pPr>
            <a:lvl3pPr indent="-127000" lvl="2" marL="673100" marR="0" rtl="0" algn="l">
              <a:lnSpc>
                <a:spcPct val="100000"/>
              </a:lnSpc>
              <a:spcBef>
                <a:spcPts val="0"/>
              </a:spcBef>
              <a:spcAft>
                <a:spcPts val="0"/>
              </a:spcAft>
              <a:buClr>
                <a:schemeClr val="dk1"/>
              </a:buClr>
              <a:buSzPts val="900"/>
              <a:buFont typeface="Proxima Nova"/>
              <a:buNone/>
              <a:defRPr b="0" i="0" sz="1200" u="none" cap="none" strike="noStrike">
                <a:solidFill>
                  <a:schemeClr val="dk1"/>
                </a:solidFill>
                <a:latin typeface="Proxima Nova"/>
                <a:ea typeface="Proxima Nova"/>
                <a:cs typeface="Proxima Nova"/>
                <a:sym typeface="Proxima Nova"/>
              </a:defRPr>
            </a:lvl3pPr>
            <a:lvl4pPr indent="-127000" lvl="3" marL="838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4pPr>
            <a:lvl5pPr indent="-114300" lvl="4" marL="1066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5pPr>
            <a:lvl6pPr indent="-50800" lvl="5" marL="11430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6pPr>
            <a:lvl7pPr indent="-50800" lvl="6" marL="15494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7pPr>
            <a:lvl8pPr indent="-50800" lvl="7" marL="19558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8pPr>
            <a:lvl9pPr indent="-63500" lvl="8" marL="2362200" marR="0" rtl="0" algn="l">
              <a:lnSpc>
                <a:spcPct val="100000"/>
              </a:lnSpc>
              <a:spcBef>
                <a:spcPts val="0"/>
              </a:spcBef>
              <a:spcAft>
                <a:spcPts val="0"/>
              </a:spcAft>
              <a:buClr>
                <a:schemeClr val="dk1"/>
              </a:buClr>
              <a:buSzPts val="900"/>
              <a:buFont typeface="Proxima Nova"/>
              <a:buNone/>
              <a:defRPr b="0" i="0" sz="1100" u="none" cap="none" strike="noStrike">
                <a:solidFill>
                  <a:schemeClr val="dk1"/>
                </a:solidFill>
                <a:latin typeface="Proxima Nova"/>
                <a:ea typeface="Proxima Nova"/>
                <a:cs typeface="Proxima Nova"/>
                <a:sym typeface="Proxima Nova"/>
              </a:defRPr>
            </a:lvl9pPr>
          </a:lstStyle>
          <a:p/>
        </p:txBody>
      </p:sp>
      <p:pic>
        <p:nvPicPr>
          <p:cNvPr descr="SB_Logotype_RGB_1C.png" id="77" name="Google Shape;77;p9"/>
          <p:cNvPicPr preferRelativeResize="0"/>
          <p:nvPr/>
        </p:nvPicPr>
        <p:blipFill rotWithShape="1">
          <a:blip r:embed="rId2">
            <a:alphaModFix/>
          </a:blip>
          <a:srcRect b="0" l="0" r="0" t="0"/>
          <a:stretch/>
        </p:blipFill>
        <p:spPr>
          <a:xfrm>
            <a:off x="547309" y="451575"/>
            <a:ext cx="1863752" cy="28483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centered - confidential">
  <p:cSld name="title &amp; content, centered - confidential">
    <p:spTree>
      <p:nvGrpSpPr>
        <p:cNvPr id="78" name="Shape 78"/>
        <p:cNvGrpSpPr/>
        <p:nvPr/>
      </p:nvGrpSpPr>
      <p:grpSpPr>
        <a:xfrm>
          <a:off x="0" y="0"/>
          <a:ext cx="0" cy="0"/>
          <a:chOff x="0" y="0"/>
          <a:chExt cx="0" cy="0"/>
        </a:xfrm>
      </p:grpSpPr>
      <p:sp>
        <p:nvSpPr>
          <p:cNvPr id="79" name="Google Shape;79;p10"/>
          <p:cNvSpPr txBox="1"/>
          <p:nvPr>
            <p:ph type="title"/>
          </p:nvPr>
        </p:nvSpPr>
        <p:spPr>
          <a:xfrm>
            <a:off x="489833" y="378600"/>
            <a:ext cx="8291400" cy="514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9pPr>
          </a:lstStyle>
          <a:p/>
        </p:txBody>
      </p:sp>
      <p:sp>
        <p:nvSpPr>
          <p:cNvPr id="80" name="Google Shape;80;p10"/>
          <p:cNvSpPr/>
          <p:nvPr/>
        </p:nvSpPr>
        <p:spPr>
          <a:xfrm>
            <a:off x="7891000" y="216001"/>
            <a:ext cx="872100" cy="104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3"/>
              </a:buClr>
              <a:buSzPts val="800"/>
              <a:buFont typeface="Arial"/>
              <a:buNone/>
            </a:pPr>
            <a:r>
              <a:rPr b="0" i="0" lang="en-US" sz="800" u="none" cap="none" strike="noStrike">
                <a:solidFill>
                  <a:schemeClr val="lt2"/>
                </a:solidFill>
                <a:latin typeface="Proxima Nova"/>
                <a:ea typeface="Proxima Nova"/>
                <a:cs typeface="Proxima Nova"/>
                <a:sym typeface="Proxima Nova"/>
              </a:rPr>
              <a:t>CONFIDENTIAL</a:t>
            </a:r>
            <a:endParaRPr/>
          </a:p>
        </p:txBody>
      </p:sp>
      <p:cxnSp>
        <p:nvCxnSpPr>
          <p:cNvPr id="81" name="Google Shape;81;p10"/>
          <p:cNvCxnSpPr/>
          <p:nvPr/>
        </p:nvCxnSpPr>
        <p:spPr>
          <a:xfrm>
            <a:off x="7692397" y="174986"/>
            <a:ext cx="1179000" cy="0"/>
          </a:xfrm>
          <a:prstGeom prst="straightConnector1">
            <a:avLst/>
          </a:prstGeom>
          <a:noFill/>
          <a:ln cap="flat" cmpd="sng" w="9525">
            <a:solidFill>
              <a:srgbClr val="D9D9D9"/>
            </a:solidFill>
            <a:prstDash val="solid"/>
            <a:round/>
            <a:headEnd len="sm" w="sm" type="none"/>
            <a:tailEnd len="sm" w="sm" type="none"/>
          </a:ln>
        </p:spPr>
      </p:cxnSp>
      <p:cxnSp>
        <p:nvCxnSpPr>
          <p:cNvPr id="82" name="Google Shape;82;p10"/>
          <p:cNvCxnSpPr/>
          <p:nvPr/>
        </p:nvCxnSpPr>
        <p:spPr>
          <a:xfrm>
            <a:off x="7692397" y="378649"/>
            <a:ext cx="1179000" cy="0"/>
          </a:xfrm>
          <a:prstGeom prst="straightConnector1">
            <a:avLst/>
          </a:prstGeom>
          <a:noFill/>
          <a:ln cap="flat" cmpd="sng" w="9525">
            <a:solidFill>
              <a:srgbClr val="D9D9D9"/>
            </a:solidFill>
            <a:prstDash val="solid"/>
            <a:round/>
            <a:headEnd len="sm" w="sm" type="none"/>
            <a:tailEnd len="sm" w="sm" type="none"/>
          </a:ln>
        </p:spPr>
      </p:cxnSp>
      <p:sp>
        <p:nvSpPr>
          <p:cNvPr id="83" name="Google Shape;83;p10"/>
          <p:cNvSpPr txBox="1"/>
          <p:nvPr>
            <p:ph idx="1" type="body"/>
          </p:nvPr>
        </p:nvSpPr>
        <p:spPr>
          <a:xfrm>
            <a:off x="489832" y="947534"/>
            <a:ext cx="8273100" cy="3694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400"/>
              </a:spcBef>
              <a:spcAft>
                <a:spcPts val="0"/>
              </a:spcAft>
              <a:buClr>
                <a:schemeClr val="accent5"/>
              </a:buClr>
              <a:buSzPts val="1100"/>
              <a:buFont typeface="Proxima Nova"/>
              <a:buChar char="●"/>
              <a:defRPr b="0" i="0" sz="1600" u="none" cap="none" strike="noStrike">
                <a:solidFill>
                  <a:schemeClr val="accent5"/>
                </a:solidFill>
                <a:latin typeface="Proxima Nova"/>
                <a:ea typeface="Proxima Nova"/>
                <a:cs typeface="Proxima Nova"/>
                <a:sym typeface="Proxima Nova"/>
              </a:defRPr>
            </a:lvl1pPr>
            <a:lvl2pPr indent="-285750" lvl="1" marL="914400" marR="0" rtl="0" algn="l">
              <a:lnSpc>
                <a:spcPct val="100000"/>
              </a:lnSpc>
              <a:spcBef>
                <a:spcPts val="400"/>
              </a:spcBef>
              <a:spcAft>
                <a:spcPts val="0"/>
              </a:spcAft>
              <a:buClr>
                <a:schemeClr val="dk1"/>
              </a:buClr>
              <a:buSzPts val="900"/>
              <a:buFont typeface="Proxima Nova"/>
              <a:buChar char="●"/>
              <a:defRPr b="0" i="0" sz="1200" u="none" cap="none" strike="noStrike">
                <a:solidFill>
                  <a:schemeClr val="dk1"/>
                </a:solidFill>
                <a:latin typeface="Proxima Nova"/>
                <a:ea typeface="Proxima Nova"/>
                <a:cs typeface="Proxima Nova"/>
                <a:sym typeface="Proxima Nova"/>
              </a:defRPr>
            </a:lvl2pPr>
            <a:lvl3pPr indent="-285750" lvl="2" marL="1371600" marR="0" rtl="0" algn="l">
              <a:lnSpc>
                <a:spcPct val="100000"/>
              </a:lnSpc>
              <a:spcBef>
                <a:spcPts val="400"/>
              </a:spcBef>
              <a:spcAft>
                <a:spcPts val="0"/>
              </a:spcAft>
              <a:buClr>
                <a:schemeClr val="dk1"/>
              </a:buClr>
              <a:buSzPts val="900"/>
              <a:buFont typeface="Proxima Nova"/>
              <a:buChar char="●"/>
              <a:defRPr b="0" i="0" sz="1200" u="none" cap="none" strike="noStrike">
                <a:solidFill>
                  <a:schemeClr val="dk1"/>
                </a:solidFill>
                <a:latin typeface="Proxima Nova"/>
                <a:ea typeface="Proxima Nova"/>
                <a:cs typeface="Proxima Nova"/>
                <a:sym typeface="Proxima Nova"/>
              </a:defRPr>
            </a:lvl3pPr>
            <a:lvl4pPr indent="-285750" lvl="3" marL="18288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4pPr>
            <a:lvl5pPr indent="-285750" lvl="4" marL="22860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5pPr>
            <a:lvl6pPr indent="-285750" lvl="5" marL="27432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6pPr>
            <a:lvl7pPr indent="-285750" lvl="6" marL="32004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7pPr>
            <a:lvl8pPr indent="-285750" lvl="7" marL="36576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8pPr>
            <a:lvl9pPr indent="-285750" lvl="8" marL="41148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4828245"/>
            <a:ext cx="9144000" cy="318900"/>
          </a:xfrm>
          <a:prstGeom prst="rect">
            <a:avLst/>
          </a:prstGeom>
          <a:solidFill>
            <a:srgbClr val="13305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Helvetica Neue"/>
              <a:buNone/>
            </a:pPr>
            <a:r>
              <a:t/>
            </a:r>
            <a:endParaRPr b="0" i="0" sz="700" u="none" cap="none" strike="noStrike">
              <a:solidFill>
                <a:schemeClr val="accent3"/>
              </a:solidFill>
              <a:latin typeface="Arial"/>
              <a:ea typeface="Arial"/>
              <a:cs typeface="Arial"/>
              <a:sym typeface="Arial"/>
            </a:endParaRPr>
          </a:p>
        </p:txBody>
      </p:sp>
      <p:sp>
        <p:nvSpPr>
          <p:cNvPr id="7" name="Google Shape;7;p1"/>
          <p:cNvSpPr/>
          <p:nvPr/>
        </p:nvSpPr>
        <p:spPr>
          <a:xfrm>
            <a:off x="220381" y="4835476"/>
            <a:ext cx="1446900" cy="3192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0"/>
              </a:spcBef>
              <a:spcAft>
                <a:spcPts val="0"/>
              </a:spcAft>
              <a:buClr>
                <a:schemeClr val="accent3"/>
              </a:buClr>
              <a:buSzPts val="800"/>
              <a:buFont typeface="Arial"/>
              <a:buNone/>
            </a:pPr>
            <a:r>
              <a:rPr b="1" i="0" lang="en-US" sz="800" u="none" cap="none" strike="noStrike">
                <a:solidFill>
                  <a:schemeClr val="lt1"/>
                </a:solidFill>
                <a:latin typeface="Proxima Nova"/>
                <a:ea typeface="Proxima Nova"/>
                <a:cs typeface="Proxima Nova"/>
                <a:sym typeface="Proxima Nova"/>
              </a:rPr>
              <a:t>© 2016 Seven Bridges</a:t>
            </a:r>
            <a:endParaRPr/>
          </a:p>
        </p:txBody>
      </p:sp>
      <p:sp>
        <p:nvSpPr>
          <p:cNvPr id="8" name="Google Shape;8;p1"/>
          <p:cNvSpPr/>
          <p:nvPr/>
        </p:nvSpPr>
        <p:spPr>
          <a:xfrm>
            <a:off x="7390024" y="4828238"/>
            <a:ext cx="1596300" cy="319200"/>
          </a:xfrm>
          <a:prstGeom prst="rect">
            <a:avLst/>
          </a:prstGeom>
          <a:noFill/>
          <a:ln>
            <a:noFill/>
          </a:ln>
        </p:spPr>
        <p:txBody>
          <a:bodyPr anchorCtr="0" anchor="ctr" bIns="0" lIns="0" spcFirstLastPara="1" rIns="0" wrap="square" tIns="0">
            <a:noAutofit/>
          </a:bodyPr>
          <a:lstStyle/>
          <a:p>
            <a:pPr indent="-114300" lvl="0" marL="114300" marR="0" rtl="0" algn="r">
              <a:lnSpc>
                <a:spcPct val="100000"/>
              </a:lnSpc>
              <a:spcBef>
                <a:spcPts val="0"/>
              </a:spcBef>
              <a:spcAft>
                <a:spcPts val="0"/>
              </a:spcAft>
              <a:buClr>
                <a:schemeClr val="accent3"/>
              </a:buClr>
              <a:buSzPts val="800"/>
              <a:buFont typeface="Arial"/>
              <a:buNone/>
            </a:pPr>
            <a:r>
              <a:rPr b="1" i="0" lang="en-US" sz="800" u="none" cap="none" strike="noStrike">
                <a:solidFill>
                  <a:schemeClr val="lt1"/>
                </a:solidFill>
                <a:latin typeface="Proxima Nova"/>
                <a:ea typeface="Proxima Nova"/>
                <a:cs typeface="Proxima Nova"/>
                <a:sym typeface="Proxima Nova"/>
              </a:rPr>
              <a:t>sevenbridges.com</a:t>
            </a:r>
            <a:endParaRPr/>
          </a:p>
        </p:txBody>
      </p:sp>
      <p:sp>
        <p:nvSpPr>
          <p:cNvPr id="9" name="Google Shape;9;p1"/>
          <p:cNvSpPr txBox="1"/>
          <p:nvPr>
            <p:ph idx="1" type="body"/>
          </p:nvPr>
        </p:nvSpPr>
        <p:spPr>
          <a:xfrm>
            <a:off x="489832" y="947534"/>
            <a:ext cx="8273100" cy="3694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400"/>
              </a:spcBef>
              <a:spcAft>
                <a:spcPts val="0"/>
              </a:spcAft>
              <a:buClr>
                <a:schemeClr val="accent5"/>
              </a:buClr>
              <a:buSzPts val="1100"/>
              <a:buFont typeface="Proxima Nova"/>
              <a:buChar char="●"/>
              <a:defRPr b="0" i="0" sz="1600" u="none" cap="none" strike="noStrike">
                <a:solidFill>
                  <a:schemeClr val="accent5"/>
                </a:solidFill>
                <a:latin typeface="Proxima Nova"/>
                <a:ea typeface="Proxima Nova"/>
                <a:cs typeface="Proxima Nova"/>
                <a:sym typeface="Proxima Nova"/>
              </a:defRPr>
            </a:lvl1pPr>
            <a:lvl2pPr indent="-285750" lvl="1" marL="914400" marR="0" rtl="0" algn="l">
              <a:lnSpc>
                <a:spcPct val="100000"/>
              </a:lnSpc>
              <a:spcBef>
                <a:spcPts val="400"/>
              </a:spcBef>
              <a:spcAft>
                <a:spcPts val="0"/>
              </a:spcAft>
              <a:buClr>
                <a:schemeClr val="dk1"/>
              </a:buClr>
              <a:buSzPts val="900"/>
              <a:buFont typeface="Proxima Nova"/>
              <a:buChar char="●"/>
              <a:defRPr b="0" i="0" sz="1200" u="none" cap="none" strike="noStrike">
                <a:solidFill>
                  <a:schemeClr val="dk1"/>
                </a:solidFill>
                <a:latin typeface="Proxima Nova"/>
                <a:ea typeface="Proxima Nova"/>
                <a:cs typeface="Proxima Nova"/>
                <a:sym typeface="Proxima Nova"/>
              </a:defRPr>
            </a:lvl2pPr>
            <a:lvl3pPr indent="-285750" lvl="2" marL="1371600" marR="0" rtl="0" algn="l">
              <a:lnSpc>
                <a:spcPct val="100000"/>
              </a:lnSpc>
              <a:spcBef>
                <a:spcPts val="400"/>
              </a:spcBef>
              <a:spcAft>
                <a:spcPts val="0"/>
              </a:spcAft>
              <a:buClr>
                <a:schemeClr val="dk1"/>
              </a:buClr>
              <a:buSzPts val="900"/>
              <a:buFont typeface="Proxima Nova"/>
              <a:buChar char="●"/>
              <a:defRPr b="0" i="0" sz="1200" u="none" cap="none" strike="noStrike">
                <a:solidFill>
                  <a:schemeClr val="dk1"/>
                </a:solidFill>
                <a:latin typeface="Proxima Nova"/>
                <a:ea typeface="Proxima Nova"/>
                <a:cs typeface="Proxima Nova"/>
                <a:sym typeface="Proxima Nova"/>
              </a:defRPr>
            </a:lvl3pPr>
            <a:lvl4pPr indent="-285750" lvl="3" marL="18288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4pPr>
            <a:lvl5pPr indent="-285750" lvl="4" marL="22860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5pPr>
            <a:lvl6pPr indent="-285750" lvl="5" marL="27432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6pPr>
            <a:lvl7pPr indent="-285750" lvl="6" marL="32004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7pPr>
            <a:lvl8pPr indent="-285750" lvl="7" marL="36576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8pPr>
            <a:lvl9pPr indent="-285750" lvl="8" marL="4114800" marR="0" rtl="0" algn="l">
              <a:lnSpc>
                <a:spcPct val="100000"/>
              </a:lnSpc>
              <a:spcBef>
                <a:spcPts val="400"/>
              </a:spcBef>
              <a:spcAft>
                <a:spcPts val="0"/>
              </a:spcAft>
              <a:buClr>
                <a:schemeClr val="dk1"/>
              </a:buClr>
              <a:buSzPts val="900"/>
              <a:buFont typeface="Proxima Nova"/>
              <a:buChar char="●"/>
              <a:defRPr b="0" i="0" sz="1100" u="none" cap="none" strike="noStrike">
                <a:solidFill>
                  <a:schemeClr val="dk1"/>
                </a:solidFill>
                <a:latin typeface="Proxima Nova"/>
                <a:ea typeface="Proxima Nova"/>
                <a:cs typeface="Proxima Nova"/>
                <a:sym typeface="Proxima Nova"/>
              </a:defRPr>
            </a:lvl9pPr>
          </a:lstStyle>
          <a:p/>
        </p:txBody>
      </p:sp>
      <p:sp>
        <p:nvSpPr>
          <p:cNvPr id="10" name="Google Shape;10;p1"/>
          <p:cNvSpPr txBox="1"/>
          <p:nvPr>
            <p:ph type="title"/>
          </p:nvPr>
        </p:nvSpPr>
        <p:spPr>
          <a:xfrm>
            <a:off x="435428" y="378591"/>
            <a:ext cx="8273100" cy="51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100"/>
              <a:buFont typeface="Proxima Nova"/>
              <a:buNone/>
              <a:defRPr b="1" i="0" sz="2100" u="none" cap="none" strike="noStrike">
                <a:solidFill>
                  <a:schemeClr val="dk1"/>
                </a:solidFill>
                <a:latin typeface="Proxima Nova"/>
                <a:ea typeface="Proxima Nova"/>
                <a:cs typeface="Proxima Nova"/>
                <a:sym typeface="Proxima Nova"/>
              </a:defRPr>
            </a:lvl1pPr>
            <a:lvl2pPr indent="0" lvl="1"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2pPr>
            <a:lvl3pPr indent="0" lvl="2"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3pPr>
            <a:lvl4pPr indent="0" lvl="3"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4pPr>
            <a:lvl5pPr indent="0" lvl="4" marL="0" marR="0" rtl="0" algn="ctr">
              <a:lnSpc>
                <a:spcPct val="130000"/>
              </a:lnSpc>
              <a:spcBef>
                <a:spcPts val="0"/>
              </a:spcBef>
              <a:spcAft>
                <a:spcPts val="0"/>
              </a:spcAft>
              <a:buClr>
                <a:srgbClr val="133050"/>
              </a:buClr>
              <a:buSzPts val="1200"/>
              <a:buFont typeface="Montserrat"/>
              <a:buNone/>
              <a:defRPr b="1" i="0" sz="1900" u="none" cap="none" strike="noStrike">
                <a:solidFill>
                  <a:srgbClr val="133050"/>
                </a:solidFill>
                <a:latin typeface="Montserrat"/>
                <a:ea typeface="Montserrat"/>
                <a:cs typeface="Montserrat"/>
                <a:sym typeface="Montserrat"/>
              </a:defRPr>
            </a:lvl5pPr>
            <a:lvl6pPr indent="-88900" lvl="5"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6pPr>
            <a:lvl7pPr indent="-88900" lvl="6"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7pPr>
            <a:lvl8pPr indent="-88900" lvl="7"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8pPr>
            <a:lvl9pPr indent="-88900" lvl="8" marL="203200" marR="0" rtl="0" algn="ctr">
              <a:lnSpc>
                <a:spcPct val="130000"/>
              </a:lnSpc>
              <a:spcBef>
                <a:spcPts val="0"/>
              </a:spcBef>
              <a:spcAft>
                <a:spcPts val="0"/>
              </a:spcAft>
              <a:buClr>
                <a:srgbClr val="133050"/>
              </a:buClr>
              <a:buSzPts val="1900"/>
              <a:buFont typeface="Montserrat"/>
              <a:buChar char="-"/>
              <a:defRPr b="1" i="0" sz="1900" u="none" cap="none" strike="noStrike">
                <a:solidFill>
                  <a:srgbClr val="13305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hyperlink" Target="http://dx.doi.org/10.13070/mm.en.3.20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htseq.readthedocs.io/en/release_0.9.1/" TargetMode="External"/><Relationship Id="rId5" Type="http://schemas.openxmlformats.org/officeDocument/2006/relationships/hyperlink" Target="https://htseq.readthedocs.io/en/release_0.9.1/" TargetMode="External"/><Relationship Id="rId6" Type="http://schemas.openxmlformats.org/officeDocument/2006/relationships/hyperlink" Target="https://htseq.readthedocs.io/en/release_0.9.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gif"/><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gif"/><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gif"/><Relationship Id="rId4" Type="http://schemas.openxmlformats.org/officeDocument/2006/relationships/image" Target="../media/image14.png"/><Relationship Id="rId9"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gif"/><Relationship Id="rId4" Type="http://schemas.openxmlformats.org/officeDocument/2006/relationships/image" Target="../media/image20.jpg"/><Relationship Id="rId5" Type="http://schemas.openxmlformats.org/officeDocument/2006/relationships/hyperlink" Target="http://www.nature.com/leu/journal/v20/n12/fig_tab/2404401f2.html#figure-tit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541404" y="2378356"/>
            <a:ext cx="6061200" cy="1249800"/>
          </a:xfrm>
          <a:prstGeom prst="rect">
            <a:avLst/>
          </a:prstGeom>
          <a:noFill/>
          <a:ln>
            <a:noFill/>
          </a:ln>
        </p:spPr>
        <p:txBody>
          <a:bodyPr anchorCtr="0" anchor="t" bIns="80900" lIns="80900" spcFirstLastPara="1" rIns="80900" wrap="square" tIns="80900">
            <a:noAutofit/>
          </a:bodyPr>
          <a:lstStyle/>
          <a:p>
            <a:pPr indent="0" lvl="0" marL="0" marR="0" rtl="0" algn="ctr">
              <a:lnSpc>
                <a:spcPct val="115000"/>
              </a:lnSpc>
              <a:spcBef>
                <a:spcPts val="0"/>
              </a:spcBef>
              <a:spcAft>
                <a:spcPts val="0"/>
              </a:spcAft>
              <a:buClr>
                <a:schemeClr val="dk1"/>
              </a:buClr>
              <a:buSzPts val="2100"/>
              <a:buFont typeface="Proxima Nova"/>
              <a:buNone/>
            </a:pPr>
            <a:r>
              <a:rPr b="1" i="0" lang="en-US" sz="2700" u="none" cap="none" strike="noStrike">
                <a:solidFill>
                  <a:srgbClr val="FFFFFF"/>
                </a:solidFill>
                <a:latin typeface="Proxima Nova"/>
                <a:ea typeface="Proxima Nova"/>
                <a:cs typeface="Proxima Nova"/>
                <a:sym typeface="Proxima Nova"/>
              </a:rPr>
              <a:t>RNA-seq analysis</a:t>
            </a:r>
            <a:endParaRPr/>
          </a:p>
          <a:p>
            <a:pPr indent="0" lvl="0" marL="0" marR="0" rtl="0" algn="ctr">
              <a:lnSpc>
                <a:spcPct val="115000"/>
              </a:lnSpc>
              <a:spcBef>
                <a:spcPts val="0"/>
              </a:spcBef>
              <a:spcAft>
                <a:spcPts val="0"/>
              </a:spcAft>
              <a:buClr>
                <a:schemeClr val="dk1"/>
              </a:buClr>
              <a:buSzPts val="2100"/>
              <a:buFont typeface="Proxima Nova"/>
              <a:buNone/>
            </a:pPr>
            <a:r>
              <a:rPr b="0" lang="en-US" sz="1400"/>
              <a:t>Maj 2020</a:t>
            </a:r>
            <a:endParaRPr/>
          </a:p>
          <a:p>
            <a:pPr indent="0" lvl="0" marL="0" marR="0" rtl="0" algn="ctr">
              <a:lnSpc>
                <a:spcPct val="150000"/>
              </a:lnSpc>
              <a:spcBef>
                <a:spcPts val="0"/>
              </a:spcBef>
              <a:spcAft>
                <a:spcPts val="0"/>
              </a:spcAft>
              <a:buClr>
                <a:schemeClr val="dk1"/>
              </a:buClr>
              <a:buSzPts val="2100"/>
              <a:buFont typeface="Proxima Nova"/>
              <a:buNone/>
            </a:pPr>
            <a:r>
              <a:t/>
            </a:r>
            <a:endParaRPr b="0"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nvSpPr>
        <p:spPr>
          <a:xfrm>
            <a:off x="22125" y="458025"/>
            <a:ext cx="9075000" cy="39900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Clr>
                <a:srgbClr val="083050"/>
              </a:buClr>
              <a:buSzPts val="3000"/>
              <a:buFont typeface="Montserrat"/>
              <a:buNone/>
            </a:pPr>
            <a:r>
              <a:rPr b="1" lang="en-US" sz="3000">
                <a:solidFill>
                  <a:srgbClr val="083050"/>
                </a:solidFill>
                <a:latin typeface="Proxima Nova"/>
                <a:ea typeface="Proxima Nova"/>
                <a:cs typeface="Proxima Nova"/>
                <a:sym typeface="Proxima Nova"/>
              </a:rPr>
              <a:t>Q</a:t>
            </a:r>
            <a:r>
              <a:rPr b="1" i="0" lang="en-US" sz="3000" u="none" cap="none" strike="noStrike">
                <a:solidFill>
                  <a:srgbClr val="083050"/>
                </a:solidFill>
                <a:latin typeface="Proxima Nova"/>
                <a:ea typeface="Proxima Nova"/>
                <a:cs typeface="Proxima Nova"/>
                <a:sym typeface="Proxima Nova"/>
              </a:rPr>
              <a:t>uantification and DE </a:t>
            </a:r>
            <a:r>
              <a:rPr b="1" lang="en-US" sz="3000">
                <a:solidFill>
                  <a:srgbClr val="083050"/>
                </a:solidFill>
                <a:latin typeface="Proxima Nova"/>
                <a:ea typeface="Proxima Nova"/>
                <a:cs typeface="Proxima Nova"/>
                <a:sym typeface="Proxima Nova"/>
              </a:rPr>
              <a:t>- problems</a:t>
            </a:r>
            <a:endParaRPr b="1">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Quantification = Counting reads</a:t>
            </a:r>
            <a:r>
              <a:rPr lang="en-US" sz="1800">
                <a:solidFill>
                  <a:srgbClr val="547387"/>
                </a:solidFill>
                <a:latin typeface="Montserrat"/>
                <a:ea typeface="Montserrat"/>
                <a:cs typeface="Montserrat"/>
                <a:sym typeface="Montserrat"/>
              </a:rPr>
              <a:t>?</a:t>
            </a:r>
            <a:endParaRPr sz="1800">
              <a:solidFill>
                <a:srgbClr val="547387"/>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Change in expression = Unequal counts? </a:t>
            </a:r>
            <a:br>
              <a:rPr b="0" i="0" lang="en-US" sz="1800" u="none" cap="none" strike="noStrike">
                <a:solidFill>
                  <a:srgbClr val="547387"/>
                </a:solidFill>
                <a:latin typeface="Montserrat"/>
                <a:ea typeface="Montserrat"/>
                <a:cs typeface="Montserrat"/>
                <a:sym typeface="Montserrat"/>
              </a:rPr>
            </a:br>
            <a:r>
              <a:rPr b="0" i="0" lang="en-US" sz="1800" u="none" cap="none" strike="noStrike">
                <a:solidFill>
                  <a:srgbClr val="547387"/>
                </a:solidFill>
                <a:latin typeface="Montserrat"/>
                <a:ea typeface="Montserrat"/>
                <a:cs typeface="Montserrat"/>
                <a:sym typeface="Montserrat"/>
              </a:rPr>
              <a:t>(not that simple </a:t>
            </a:r>
            <a:r>
              <a:rPr b="0" i="0" lang="en-US" sz="1800" u="none" cap="none" strike="noStrike">
                <a:solidFill>
                  <a:srgbClr val="547387"/>
                </a:solidFill>
                <a:latin typeface="Montserrat"/>
                <a:ea typeface="Montserrat"/>
                <a:cs typeface="Montserrat"/>
                <a:sym typeface="Montserrat"/>
              </a:rPr>
              <a:t>..</a:t>
            </a:r>
            <a:r>
              <a:rPr lang="en-US" sz="1800">
                <a:solidFill>
                  <a:srgbClr val="547387"/>
                </a:solidFill>
                <a:latin typeface="Montserrat"/>
                <a:ea typeface="Montserrat"/>
                <a:cs typeface="Montserrat"/>
                <a:sym typeface="Montserrat"/>
              </a:rPr>
              <a:t>.</a:t>
            </a:r>
            <a:r>
              <a:rPr b="0" i="0" lang="en-US" sz="1800" u="none" cap="none" strike="noStrike">
                <a:solidFill>
                  <a:srgbClr val="547387"/>
                </a:solidFill>
                <a:latin typeface="Montserrat"/>
                <a:ea typeface="Montserrat"/>
                <a:cs typeface="Montserrat"/>
                <a:sym typeface="Montserrat"/>
              </a:rPr>
              <a:t>)</a:t>
            </a:r>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Problems: </a:t>
            </a:r>
            <a:endParaRPr/>
          </a:p>
          <a:p>
            <a:pPr indent="-342900" lvl="1" marL="9144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(1) </a:t>
            </a:r>
            <a:r>
              <a:rPr lang="en-US" sz="1800">
                <a:solidFill>
                  <a:srgbClr val="547387"/>
                </a:solidFill>
                <a:latin typeface="Montserrat"/>
                <a:ea typeface="Montserrat"/>
                <a:cs typeface="Montserrat"/>
                <a:sym typeface="Montserrat"/>
              </a:rPr>
              <a:t>Alignment ambiguity - estimation of abundance</a:t>
            </a:r>
            <a:endParaRPr/>
          </a:p>
          <a:p>
            <a:pPr indent="-342900" lvl="1" marL="9144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(2) </a:t>
            </a:r>
            <a:r>
              <a:rPr lang="en-US" sz="1800">
                <a:solidFill>
                  <a:srgbClr val="547387"/>
                </a:solidFill>
                <a:latin typeface="Montserrat"/>
                <a:ea typeface="Montserrat"/>
                <a:cs typeface="Montserrat"/>
                <a:sym typeface="Montserrat"/>
              </a:rPr>
              <a:t>Data normalization</a:t>
            </a:r>
            <a:endParaRPr/>
          </a:p>
          <a:p>
            <a:pPr indent="-342900" lvl="1" marL="9144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(3) Multiple testing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descr="te-203-9.png" id="183" name="Google Shape;183;p26"/>
          <p:cNvPicPr preferRelativeResize="0"/>
          <p:nvPr/>
        </p:nvPicPr>
        <p:blipFill rotWithShape="1">
          <a:blip r:embed="rId3">
            <a:alphaModFix/>
          </a:blip>
          <a:srcRect b="0" l="0" r="0" t="0"/>
          <a:stretch/>
        </p:blipFill>
        <p:spPr>
          <a:xfrm>
            <a:off x="4188550" y="1377550"/>
            <a:ext cx="4846249" cy="3013641"/>
          </a:xfrm>
          <a:prstGeom prst="rect">
            <a:avLst/>
          </a:prstGeom>
          <a:noFill/>
          <a:ln>
            <a:noFill/>
          </a:ln>
        </p:spPr>
      </p:pic>
      <p:sp>
        <p:nvSpPr>
          <p:cNvPr id="184" name="Google Shape;184;p26"/>
          <p:cNvSpPr txBox="1"/>
          <p:nvPr/>
        </p:nvSpPr>
        <p:spPr>
          <a:xfrm>
            <a:off x="4272850" y="4055875"/>
            <a:ext cx="4366500" cy="635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547387"/>
              </a:buClr>
              <a:buSzPts val="1200"/>
              <a:buFont typeface="Montserrat"/>
              <a:buNone/>
            </a:pPr>
            <a:r>
              <a:rPr b="0" i="0" lang="en-US" sz="1200" u="none" cap="none" strike="noStrike">
                <a:solidFill>
                  <a:srgbClr val="547387"/>
                </a:solidFill>
                <a:latin typeface="Montserrat"/>
                <a:ea typeface="Montserrat"/>
                <a:cs typeface="Montserrat"/>
                <a:sym typeface="Montserrat"/>
              </a:rPr>
              <a:t>Source: </a:t>
            </a:r>
            <a:r>
              <a:rPr b="0" i="0" lang="en-US" sz="1200" u="sng" cap="none" strike="noStrike">
                <a:solidFill>
                  <a:schemeClr val="hlink"/>
                </a:solidFill>
                <a:latin typeface="Montserrat"/>
                <a:ea typeface="Montserrat"/>
                <a:cs typeface="Montserrat"/>
                <a:sym typeface="Montserrat"/>
                <a:hlinkClick r:id="rId4"/>
              </a:rPr>
              <a:t>http://dx.doi.org/10.13070/mm.en.3.203</a:t>
            </a:r>
            <a:endParaRPr/>
          </a:p>
        </p:txBody>
      </p:sp>
      <p:sp>
        <p:nvSpPr>
          <p:cNvPr id="185" name="Google Shape;185;p26"/>
          <p:cNvSpPr txBox="1"/>
          <p:nvPr/>
        </p:nvSpPr>
        <p:spPr>
          <a:xfrm>
            <a:off x="34500" y="346650"/>
            <a:ext cx="9075000" cy="112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estimation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
        <p:nvSpPr>
          <p:cNvPr id="186" name="Google Shape;186;p26"/>
          <p:cNvSpPr txBox="1"/>
          <p:nvPr/>
        </p:nvSpPr>
        <p:spPr>
          <a:xfrm>
            <a:off x="750125" y="1671625"/>
            <a:ext cx="4219200" cy="265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547387"/>
              </a:buClr>
              <a:buSzPts val="1800"/>
              <a:buFont typeface="Montserrat"/>
              <a:buNone/>
            </a:pPr>
            <a:r>
              <a:rPr i="1" lang="en-US" sz="1800">
                <a:solidFill>
                  <a:srgbClr val="547387"/>
                </a:solidFill>
                <a:latin typeface="Montserrat"/>
                <a:ea typeface="Montserrat"/>
                <a:cs typeface="Montserrat"/>
                <a:sym typeface="Montserrat"/>
              </a:rPr>
              <a:t>Problem statement:</a:t>
            </a:r>
            <a:endParaRPr/>
          </a:p>
          <a:p>
            <a:pPr indent="0" lvl="0" marL="0" rtl="0" algn="l">
              <a:lnSpc>
                <a:spcPct val="150000"/>
              </a:lnSpc>
              <a:spcBef>
                <a:spcPts val="0"/>
              </a:spcBef>
              <a:spcAft>
                <a:spcPts val="0"/>
              </a:spcAft>
              <a:buClr>
                <a:srgbClr val="547387"/>
              </a:buClr>
              <a:buSzPts val="1800"/>
              <a:buFont typeface="Montserrat"/>
              <a:buNone/>
            </a:pPr>
            <a:r>
              <a:rPr lang="en-US" sz="1800">
                <a:solidFill>
                  <a:srgbClr val="547387"/>
                </a:solidFill>
                <a:latin typeface="Montserrat"/>
                <a:ea typeface="Montserrat"/>
                <a:cs typeface="Montserrat"/>
                <a:sym typeface="Montserrat"/>
              </a:rPr>
              <a:t>How to resolve alignment ambiguity?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nvSpPr>
        <p:spPr>
          <a:xfrm>
            <a:off x="-95250" y="1481150"/>
            <a:ext cx="4791300" cy="2870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0" i="0" lang="en-US" sz="1800" u="none" cap="none" strike="noStrike">
                <a:solidFill>
                  <a:srgbClr val="547387"/>
                </a:solidFill>
                <a:latin typeface="Montserrat"/>
                <a:ea typeface="Montserrat"/>
                <a:cs typeface="Montserrat"/>
                <a:sym typeface="Montserrat"/>
              </a:rPr>
              <a:t>Raw counting</a:t>
            </a:r>
            <a:endParaRPr sz="1800">
              <a:solidFill>
                <a:srgbClr val="547387"/>
              </a:solidFill>
              <a:latin typeface="Montserrat"/>
              <a:ea typeface="Montserrat"/>
              <a:cs typeface="Montserrat"/>
              <a:sym typeface="Montserrat"/>
            </a:endParaRPr>
          </a:p>
          <a:p>
            <a:pPr indent="0" lvl="0" marL="0" marR="0" rtl="0" algn="ctr">
              <a:lnSpc>
                <a:spcPct val="150000"/>
              </a:lnSpc>
              <a:spcBef>
                <a:spcPts val="0"/>
              </a:spcBef>
              <a:spcAft>
                <a:spcPts val="0"/>
              </a:spcAft>
              <a:buNone/>
            </a:pPr>
            <a:r>
              <a:rPr b="0" i="0" lang="en-US" sz="1800" u="none" cap="none" strike="noStrike">
                <a:solidFill>
                  <a:srgbClr val="547387"/>
                </a:solidFill>
                <a:latin typeface="Montserrat"/>
                <a:ea typeface="Montserrat"/>
                <a:cs typeface="Montserrat"/>
                <a:sym typeface="Montserrat"/>
              </a:rPr>
              <a:t>vs.</a:t>
            </a:r>
            <a:endParaRPr/>
          </a:p>
          <a:p>
            <a:pPr indent="0" lvl="0" marL="0" marR="0" rtl="0" algn="ctr">
              <a:lnSpc>
                <a:spcPct val="150000"/>
              </a:lnSpc>
              <a:spcBef>
                <a:spcPts val="0"/>
              </a:spcBef>
              <a:spcAft>
                <a:spcPts val="0"/>
              </a:spcAft>
              <a:buNone/>
            </a:pPr>
            <a:r>
              <a:rPr b="1" i="0" lang="en-US" sz="1800" u="none" cap="none" strike="noStrike">
                <a:solidFill>
                  <a:srgbClr val="547387"/>
                </a:solidFill>
                <a:latin typeface="Montserrat"/>
                <a:ea typeface="Montserrat"/>
                <a:cs typeface="Montserrat"/>
                <a:sym typeface="Montserrat"/>
              </a:rPr>
              <a:t>probabilistic</a:t>
            </a:r>
            <a:r>
              <a:rPr b="0" i="0" lang="en-US" sz="1800" u="none" cap="none" strike="noStrike">
                <a:solidFill>
                  <a:srgbClr val="547387"/>
                </a:solidFill>
                <a:latin typeface="Montserrat"/>
                <a:ea typeface="Montserrat"/>
                <a:cs typeface="Montserrat"/>
                <a:sym typeface="Montserrat"/>
              </a:rPr>
              <a:t> estimation</a:t>
            </a:r>
            <a:br>
              <a:rPr b="0" i="0" lang="en-US" sz="1800" u="none" cap="none" strike="noStrike">
                <a:solidFill>
                  <a:srgbClr val="547387"/>
                </a:solidFill>
                <a:latin typeface="Montserrat"/>
                <a:ea typeface="Montserrat"/>
                <a:cs typeface="Montserrat"/>
                <a:sym typeface="Montserrat"/>
              </a:rPr>
            </a:br>
            <a:endParaRPr/>
          </a:p>
        </p:txBody>
      </p:sp>
      <p:sp>
        <p:nvSpPr>
          <p:cNvPr id="192" name="Google Shape;192;p27"/>
          <p:cNvSpPr txBox="1"/>
          <p:nvPr/>
        </p:nvSpPr>
        <p:spPr>
          <a:xfrm>
            <a:off x="34500" y="346650"/>
            <a:ext cx="9075000" cy="7317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estimation</a:t>
            </a:r>
            <a:endParaRPr b="1">
              <a:latin typeface="Proxima Nova"/>
              <a:ea typeface="Proxima Nova"/>
              <a:cs typeface="Proxima Nova"/>
              <a:sym typeface="Proxima Nova"/>
            </a:endParaRPr>
          </a:p>
        </p:txBody>
      </p:sp>
      <p:pic>
        <p:nvPicPr>
          <p:cNvPr descr="_images/count_modes.png" id="193" name="Google Shape;193;p27"/>
          <p:cNvPicPr preferRelativeResize="0"/>
          <p:nvPr/>
        </p:nvPicPr>
        <p:blipFill rotWithShape="1">
          <a:blip r:embed="rId3">
            <a:alphaModFix/>
          </a:blip>
          <a:srcRect b="0" l="0" r="0" t="0"/>
          <a:stretch/>
        </p:blipFill>
        <p:spPr>
          <a:xfrm>
            <a:off x="4696049" y="1078350"/>
            <a:ext cx="4035000" cy="3563701"/>
          </a:xfrm>
          <a:prstGeom prst="rect">
            <a:avLst/>
          </a:prstGeom>
          <a:noFill/>
          <a:ln>
            <a:noFill/>
          </a:ln>
        </p:spPr>
      </p:pic>
      <p:sp>
        <p:nvSpPr>
          <p:cNvPr id="194" name="Google Shape;194;p27"/>
          <p:cNvSpPr txBox="1"/>
          <p:nvPr/>
        </p:nvSpPr>
        <p:spPr>
          <a:xfrm>
            <a:off x="2663932" y="4351550"/>
            <a:ext cx="2295900" cy="29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4"/>
              </a:rPr>
              <a:t>HT</a:t>
            </a:r>
            <a:r>
              <a:rPr lang="en-US" u="sng">
                <a:solidFill>
                  <a:schemeClr val="hlink"/>
                </a:solidFill>
                <a:hlinkClick r:id="rId5"/>
              </a:rPr>
              <a:t>S</a:t>
            </a:r>
            <a:r>
              <a:rPr b="0" i="0" lang="en-US" sz="1400" u="sng" cap="none" strike="noStrike">
                <a:solidFill>
                  <a:schemeClr val="hlink"/>
                </a:solidFill>
                <a:latin typeface="Arial"/>
                <a:ea typeface="Arial"/>
                <a:cs typeface="Arial"/>
                <a:sym typeface="Arial"/>
                <a:hlinkClick r:id="rId6"/>
              </a:rPr>
              <a:t>eq</a:t>
            </a:r>
            <a:r>
              <a:rPr b="0" i="0" lang="en-US" sz="1400" u="none" cap="none" strike="noStrike">
                <a:solidFill>
                  <a:srgbClr val="000000"/>
                </a:solidFill>
                <a:latin typeface="Arial"/>
                <a:ea typeface="Arial"/>
                <a:cs typeface="Arial"/>
                <a:sym typeface="Arial"/>
              </a:rPr>
              <a:t> counting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nvSpPr>
        <p:spPr>
          <a:xfrm>
            <a:off x="34500" y="346650"/>
            <a:ext cx="9075000" cy="112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a:t>
            </a:r>
            <a:r>
              <a:rPr b="1" lang="en-US" sz="3000">
                <a:solidFill>
                  <a:srgbClr val="083050"/>
                </a:solidFill>
                <a:latin typeface="Proxima Nova"/>
                <a:ea typeface="Proxima Nova"/>
                <a:cs typeface="Proxima Nova"/>
                <a:sym typeface="Proxima Nova"/>
              </a:rPr>
              <a:t>estimation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
        <p:nvSpPr>
          <p:cNvPr id="200" name="Google Shape;200;p28"/>
          <p:cNvSpPr txBox="1"/>
          <p:nvPr/>
        </p:nvSpPr>
        <p:spPr>
          <a:xfrm>
            <a:off x="34500" y="810650"/>
            <a:ext cx="9075000" cy="3419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en-US" sz="1800">
                <a:solidFill>
                  <a:srgbClr val="547387"/>
                </a:solidFill>
                <a:latin typeface="Montserrat"/>
                <a:ea typeface="Montserrat"/>
                <a:cs typeface="Montserrat"/>
                <a:sym typeface="Montserrat"/>
              </a:rPr>
              <a:t>Probabilistic models:</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342900" lvl="0" marL="457200" marR="0" rtl="0" algn="just">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MLE - anal</a:t>
            </a:r>
            <a:r>
              <a:rPr lang="en-US" sz="1800">
                <a:solidFill>
                  <a:srgbClr val="547387"/>
                </a:solidFill>
                <a:latin typeface="Montserrat"/>
                <a:ea typeface="Montserrat"/>
                <a:cs typeface="Montserrat"/>
                <a:sym typeface="Montserrat"/>
              </a:rPr>
              <a:t>ytical solution </a:t>
            </a:r>
            <a:r>
              <a:rPr b="0" i="0" lang="en-US" sz="1800" u="none" cap="none" strike="noStrike">
                <a:solidFill>
                  <a:srgbClr val="547387"/>
                </a:solidFill>
                <a:latin typeface="Montserrat"/>
                <a:ea typeface="Montserrat"/>
                <a:cs typeface="Montserrat"/>
                <a:sym typeface="Montserrat"/>
              </a:rPr>
              <a:t>rarely possible</a:t>
            </a:r>
            <a:endParaRPr/>
          </a:p>
          <a:p>
            <a:pPr indent="-342900" lvl="0" marL="457200" marR="0" rtl="0" algn="just">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Bayesian: prior model + likelihood (given data) -&gt; posterior model</a:t>
            </a:r>
            <a:endParaRPr b="0"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Expectation-Maximization algorithm (numerically)</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45720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28"/>
          <p:cNvPicPr preferRelativeResize="0"/>
          <p:nvPr/>
        </p:nvPicPr>
        <p:blipFill rotWithShape="1">
          <a:blip r:embed="rId3">
            <a:alphaModFix/>
          </a:blip>
          <a:srcRect b="27309" l="16813" r="13422" t="43908"/>
          <a:stretch/>
        </p:blipFill>
        <p:spPr>
          <a:xfrm>
            <a:off x="1591800" y="2666700"/>
            <a:ext cx="4983549" cy="128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nvSpPr>
        <p:spPr>
          <a:xfrm>
            <a:off x="34500" y="346650"/>
            <a:ext cx="9075000" cy="112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estimation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
        <p:nvSpPr>
          <p:cNvPr id="207" name="Google Shape;207;p29"/>
          <p:cNvSpPr txBox="1"/>
          <p:nvPr/>
        </p:nvSpPr>
        <p:spPr>
          <a:xfrm>
            <a:off x="34500" y="1071750"/>
            <a:ext cx="9075000" cy="3000000"/>
          </a:xfrm>
          <a:prstGeom prst="rect">
            <a:avLst/>
          </a:prstGeom>
          <a:noFill/>
          <a:ln>
            <a:noFill/>
          </a:ln>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Statistical background (1/2) </a:t>
            </a:r>
            <a:endParaRPr/>
          </a:p>
          <a:p>
            <a:pPr indent="0" lvl="0" marL="0" marR="0" rtl="0" algn="just">
              <a:lnSpc>
                <a:spcPct val="150000"/>
              </a:lnSpc>
              <a:spcBef>
                <a:spcPts val="0"/>
              </a:spcBef>
              <a:spcAft>
                <a:spcPts val="0"/>
              </a:spcAft>
              <a:buClr>
                <a:srgbClr val="000000"/>
              </a:buClr>
              <a:buSzPts val="1800"/>
              <a:buFont typeface="Arial"/>
              <a:buNone/>
            </a:pPr>
            <a:r>
              <a:t/>
            </a:r>
            <a:endParaRPr b="0" i="1" sz="1800" u="none" cap="none" strike="noStrike">
              <a:solidFill>
                <a:srgbClr val="547387"/>
              </a:solidFill>
              <a:latin typeface="Montserrat"/>
              <a:ea typeface="Montserrat"/>
              <a:cs typeface="Montserrat"/>
              <a:sym typeface="Montserrat"/>
            </a:endParaRPr>
          </a:p>
          <a:p>
            <a:pPr indent="-342900" lvl="0" marL="914400" marR="0" rtl="0" algn="l">
              <a:lnSpc>
                <a:spcPct val="150000"/>
              </a:lnSpc>
              <a:spcBef>
                <a:spcPts val="0"/>
              </a:spcBef>
              <a:spcAft>
                <a:spcPts val="0"/>
              </a:spcAft>
              <a:buClr>
                <a:srgbClr val="547387"/>
              </a:buClr>
              <a:buSzPts val="1800"/>
              <a:buFont typeface="Montserrat"/>
              <a:buChar char="●"/>
            </a:pPr>
            <a:r>
              <a:rPr b="0" i="1" lang="en-US" sz="1800" u="none" cap="none" strike="noStrike">
                <a:solidFill>
                  <a:srgbClr val="547387"/>
                </a:solidFill>
                <a:latin typeface="Montserrat"/>
                <a:ea typeface="Montserrat"/>
                <a:cs typeface="Montserrat"/>
                <a:sym typeface="Montserrat"/>
              </a:rPr>
              <a:t>We have</a:t>
            </a:r>
            <a:r>
              <a:rPr b="0" i="0" lang="en-US" sz="1800" u="none" cap="none" strike="noStrike">
                <a:solidFill>
                  <a:srgbClr val="547387"/>
                </a:solidFill>
                <a:latin typeface="Montserrat"/>
                <a:ea typeface="Montserrat"/>
                <a:cs typeface="Montserrat"/>
                <a:sym typeface="Montserrat"/>
              </a:rPr>
              <a:t>: aligned reads</a:t>
            </a:r>
            <a:br>
              <a:rPr b="0" i="0" lang="en-US" sz="1800" u="none" cap="none" strike="noStrike">
                <a:solidFill>
                  <a:srgbClr val="547387"/>
                </a:solidFill>
                <a:latin typeface="Montserrat"/>
                <a:ea typeface="Montserrat"/>
                <a:cs typeface="Montserrat"/>
                <a:sym typeface="Montserrat"/>
              </a:rPr>
            </a:br>
            <a:r>
              <a:rPr b="0" i="1" lang="en-US" sz="1800" u="none" cap="none" strike="noStrike">
                <a:solidFill>
                  <a:srgbClr val="547387"/>
                </a:solidFill>
                <a:latin typeface="Montserrat"/>
                <a:ea typeface="Montserrat"/>
                <a:cs typeface="Montserrat"/>
                <a:sym typeface="Montserrat"/>
              </a:rPr>
              <a:t>We estimate</a:t>
            </a:r>
            <a:r>
              <a:rPr b="0" i="0" lang="en-US" sz="1800" u="none" cap="none" strike="noStrike">
                <a:solidFill>
                  <a:srgbClr val="547387"/>
                </a:solidFill>
                <a:latin typeface="Montserrat"/>
                <a:ea typeface="Montserrat"/>
                <a:cs typeface="Montserrat"/>
                <a:sym typeface="Montserrat"/>
              </a:rPr>
              <a:t>: relative abundance</a:t>
            </a:r>
            <a:endParaRPr/>
          </a:p>
          <a:p>
            <a:pPr indent="-342900" lvl="0" marL="9144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It’s like counting successes (read aligned to transcript) among lots of trials with multiple possible outcomes - multinomial distribution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nvSpPr>
        <p:spPr>
          <a:xfrm>
            <a:off x="34500" y="346650"/>
            <a:ext cx="9075000" cy="112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a:t>
            </a:r>
            <a:r>
              <a:rPr b="1" lang="en-US" sz="3000">
                <a:solidFill>
                  <a:srgbClr val="083050"/>
                </a:solidFill>
                <a:latin typeface="Proxima Nova"/>
                <a:ea typeface="Proxima Nova"/>
                <a:cs typeface="Proxima Nova"/>
                <a:sym typeface="Proxima Nova"/>
              </a:rPr>
              <a:t>estimation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
        <p:nvSpPr>
          <p:cNvPr id="213" name="Google Shape;213;p30"/>
          <p:cNvSpPr txBox="1"/>
          <p:nvPr/>
        </p:nvSpPr>
        <p:spPr>
          <a:xfrm>
            <a:off x="34500" y="1071750"/>
            <a:ext cx="9075000" cy="3000000"/>
          </a:xfrm>
          <a:prstGeom prst="rect">
            <a:avLst/>
          </a:prstGeom>
          <a:noFill/>
          <a:ln>
            <a:noFill/>
          </a:ln>
        </p:spPr>
        <p:txBody>
          <a:bodyPr anchorCtr="0" anchor="t" bIns="91425" lIns="91425" spcFirstLastPara="1" rIns="91425" wrap="square" tIns="91425">
            <a:noAutofit/>
          </a:bodyPr>
          <a:lstStyle/>
          <a:p>
            <a:pPr indent="45720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Statistical background (2/2) </a:t>
            </a:r>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342900" lvl="0" marL="457200" marR="0" rtl="0" algn="just">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Likelihood vs. probability</a:t>
            </a:r>
            <a:endParaRPr/>
          </a:p>
          <a:p>
            <a:pPr indent="0" lvl="0" marL="0" marR="0" rtl="0" algn="just">
              <a:lnSpc>
                <a:spcPct val="150000"/>
              </a:lnSpc>
              <a:spcBef>
                <a:spcPts val="0"/>
              </a:spcBef>
              <a:spcAft>
                <a:spcPts val="0"/>
              </a:spcAft>
              <a:buClr>
                <a:srgbClr val="000000"/>
              </a:buClr>
              <a:buSzPts val="1100"/>
              <a:buFont typeface="Arial"/>
              <a:buNone/>
            </a:pPr>
            <a:r>
              <a:rPr b="0" i="0" lang="en-US" sz="1400" u="none" cap="none" strike="noStrike">
                <a:solidFill>
                  <a:srgbClr val="547387"/>
                </a:solidFill>
                <a:latin typeface="Montserrat"/>
                <a:ea typeface="Montserrat"/>
                <a:cs typeface="Montserrat"/>
                <a:sym typeface="Montserrat"/>
              </a:rPr>
              <a:t>  If </a:t>
            </a:r>
            <a:r>
              <a:rPr b="0" i="1" lang="en-US" sz="1400" u="none" cap="none" strike="noStrike">
                <a:solidFill>
                  <a:srgbClr val="547387"/>
                </a:solidFill>
                <a:latin typeface="Montserrat"/>
                <a:ea typeface="Montserrat"/>
                <a:cs typeface="Montserrat"/>
                <a:sym typeface="Montserrat"/>
              </a:rPr>
              <a:t>probability</a:t>
            </a:r>
            <a:r>
              <a:rPr b="0" i="0" lang="en-US" sz="1400" u="none" cap="none" strike="noStrike">
                <a:solidFill>
                  <a:srgbClr val="547387"/>
                </a:solidFill>
                <a:latin typeface="Montserrat"/>
                <a:ea typeface="Montserrat"/>
                <a:cs typeface="Montserrat"/>
                <a:sym typeface="Montserrat"/>
              </a:rPr>
              <a:t> is a function of data given some params, then</a:t>
            </a:r>
            <a:endParaRPr/>
          </a:p>
          <a:p>
            <a:pPr indent="0" lvl="0" marL="0" marR="0" rtl="0" algn="just">
              <a:lnSpc>
                <a:spcPct val="150000"/>
              </a:lnSpc>
              <a:spcBef>
                <a:spcPts val="0"/>
              </a:spcBef>
              <a:spcAft>
                <a:spcPts val="0"/>
              </a:spcAft>
              <a:buClr>
                <a:srgbClr val="000000"/>
              </a:buClr>
              <a:buSzPts val="1100"/>
              <a:buFont typeface="Arial"/>
              <a:buNone/>
            </a:pPr>
            <a:r>
              <a:rPr b="0" i="1" lang="en-US" sz="1400" u="none" cap="none" strike="noStrike">
                <a:solidFill>
                  <a:srgbClr val="547387"/>
                </a:solidFill>
                <a:latin typeface="Montserrat"/>
                <a:ea typeface="Montserrat"/>
                <a:cs typeface="Montserrat"/>
                <a:sym typeface="Montserrat"/>
              </a:rPr>
              <a:t>  likelihood</a:t>
            </a:r>
            <a:r>
              <a:rPr b="0" i="0" lang="en-US" sz="1400" u="none" cap="none" strike="noStrike">
                <a:solidFill>
                  <a:srgbClr val="547387"/>
                </a:solidFill>
                <a:latin typeface="Montserrat"/>
                <a:ea typeface="Montserrat"/>
                <a:cs typeface="Montserrat"/>
                <a:sym typeface="Montserrat"/>
              </a:rPr>
              <a:t> is function of those params given the data</a:t>
            </a:r>
            <a:endParaRPr/>
          </a:p>
          <a:p>
            <a:pPr indent="0" lvl="0" marL="0" marR="0" rtl="0" algn="just">
              <a:lnSpc>
                <a:spcPct val="150000"/>
              </a:lnSpc>
              <a:spcBef>
                <a:spcPts val="0"/>
              </a:spcBef>
              <a:spcAft>
                <a:spcPts val="0"/>
              </a:spcAft>
              <a:buClr>
                <a:srgbClr val="000000"/>
              </a:buClr>
              <a:buSzPts val="11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1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l">
              <a:lnSpc>
                <a:spcPct val="150000"/>
              </a:lnSpc>
              <a:spcBef>
                <a:spcPts val="0"/>
              </a:spcBef>
              <a:spcAft>
                <a:spcPts val="0"/>
              </a:spcAft>
              <a:buClr>
                <a:srgbClr val="547387"/>
              </a:buClr>
              <a:buSzPts val="1400"/>
              <a:buFont typeface="Montserrat"/>
              <a:buNone/>
            </a:pPr>
            <a:r>
              <a:rPr b="0" i="1" lang="en-US" sz="1400" u="none" cap="none" strike="noStrike">
                <a:solidFill>
                  <a:srgbClr val="547387"/>
                </a:solidFill>
                <a:latin typeface="Montserrat"/>
                <a:ea typeface="Montserrat"/>
                <a:cs typeface="Montserrat"/>
                <a:sym typeface="Montserrat"/>
              </a:rPr>
              <a:t>We have</a:t>
            </a:r>
            <a:r>
              <a:rPr b="0" i="0" lang="en-US" sz="1400" u="none" cap="none" strike="noStrike">
                <a:solidFill>
                  <a:srgbClr val="547387"/>
                </a:solidFill>
                <a:latin typeface="Montserrat"/>
                <a:ea typeface="Montserrat"/>
                <a:cs typeface="Montserrat"/>
                <a:sym typeface="Montserrat"/>
              </a:rPr>
              <a:t>: data (aligned reads)</a:t>
            </a:r>
            <a:br>
              <a:rPr b="0" i="0" lang="en-US" sz="1400" u="none" cap="none" strike="noStrike">
                <a:solidFill>
                  <a:srgbClr val="547387"/>
                </a:solidFill>
                <a:latin typeface="Montserrat"/>
                <a:ea typeface="Montserrat"/>
                <a:cs typeface="Montserrat"/>
                <a:sym typeface="Montserrat"/>
              </a:rPr>
            </a:br>
            <a:r>
              <a:rPr b="0" i="1" lang="en-US" sz="1400" u="none" cap="none" strike="noStrike">
                <a:solidFill>
                  <a:srgbClr val="547387"/>
                </a:solidFill>
                <a:latin typeface="Montserrat"/>
                <a:ea typeface="Montserrat"/>
                <a:cs typeface="Montserrat"/>
                <a:sym typeface="Montserrat"/>
              </a:rPr>
              <a:t>We estimate</a:t>
            </a:r>
            <a:r>
              <a:rPr b="0" i="0" lang="en-US" sz="1400" u="none" cap="none" strike="noStrike">
                <a:solidFill>
                  <a:srgbClr val="547387"/>
                </a:solidFill>
                <a:latin typeface="Montserrat"/>
                <a:ea typeface="Montserrat"/>
                <a:cs typeface="Montserrat"/>
                <a:sym typeface="Montserrat"/>
              </a:rPr>
              <a:t>: params (relative abundance)</a:t>
            </a:r>
            <a:endParaRPr/>
          </a:p>
          <a:p>
            <a:pPr indent="-342900" lvl="0" marL="457200" marR="0" rtl="0" algn="just">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 Maximum Likelihood Estimation (MLE) </a:t>
            </a:r>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pic>
        <p:nvPicPr>
          <p:cNvPr id="214" name="Google Shape;214;p30"/>
          <p:cNvPicPr preferRelativeResize="0"/>
          <p:nvPr/>
        </p:nvPicPr>
        <p:blipFill rotWithShape="1">
          <a:blip r:embed="rId3">
            <a:alphaModFix/>
          </a:blip>
          <a:srcRect b="0" l="0" r="0" t="0"/>
          <a:stretch/>
        </p:blipFill>
        <p:spPr>
          <a:xfrm>
            <a:off x="828850" y="2998750"/>
            <a:ext cx="2815074" cy="478450"/>
          </a:xfrm>
          <a:prstGeom prst="rect">
            <a:avLst/>
          </a:prstGeom>
          <a:noFill/>
          <a:ln>
            <a:noFill/>
          </a:ln>
        </p:spPr>
      </p:pic>
      <p:pic>
        <p:nvPicPr>
          <p:cNvPr descr="Presidential_Column_FIGURE-200x300.jpg" id="215" name="Google Shape;215;p30"/>
          <p:cNvPicPr preferRelativeResize="0"/>
          <p:nvPr/>
        </p:nvPicPr>
        <p:blipFill rotWithShape="1">
          <a:blip r:embed="rId4">
            <a:alphaModFix/>
          </a:blip>
          <a:srcRect b="1220" l="0" r="0" t="4172"/>
          <a:stretch/>
        </p:blipFill>
        <p:spPr>
          <a:xfrm>
            <a:off x="5989700" y="989275"/>
            <a:ext cx="2672525" cy="3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nvSpPr>
        <p:spPr>
          <a:xfrm>
            <a:off x="34500" y="346650"/>
            <a:ext cx="9075000" cy="112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a:t>
            </a:r>
            <a:r>
              <a:rPr b="1" lang="en-US" sz="3000">
                <a:solidFill>
                  <a:srgbClr val="083050"/>
                </a:solidFill>
                <a:latin typeface="Proxima Nova"/>
                <a:ea typeface="Proxima Nova"/>
                <a:cs typeface="Proxima Nova"/>
                <a:sym typeface="Proxima Nova"/>
              </a:rPr>
              <a:t>estimation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
        <p:nvSpPr>
          <p:cNvPr id="221" name="Google Shape;221;p31"/>
          <p:cNvSpPr txBox="1"/>
          <p:nvPr/>
        </p:nvSpPr>
        <p:spPr>
          <a:xfrm>
            <a:off x="22125" y="762825"/>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8305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83050"/>
              </a:buClr>
              <a:buSzPts val="1800"/>
              <a:buFont typeface="Montserrat"/>
              <a:buNone/>
            </a:pPr>
            <a:r>
              <a:rPr b="0" i="0" lang="en-US" sz="1800" u="none" cap="none" strike="noStrike">
                <a:solidFill>
                  <a:srgbClr val="083050"/>
                </a:solidFill>
                <a:latin typeface="Montserrat"/>
                <a:ea typeface="Montserrat"/>
                <a:cs typeface="Montserrat"/>
                <a:sym typeface="Montserrat"/>
              </a:rPr>
              <a:t>MLE example</a:t>
            </a:r>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8305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83050"/>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r">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r">
              <a:lnSpc>
                <a:spcPct val="100000"/>
              </a:lnSpc>
              <a:spcBef>
                <a:spcPts val="0"/>
              </a:spcBef>
              <a:spcAft>
                <a:spcPts val="0"/>
              </a:spcAft>
              <a:buClr>
                <a:srgbClr val="547387"/>
              </a:buClr>
              <a:buSzPts val="1400"/>
              <a:buFont typeface="Montserrat"/>
              <a:buNone/>
            </a:pPr>
            <a:r>
              <a:rPr b="0" i="0" lang="en-US" sz="1400" u="none" cap="none" strike="noStrike">
                <a:solidFill>
                  <a:srgbClr val="547387"/>
                </a:solidFill>
                <a:latin typeface="Montserrat"/>
                <a:ea typeface="Montserrat"/>
                <a:cs typeface="Montserrat"/>
                <a:sym typeface="Montserrat"/>
              </a:rPr>
              <a:t>Adapted from: Lior Pachter 2011, arxiv: 1104.3889v2</a:t>
            </a:r>
            <a:endParaRPr/>
          </a:p>
        </p:txBody>
      </p:sp>
      <p:pic>
        <p:nvPicPr>
          <p:cNvPr descr="Screen Shot 2016-01-20 at 11.46.32 AM.png" id="222" name="Google Shape;222;p31"/>
          <p:cNvPicPr preferRelativeResize="0"/>
          <p:nvPr/>
        </p:nvPicPr>
        <p:blipFill rotWithShape="1">
          <a:blip r:embed="rId3">
            <a:alphaModFix/>
          </a:blip>
          <a:srcRect b="74132" l="44299" r="17065" t="635"/>
          <a:stretch/>
        </p:blipFill>
        <p:spPr>
          <a:xfrm>
            <a:off x="5581433" y="1315100"/>
            <a:ext cx="3236774" cy="1760975"/>
          </a:xfrm>
          <a:prstGeom prst="rect">
            <a:avLst/>
          </a:prstGeom>
          <a:noFill/>
          <a:ln>
            <a:noFill/>
          </a:ln>
        </p:spPr>
      </p:pic>
      <p:pic>
        <p:nvPicPr>
          <p:cNvPr id="223" name="Google Shape;223;p31"/>
          <p:cNvPicPr preferRelativeResize="0"/>
          <p:nvPr/>
        </p:nvPicPr>
        <p:blipFill rotWithShape="1">
          <a:blip r:embed="rId4">
            <a:alphaModFix/>
          </a:blip>
          <a:srcRect b="0" l="0" r="0" t="0"/>
          <a:stretch/>
        </p:blipFill>
        <p:spPr>
          <a:xfrm>
            <a:off x="393938" y="1596650"/>
            <a:ext cx="5124450" cy="283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nvSpPr>
        <p:spPr>
          <a:xfrm>
            <a:off x="34500" y="346650"/>
            <a:ext cx="9075000" cy="112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1</a:t>
            </a:r>
            <a:r>
              <a:rPr b="1" i="0" lang="en-US" sz="3000" u="none" cap="none" strike="noStrike">
                <a:solidFill>
                  <a:srgbClr val="083050"/>
                </a:solidFill>
                <a:latin typeface="Proxima Nova"/>
                <a:ea typeface="Proxima Nova"/>
                <a:cs typeface="Proxima Nova"/>
                <a:sym typeface="Proxima Nova"/>
              </a:rPr>
              <a:t>) RNA-seq: abundance </a:t>
            </a:r>
            <a:r>
              <a:rPr b="1" lang="en-US" sz="3000">
                <a:solidFill>
                  <a:srgbClr val="083050"/>
                </a:solidFill>
                <a:latin typeface="Proxima Nova"/>
                <a:ea typeface="Proxima Nova"/>
                <a:cs typeface="Proxima Nova"/>
                <a:sym typeface="Proxima Nova"/>
              </a:rPr>
              <a:t>estimation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pic>
        <p:nvPicPr>
          <p:cNvPr descr="Screen Shot 2016-01-20 at 11.46.32 AM.png" id="229" name="Google Shape;229;p32"/>
          <p:cNvPicPr preferRelativeResize="0"/>
          <p:nvPr/>
        </p:nvPicPr>
        <p:blipFill rotWithShape="1">
          <a:blip r:embed="rId3">
            <a:alphaModFix/>
          </a:blip>
          <a:srcRect b="0" l="0" r="0" t="0"/>
          <a:stretch/>
        </p:blipFill>
        <p:spPr>
          <a:xfrm>
            <a:off x="4504450" y="1016176"/>
            <a:ext cx="4504076" cy="3752301"/>
          </a:xfrm>
          <a:prstGeom prst="rect">
            <a:avLst/>
          </a:prstGeom>
          <a:noFill/>
          <a:ln>
            <a:noFill/>
          </a:ln>
        </p:spPr>
      </p:pic>
      <p:sp>
        <p:nvSpPr>
          <p:cNvPr id="230" name="Google Shape;230;p32"/>
          <p:cNvSpPr txBox="1"/>
          <p:nvPr/>
        </p:nvSpPr>
        <p:spPr>
          <a:xfrm>
            <a:off x="0" y="1000550"/>
            <a:ext cx="4126500" cy="5421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1800"/>
              <a:buFont typeface="Montserrat"/>
              <a:buNone/>
            </a:pPr>
            <a:r>
              <a:rPr b="0" i="0" lang="en-US" sz="1800" u="none" cap="none" strike="noStrike">
                <a:solidFill>
                  <a:srgbClr val="083050"/>
                </a:solidFill>
                <a:latin typeface="Montserrat"/>
                <a:ea typeface="Montserrat"/>
                <a:cs typeface="Montserrat"/>
                <a:sym typeface="Montserrat"/>
              </a:rPr>
              <a:t>EM example</a:t>
            </a:r>
            <a:endParaRPr/>
          </a:p>
        </p:txBody>
      </p:sp>
      <p:pic>
        <p:nvPicPr>
          <p:cNvPr id="231" name="Google Shape;231;p32"/>
          <p:cNvPicPr preferRelativeResize="0"/>
          <p:nvPr/>
        </p:nvPicPr>
        <p:blipFill rotWithShape="1">
          <a:blip r:embed="rId4">
            <a:alphaModFix/>
          </a:blip>
          <a:srcRect b="0" l="0" r="0" t="0"/>
          <a:stretch/>
        </p:blipFill>
        <p:spPr>
          <a:xfrm>
            <a:off x="336000" y="1523290"/>
            <a:ext cx="3714301" cy="32190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2</a:t>
            </a:r>
            <a:r>
              <a:rPr b="1" i="0" lang="en-US" sz="3000" u="none" cap="none" strike="noStrike">
                <a:solidFill>
                  <a:srgbClr val="083050"/>
                </a:solidFill>
                <a:latin typeface="Proxima Nova"/>
                <a:ea typeface="Proxima Nova"/>
                <a:cs typeface="Proxima Nova"/>
                <a:sym typeface="Proxima Nova"/>
              </a:rPr>
              <a:t>) RNA-seq: data normalization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457200" lvl="0" marL="0" marR="0" rtl="0" algn="just">
              <a:lnSpc>
                <a:spcPct val="150000"/>
              </a:lnSpc>
              <a:spcBef>
                <a:spcPts val="0"/>
              </a:spcBef>
              <a:spcAft>
                <a:spcPts val="0"/>
              </a:spcAft>
              <a:buClr>
                <a:srgbClr val="000000"/>
              </a:buClr>
              <a:buSzPts val="1800"/>
              <a:buFont typeface="Arial"/>
              <a:buNone/>
            </a:pPr>
            <a:r>
              <a:t/>
            </a:r>
            <a:endParaRPr b="0" i="1"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547387"/>
              </a:buClr>
              <a:buSzPts val="1800"/>
              <a:buFont typeface="Montserrat"/>
              <a:buNone/>
            </a:pPr>
            <a:r>
              <a:rPr b="0" i="1" lang="en-US" sz="1800" u="none" cap="none" strike="noStrike">
                <a:solidFill>
                  <a:srgbClr val="547387"/>
                </a:solidFill>
                <a:latin typeface="Montserrat"/>
                <a:ea typeface="Montserrat"/>
                <a:cs typeface="Montserrat"/>
                <a:sym typeface="Montserrat"/>
              </a:rPr>
              <a:t>Problem statement:</a:t>
            </a:r>
            <a:endParaRPr/>
          </a:p>
          <a:p>
            <a:pPr indent="457200" lvl="0" marL="0" marR="0" rtl="0" algn="l">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Can we compare expression of genes (within and between samples) </a:t>
            </a:r>
            <a:br>
              <a:rPr b="0" i="0" lang="en-US" sz="1800" u="none" cap="none" strike="noStrike">
                <a:solidFill>
                  <a:srgbClr val="547387"/>
                </a:solidFill>
                <a:latin typeface="Montserrat"/>
                <a:ea typeface="Montserrat"/>
                <a:cs typeface="Montserrat"/>
                <a:sym typeface="Montserrat"/>
              </a:rPr>
            </a:br>
            <a:r>
              <a:rPr b="0" i="0" lang="en-US" sz="1800" u="none" cap="none" strike="noStrike">
                <a:solidFill>
                  <a:srgbClr val="547387"/>
                </a:solidFill>
                <a:latin typeface="Montserrat"/>
                <a:ea typeface="Montserrat"/>
                <a:cs typeface="Montserrat"/>
                <a:sym typeface="Montserrat"/>
              </a:rPr>
              <a:t>	if we observe reads from sampled transcripts?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2</a:t>
            </a:r>
            <a:r>
              <a:rPr b="1" i="0" lang="en-US" sz="3000" u="none" cap="none" strike="noStrike">
                <a:solidFill>
                  <a:srgbClr val="083050"/>
                </a:solidFill>
                <a:latin typeface="Proxima Nova"/>
                <a:ea typeface="Proxima Nova"/>
                <a:cs typeface="Proxima Nova"/>
                <a:sym typeface="Proxima Nova"/>
              </a:rPr>
              <a:t>) RNA-seq: data normalization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457200" lvl="0" marL="0" marR="0" rtl="0" algn="just">
              <a:lnSpc>
                <a:spcPct val="150000"/>
              </a:lnSpc>
              <a:spcBef>
                <a:spcPts val="0"/>
              </a:spcBef>
              <a:spcAft>
                <a:spcPts val="0"/>
              </a:spcAft>
              <a:buClr>
                <a:srgbClr val="000000"/>
              </a:buClr>
              <a:buSzPts val="1800"/>
              <a:buFont typeface="Arial"/>
              <a:buNone/>
            </a:pPr>
            <a:r>
              <a:t/>
            </a:r>
            <a:endParaRPr b="0" i="1"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pic>
        <p:nvPicPr>
          <p:cNvPr id="242" name="Google Shape;242;p34"/>
          <p:cNvPicPr preferRelativeResize="0"/>
          <p:nvPr/>
        </p:nvPicPr>
        <p:blipFill rotWithShape="1">
          <a:blip r:embed="rId3">
            <a:alphaModFix/>
          </a:blip>
          <a:srcRect b="77240" l="0" r="0" t="0"/>
          <a:stretch/>
        </p:blipFill>
        <p:spPr>
          <a:xfrm>
            <a:off x="2276950" y="1671500"/>
            <a:ext cx="4565350" cy="207250"/>
          </a:xfrm>
          <a:prstGeom prst="rect">
            <a:avLst/>
          </a:prstGeom>
          <a:noFill/>
          <a:ln>
            <a:noFill/>
          </a:ln>
        </p:spPr>
      </p:pic>
      <p:pic>
        <p:nvPicPr>
          <p:cNvPr id="243" name="Google Shape;243;p34"/>
          <p:cNvPicPr preferRelativeResize="0"/>
          <p:nvPr/>
        </p:nvPicPr>
        <p:blipFill rotWithShape="1">
          <a:blip r:embed="rId4">
            <a:alphaModFix/>
          </a:blip>
          <a:srcRect b="29932" l="11112" r="11713" t="39838"/>
          <a:stretch/>
        </p:blipFill>
        <p:spPr>
          <a:xfrm>
            <a:off x="936588" y="2464275"/>
            <a:ext cx="7270832" cy="1780000"/>
          </a:xfrm>
          <a:prstGeom prst="rect">
            <a:avLst/>
          </a:prstGeom>
          <a:noFill/>
          <a:ln>
            <a:noFill/>
          </a:ln>
        </p:spPr>
      </p:pic>
      <p:pic>
        <p:nvPicPr>
          <p:cNvPr id="244" name="Google Shape;244;p34"/>
          <p:cNvPicPr preferRelativeResize="0"/>
          <p:nvPr/>
        </p:nvPicPr>
        <p:blipFill rotWithShape="1">
          <a:blip r:embed="rId3">
            <a:alphaModFix/>
          </a:blip>
          <a:srcRect b="0" l="0" r="0" t="48208"/>
          <a:stretch/>
        </p:blipFill>
        <p:spPr>
          <a:xfrm>
            <a:off x="2289325" y="1878750"/>
            <a:ext cx="4565350" cy="47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idx="1" type="subTitle"/>
          </p:nvPr>
        </p:nvSpPr>
        <p:spPr>
          <a:xfrm>
            <a:off x="1541404" y="2649328"/>
            <a:ext cx="6061200" cy="1197600"/>
          </a:xfrm>
          <a:prstGeom prst="rect">
            <a:avLst/>
          </a:prstGeom>
          <a:noFill/>
          <a:ln>
            <a:noFill/>
          </a:ln>
        </p:spPr>
        <p:txBody>
          <a:bodyPr anchorCtr="0" anchor="t" bIns="80900" lIns="80900" spcFirstLastPara="1" rIns="80900" wrap="square" tIns="80900">
            <a:noAutofit/>
          </a:bodyPr>
          <a:lstStyle/>
          <a:p>
            <a:pPr indent="-127000" lvl="0" marL="203200" marR="0" rtl="0" algn="ctr">
              <a:lnSpc>
                <a:spcPct val="100000"/>
              </a:lnSpc>
              <a:spcBef>
                <a:spcPts val="0"/>
              </a:spcBef>
              <a:spcAft>
                <a:spcPts val="0"/>
              </a:spcAft>
              <a:buClr>
                <a:schemeClr val="accent5"/>
              </a:buClr>
              <a:buSzPts val="1100"/>
              <a:buFont typeface="Proxima Nova"/>
              <a:buNone/>
            </a:pPr>
            <a:r>
              <a:rPr b="0" i="0" lang="en-US" sz="1800" u="none" cap="none" strike="noStrike">
                <a:solidFill>
                  <a:srgbClr val="FFFFFF"/>
                </a:solidFill>
                <a:latin typeface="Proxima Nova"/>
                <a:ea typeface="Proxima Nova"/>
                <a:cs typeface="Proxima Nova"/>
                <a:sym typeface="Proxima Nova"/>
              </a:rPr>
              <a:t>Recap</a:t>
            </a:r>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p:txBody>
      </p:sp>
      <p:sp>
        <p:nvSpPr>
          <p:cNvPr id="128" name="Google Shape;128;p17"/>
          <p:cNvSpPr txBox="1"/>
          <p:nvPr>
            <p:ph type="title"/>
          </p:nvPr>
        </p:nvSpPr>
        <p:spPr>
          <a:xfrm>
            <a:off x="1541429" y="1285847"/>
            <a:ext cx="6061200" cy="1084200"/>
          </a:xfrm>
          <a:prstGeom prst="rect">
            <a:avLst/>
          </a:prstGeom>
          <a:noFill/>
          <a:ln>
            <a:noFill/>
          </a:ln>
        </p:spPr>
        <p:txBody>
          <a:bodyPr anchorCtr="0" anchor="b"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b="1" i="0" lang="en-US" sz="2100" u="none" cap="none" strike="noStrike">
                <a:solidFill>
                  <a:srgbClr val="FFFFFF"/>
                </a:solidFill>
                <a:latin typeface="Proxima Nova"/>
                <a:ea typeface="Proxima Nova"/>
                <a:cs typeface="Proxima Nova"/>
                <a:sym typeface="Proxima Nova"/>
              </a:rPr>
              <a:t>Transcriptomics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a:t>
            </a:r>
            <a:r>
              <a:rPr b="1" lang="en-US" sz="3000">
                <a:solidFill>
                  <a:srgbClr val="083050"/>
                </a:solidFill>
                <a:latin typeface="Proxima Nova"/>
                <a:ea typeface="Proxima Nova"/>
                <a:cs typeface="Proxima Nova"/>
                <a:sym typeface="Proxima Nova"/>
              </a:rPr>
              <a:t>2</a:t>
            </a:r>
            <a:r>
              <a:rPr b="1" i="0" lang="en-US" sz="3000" u="none" cap="none" strike="noStrike">
                <a:solidFill>
                  <a:srgbClr val="083050"/>
                </a:solidFill>
                <a:latin typeface="Proxima Nova"/>
                <a:ea typeface="Proxima Nova"/>
                <a:cs typeface="Proxima Nova"/>
                <a:sym typeface="Proxima Nova"/>
              </a:rPr>
              <a:t>) RNA-seq: data normalization</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457200" lvl="0" marL="0" marR="0" rtl="0" algn="just">
              <a:lnSpc>
                <a:spcPct val="150000"/>
              </a:lnSpc>
              <a:spcBef>
                <a:spcPts val="0"/>
              </a:spcBef>
              <a:spcAft>
                <a:spcPts val="0"/>
              </a:spcAft>
              <a:buClr>
                <a:srgbClr val="000000"/>
              </a:buClr>
              <a:buSzPts val="1800"/>
              <a:buFont typeface="Arial"/>
              <a:buNone/>
            </a:pPr>
            <a:r>
              <a:t/>
            </a:r>
            <a:endParaRPr b="0" i="1"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
        <p:nvSpPr>
          <p:cNvPr id="250" name="Google Shape;250;p35"/>
          <p:cNvSpPr txBox="1"/>
          <p:nvPr/>
        </p:nvSpPr>
        <p:spPr>
          <a:xfrm>
            <a:off x="34500" y="442625"/>
            <a:ext cx="9075000" cy="454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Relative units</a:t>
            </a:r>
            <a:r>
              <a:rPr lang="en-US" sz="1800">
                <a:solidFill>
                  <a:srgbClr val="547387"/>
                </a:solidFill>
                <a:latin typeface="Montserrat"/>
                <a:ea typeface="Montserrat"/>
                <a:cs typeface="Montserrat"/>
                <a:sym typeface="Montserrat"/>
              </a:rPr>
              <a:t> (adjust for transcript length and sequencing depth)</a:t>
            </a:r>
            <a:r>
              <a:rPr b="0" i="0" lang="en-US" sz="1800" u="none" cap="none" strike="noStrike">
                <a:solidFill>
                  <a:srgbClr val="547387"/>
                </a:solidFill>
                <a:latin typeface="Montserrat"/>
                <a:ea typeface="Montserrat"/>
                <a:cs typeface="Montserrat"/>
                <a:sym typeface="Montserrat"/>
              </a:rPr>
              <a:t>:</a:t>
            </a:r>
            <a:endParaRPr/>
          </a:p>
          <a:p>
            <a:pPr indent="-342900" lvl="0" marL="457200" marR="0" rtl="0" algn="just">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Transcripts per million (TPM)</a:t>
            </a:r>
            <a:endParaRPr/>
          </a:p>
          <a:p>
            <a:pPr indent="-342900" lvl="0" marL="457200" marR="0" rtl="0" algn="just">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Fragments per kilobase of exon per million reads (FPKM)</a:t>
            </a:r>
            <a:endParaRPr b="0"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8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en-US" sz="1800">
                <a:solidFill>
                  <a:srgbClr val="547387"/>
                </a:solidFill>
                <a:latin typeface="Montserrat"/>
                <a:ea typeface="Montserrat"/>
                <a:cs typeface="Montserrat"/>
                <a:sym typeface="Montserrat"/>
              </a:rPr>
              <a:t>         </a:t>
            </a:r>
            <a:r>
              <a:rPr lang="en-US">
                <a:solidFill>
                  <a:srgbClr val="547387"/>
                </a:solidFill>
                <a:latin typeface="Montserrat"/>
                <a:ea typeface="Montserrat"/>
                <a:cs typeface="Montserrat"/>
                <a:sym typeface="Montserrat"/>
              </a:rPr>
              <a:t>-  number of reads aligned to transcript ‘i’                        -  total number of reads</a:t>
            </a:r>
            <a:endParaRPr>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en-US">
                <a:solidFill>
                  <a:srgbClr val="547387"/>
                </a:solidFill>
                <a:latin typeface="Montserrat"/>
                <a:ea typeface="Montserrat"/>
                <a:cs typeface="Montserrat"/>
                <a:sym typeface="Montserrat"/>
              </a:rPr>
              <a:t>            -  read length                                                                             -  read length in kilobases</a:t>
            </a:r>
            <a:endParaRPr>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6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600">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800"/>
              <a:buFont typeface="Arial"/>
              <a:buNone/>
            </a:pPr>
            <a:r>
              <a:t/>
            </a:r>
            <a:endParaRPr b="1"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800"/>
              <a:buFont typeface="Arial"/>
              <a:buNone/>
            </a:pPr>
            <a:r>
              <a:t/>
            </a:r>
            <a:endParaRPr b="1"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800"/>
              <a:buFont typeface="Arial"/>
              <a:buNone/>
            </a:pPr>
            <a:r>
              <a:t/>
            </a:r>
            <a:endParaRPr b="1"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800"/>
              <a:buFont typeface="Arial"/>
              <a:buNone/>
            </a:pPr>
            <a:r>
              <a:t/>
            </a:r>
            <a:endParaRPr b="1"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pic>
        <p:nvPicPr>
          <p:cNvPr id="251" name="Google Shape;251;p35"/>
          <p:cNvPicPr preferRelativeResize="0"/>
          <p:nvPr/>
        </p:nvPicPr>
        <p:blipFill rotWithShape="1">
          <a:blip r:embed="rId3">
            <a:alphaModFix/>
          </a:blip>
          <a:srcRect b="-26215" l="15200" r="-15200" t="100000"/>
          <a:stretch/>
        </p:blipFill>
        <p:spPr>
          <a:xfrm>
            <a:off x="2070900" y="3824800"/>
            <a:ext cx="4493900" cy="717425"/>
          </a:xfrm>
          <a:prstGeom prst="rect">
            <a:avLst/>
          </a:prstGeom>
          <a:noFill/>
          <a:ln>
            <a:noFill/>
          </a:ln>
        </p:spPr>
      </p:pic>
      <p:pic>
        <p:nvPicPr>
          <p:cNvPr id="252" name="Google Shape;252;p35"/>
          <p:cNvPicPr preferRelativeResize="0"/>
          <p:nvPr/>
        </p:nvPicPr>
        <p:blipFill>
          <a:blip r:embed="rId4">
            <a:alphaModFix/>
          </a:blip>
          <a:stretch>
            <a:fillRect/>
          </a:stretch>
        </p:blipFill>
        <p:spPr>
          <a:xfrm>
            <a:off x="1915725" y="2585800"/>
            <a:ext cx="2288725" cy="1104900"/>
          </a:xfrm>
          <a:prstGeom prst="rect">
            <a:avLst/>
          </a:prstGeom>
          <a:noFill/>
          <a:ln>
            <a:noFill/>
          </a:ln>
        </p:spPr>
      </p:pic>
      <p:pic>
        <p:nvPicPr>
          <p:cNvPr id="253" name="Google Shape;253;p35"/>
          <p:cNvPicPr preferRelativeResize="0"/>
          <p:nvPr/>
        </p:nvPicPr>
        <p:blipFill>
          <a:blip r:embed="rId5">
            <a:alphaModFix/>
          </a:blip>
          <a:stretch>
            <a:fillRect/>
          </a:stretch>
        </p:blipFill>
        <p:spPr>
          <a:xfrm>
            <a:off x="287850" y="3690700"/>
            <a:ext cx="318625" cy="308950"/>
          </a:xfrm>
          <a:prstGeom prst="rect">
            <a:avLst/>
          </a:prstGeom>
          <a:noFill/>
          <a:ln>
            <a:noFill/>
          </a:ln>
        </p:spPr>
      </p:pic>
      <p:pic>
        <p:nvPicPr>
          <p:cNvPr id="254" name="Google Shape;254;p35"/>
          <p:cNvPicPr preferRelativeResize="0"/>
          <p:nvPr/>
        </p:nvPicPr>
        <p:blipFill>
          <a:blip r:embed="rId6">
            <a:alphaModFix/>
          </a:blip>
          <a:stretch>
            <a:fillRect/>
          </a:stretch>
        </p:blipFill>
        <p:spPr>
          <a:xfrm>
            <a:off x="260163" y="3947003"/>
            <a:ext cx="374000" cy="473009"/>
          </a:xfrm>
          <a:prstGeom prst="rect">
            <a:avLst/>
          </a:prstGeom>
          <a:noFill/>
          <a:ln>
            <a:noFill/>
          </a:ln>
        </p:spPr>
      </p:pic>
      <p:pic>
        <p:nvPicPr>
          <p:cNvPr id="255" name="Google Shape;255;p35"/>
          <p:cNvPicPr preferRelativeResize="0"/>
          <p:nvPr/>
        </p:nvPicPr>
        <p:blipFill>
          <a:blip r:embed="rId7">
            <a:alphaModFix/>
          </a:blip>
          <a:stretch>
            <a:fillRect/>
          </a:stretch>
        </p:blipFill>
        <p:spPr>
          <a:xfrm>
            <a:off x="5042925" y="3642139"/>
            <a:ext cx="374012" cy="406075"/>
          </a:xfrm>
          <a:prstGeom prst="rect">
            <a:avLst/>
          </a:prstGeom>
          <a:noFill/>
          <a:ln>
            <a:noFill/>
          </a:ln>
        </p:spPr>
      </p:pic>
      <p:pic>
        <p:nvPicPr>
          <p:cNvPr id="256" name="Google Shape;256;p35"/>
          <p:cNvPicPr preferRelativeResize="0"/>
          <p:nvPr/>
        </p:nvPicPr>
        <p:blipFill>
          <a:blip r:embed="rId8">
            <a:alphaModFix/>
          </a:blip>
          <a:stretch>
            <a:fillRect/>
          </a:stretch>
        </p:blipFill>
        <p:spPr>
          <a:xfrm>
            <a:off x="4738688" y="2505300"/>
            <a:ext cx="1938050" cy="1265900"/>
          </a:xfrm>
          <a:prstGeom prst="rect">
            <a:avLst/>
          </a:prstGeom>
          <a:noFill/>
          <a:ln>
            <a:noFill/>
          </a:ln>
        </p:spPr>
      </p:pic>
      <p:pic>
        <p:nvPicPr>
          <p:cNvPr id="257" name="Google Shape;257;p35"/>
          <p:cNvPicPr preferRelativeResize="0"/>
          <p:nvPr/>
        </p:nvPicPr>
        <p:blipFill>
          <a:blip r:embed="rId9">
            <a:alphaModFix/>
          </a:blip>
          <a:stretch>
            <a:fillRect/>
          </a:stretch>
        </p:blipFill>
        <p:spPr>
          <a:xfrm>
            <a:off x="4418750" y="3999650"/>
            <a:ext cx="1070138" cy="521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idx="1" type="subTitle"/>
          </p:nvPr>
        </p:nvSpPr>
        <p:spPr>
          <a:xfrm>
            <a:off x="1541429" y="2659978"/>
            <a:ext cx="6061200" cy="1197600"/>
          </a:xfrm>
          <a:prstGeom prst="rect">
            <a:avLst/>
          </a:prstGeom>
          <a:noFill/>
          <a:ln>
            <a:noFill/>
          </a:ln>
        </p:spPr>
        <p:txBody>
          <a:bodyPr anchorCtr="0" anchor="t" bIns="80900" lIns="80900" spcFirstLastPara="1" rIns="80900" wrap="square" tIns="80900">
            <a:noAutofit/>
          </a:bodyPr>
          <a:lstStyle/>
          <a:p>
            <a:pPr indent="-127000" lvl="0" marL="203200" marR="0" rtl="0" algn="ctr">
              <a:lnSpc>
                <a:spcPct val="100000"/>
              </a:lnSpc>
              <a:spcBef>
                <a:spcPts val="0"/>
              </a:spcBef>
              <a:spcAft>
                <a:spcPts val="0"/>
              </a:spcAft>
              <a:buClr>
                <a:schemeClr val="accent5"/>
              </a:buClr>
              <a:buSzPts val="1100"/>
              <a:buFont typeface="Proxima Nova"/>
              <a:buNone/>
            </a:pPr>
            <a:r>
              <a:rPr b="0" i="0" lang="en-US" sz="1800" u="none" cap="none" strike="noStrike">
                <a:solidFill>
                  <a:srgbClr val="FFFFFF"/>
                </a:solidFill>
                <a:latin typeface="Proxima Nova"/>
                <a:ea typeface="Proxima Nova"/>
                <a:cs typeface="Proxima Nova"/>
                <a:sym typeface="Proxima Nova"/>
              </a:rPr>
              <a:t>Differential expression</a:t>
            </a:r>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p:txBody>
      </p:sp>
      <p:sp>
        <p:nvSpPr>
          <p:cNvPr id="263" name="Google Shape;263;p36"/>
          <p:cNvSpPr txBox="1"/>
          <p:nvPr>
            <p:ph type="title"/>
          </p:nvPr>
        </p:nvSpPr>
        <p:spPr>
          <a:xfrm>
            <a:off x="1541429" y="1285847"/>
            <a:ext cx="6061200" cy="1084200"/>
          </a:xfrm>
          <a:prstGeom prst="rect">
            <a:avLst/>
          </a:prstGeom>
          <a:noFill/>
          <a:ln>
            <a:noFill/>
          </a:ln>
        </p:spPr>
        <p:txBody>
          <a:bodyPr anchorCtr="0" anchor="b"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b="1" i="0" lang="en-US" sz="2100" u="none" cap="none" strike="noStrike">
                <a:solidFill>
                  <a:srgbClr val="FFFFFF"/>
                </a:solidFill>
                <a:latin typeface="Proxima Nova"/>
                <a:ea typeface="Proxima Nova"/>
                <a:cs typeface="Proxima Nova"/>
                <a:sym typeface="Proxima Nova"/>
              </a:rPr>
              <a:t>Transcriptomics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(3) RNA-seq: multiple testing</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457200" lvl="0" marL="0" marR="0" rtl="0" algn="just">
              <a:lnSpc>
                <a:spcPct val="150000"/>
              </a:lnSpc>
              <a:spcBef>
                <a:spcPts val="0"/>
              </a:spcBef>
              <a:spcAft>
                <a:spcPts val="0"/>
              </a:spcAft>
              <a:buClr>
                <a:srgbClr val="000000"/>
              </a:buClr>
              <a:buSzPts val="1800"/>
              <a:buFont typeface="Arial"/>
              <a:buNone/>
            </a:pPr>
            <a:r>
              <a:t/>
            </a:r>
            <a:endParaRPr b="0" i="1"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547387"/>
              </a:buClr>
              <a:buSzPts val="1800"/>
              <a:buFont typeface="Montserrat"/>
              <a:buNone/>
            </a:pPr>
            <a:r>
              <a:rPr b="0" i="1" lang="en-US" sz="1800" u="none" cap="none" strike="noStrike">
                <a:solidFill>
                  <a:srgbClr val="547387"/>
                </a:solidFill>
                <a:latin typeface="Montserrat"/>
                <a:ea typeface="Montserrat"/>
                <a:cs typeface="Montserrat"/>
                <a:sym typeface="Montserrat"/>
              </a:rPr>
              <a:t>Problem statement:</a:t>
            </a:r>
            <a:endParaRPr/>
          </a:p>
          <a:p>
            <a:pPr indent="0" lvl="0" marL="457200" marR="0" rtl="0" algn="l">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From thousands of genes, how do we know which ones are really differentially expressed and not observed changed by coincidence? </a:t>
            </a:r>
            <a:endParaRPr/>
          </a:p>
          <a:p>
            <a:pPr indent="4572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(3) RNA-seq: multiple testing</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457200" lvl="0" marL="0" marR="0" rtl="0" algn="l">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Measure of statistical significance</a:t>
            </a:r>
            <a:endParaRPr/>
          </a:p>
          <a:p>
            <a:pPr indent="-317500" lvl="0" marL="457200" marR="0" rtl="0" algn="just">
              <a:lnSpc>
                <a:spcPct val="150000"/>
              </a:lnSpc>
              <a:spcBef>
                <a:spcPts val="0"/>
              </a:spcBef>
              <a:spcAft>
                <a:spcPts val="0"/>
              </a:spcAft>
              <a:buClr>
                <a:srgbClr val="547387"/>
              </a:buClr>
              <a:buSzPts val="1400"/>
              <a:buFont typeface="Montserrat"/>
              <a:buChar char="●"/>
            </a:pPr>
            <a:r>
              <a:rPr b="1" i="0" lang="en-US" sz="1400" u="none" cap="none" strike="noStrike">
                <a:solidFill>
                  <a:srgbClr val="547387"/>
                </a:solidFill>
                <a:latin typeface="Montserrat"/>
                <a:ea typeface="Montserrat"/>
                <a:cs typeface="Montserrat"/>
                <a:sym typeface="Montserrat"/>
              </a:rPr>
              <a:t>Null hypothesis</a:t>
            </a:r>
            <a:r>
              <a:rPr b="0" i="0" lang="en-US" sz="1400" u="none" cap="none" strike="noStrike">
                <a:solidFill>
                  <a:srgbClr val="547387"/>
                </a:solidFill>
                <a:latin typeface="Montserrat"/>
                <a:ea typeface="Montserrat"/>
                <a:cs typeface="Montserrat"/>
                <a:sym typeface="Montserrat"/>
              </a:rPr>
              <a:t>: there is no significant difference between specified populations, any observed difference being due to sampling or experimental error.</a:t>
            </a:r>
            <a:endParaRPr/>
          </a:p>
          <a:p>
            <a:pPr indent="-317500" lvl="0" marL="457200" marR="0" rtl="0" algn="just">
              <a:lnSpc>
                <a:spcPct val="150000"/>
              </a:lnSpc>
              <a:spcBef>
                <a:spcPts val="0"/>
              </a:spcBef>
              <a:spcAft>
                <a:spcPts val="0"/>
              </a:spcAft>
              <a:buClr>
                <a:srgbClr val="547387"/>
              </a:buClr>
              <a:buSzPts val="1400"/>
              <a:buFont typeface="Montserrat"/>
              <a:buChar char="●"/>
            </a:pPr>
            <a:r>
              <a:rPr b="0" i="0" lang="en-US" sz="1400" u="none" cap="none" strike="noStrike">
                <a:solidFill>
                  <a:srgbClr val="547387"/>
                </a:solidFill>
                <a:latin typeface="Montserrat"/>
                <a:ea typeface="Montserrat"/>
                <a:cs typeface="Montserrat"/>
                <a:sym typeface="Montserrat"/>
              </a:rPr>
              <a:t>The </a:t>
            </a:r>
            <a:r>
              <a:rPr b="1" i="0" lang="en-US" sz="1400" u="none" cap="none" strike="noStrike">
                <a:solidFill>
                  <a:srgbClr val="547387"/>
                </a:solidFill>
                <a:latin typeface="Montserrat"/>
                <a:ea typeface="Montserrat"/>
                <a:cs typeface="Montserrat"/>
                <a:sym typeface="Montserrat"/>
              </a:rPr>
              <a:t>p-value</a:t>
            </a:r>
            <a:r>
              <a:rPr b="0" i="0" lang="en-US" sz="1400" u="none" cap="none" strike="noStrike">
                <a:solidFill>
                  <a:srgbClr val="547387"/>
                </a:solidFill>
                <a:latin typeface="Montserrat"/>
                <a:ea typeface="Montserrat"/>
                <a:cs typeface="Montserrat"/>
                <a:sym typeface="Montserrat"/>
              </a:rPr>
              <a:t> is defined as the probability of obtaining a result equal to or "more extreme" than what was actually observed, when the null hypothesis is true.</a:t>
            </a:r>
            <a:endParaRPr/>
          </a:p>
          <a:p>
            <a:pPr indent="-317500" lvl="0" marL="457200" marR="0" rtl="0" algn="just">
              <a:lnSpc>
                <a:spcPct val="150000"/>
              </a:lnSpc>
              <a:spcBef>
                <a:spcPts val="0"/>
              </a:spcBef>
              <a:spcAft>
                <a:spcPts val="0"/>
              </a:spcAft>
              <a:buClr>
                <a:srgbClr val="547387"/>
              </a:buClr>
              <a:buSzPts val="1400"/>
              <a:buFont typeface="Montserrat"/>
              <a:buChar char="●"/>
            </a:pPr>
            <a:r>
              <a:rPr b="0" i="0" lang="en-US" sz="1400" u="none" cap="none" strike="noStrike">
                <a:solidFill>
                  <a:srgbClr val="547387"/>
                </a:solidFill>
                <a:latin typeface="Montserrat"/>
                <a:ea typeface="Montserrat"/>
                <a:cs typeface="Montserrat"/>
                <a:sym typeface="Montserrat"/>
              </a:rPr>
              <a:t>The </a:t>
            </a:r>
            <a:r>
              <a:rPr b="1" i="0" lang="en-US" sz="1400" u="none" cap="none" strike="noStrike">
                <a:solidFill>
                  <a:srgbClr val="547387"/>
                </a:solidFill>
                <a:latin typeface="Montserrat"/>
                <a:ea typeface="Montserrat"/>
                <a:cs typeface="Montserrat"/>
                <a:sym typeface="Montserrat"/>
              </a:rPr>
              <a:t>alternative hypothesis</a:t>
            </a:r>
            <a:r>
              <a:rPr b="0" i="0" lang="en-US" sz="1400" u="none" cap="none" strike="noStrike">
                <a:solidFill>
                  <a:srgbClr val="547387"/>
                </a:solidFill>
                <a:latin typeface="Montserrat"/>
                <a:ea typeface="Montserrat"/>
                <a:cs typeface="Montserrat"/>
                <a:sym typeface="Montserrat"/>
              </a:rPr>
              <a:t> is considered true if the statistic observed would be an unlikely realization of the null hypothesis according to the p-value.</a:t>
            </a:r>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pic>
        <p:nvPicPr>
          <p:cNvPr descr="p-value1.jpg" id="274" name="Google Shape;274;p38"/>
          <p:cNvPicPr preferRelativeResize="0"/>
          <p:nvPr/>
        </p:nvPicPr>
        <p:blipFill rotWithShape="1">
          <a:blip r:embed="rId3">
            <a:alphaModFix/>
          </a:blip>
          <a:srcRect b="0" l="0" r="0" t="0"/>
          <a:stretch/>
        </p:blipFill>
        <p:spPr>
          <a:xfrm>
            <a:off x="5717737" y="3326900"/>
            <a:ext cx="3388600" cy="142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(3) RNA-seq: multiple testing</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In genomic studies you don't usually fit just one regression model or calculate just one p-value.  You calculate many p-values.</a:t>
            </a:r>
            <a:endParaRPr/>
          </a:p>
          <a:p>
            <a:pPr indent="-342900" lvl="0" marL="457200" marR="0" rtl="0" algn="l">
              <a:lnSpc>
                <a:spcPct val="150000"/>
              </a:lnSpc>
              <a:spcBef>
                <a:spcPts val="0"/>
              </a:spcBef>
              <a:spcAft>
                <a:spcPts val="0"/>
              </a:spcAft>
              <a:buClr>
                <a:srgbClr val="547387"/>
              </a:buClr>
              <a:buSzPts val="1800"/>
              <a:buFont typeface="Montserrat"/>
              <a:buChar char="●"/>
            </a:pPr>
            <a:r>
              <a:rPr b="0" i="1" lang="en-US" sz="1800" u="none" cap="none" strike="noStrike">
                <a:solidFill>
                  <a:srgbClr val="547387"/>
                </a:solidFill>
                <a:latin typeface="Montserrat"/>
                <a:ea typeface="Montserrat"/>
                <a:cs typeface="Montserrat"/>
                <a:sym typeface="Montserrat"/>
              </a:rPr>
              <a:t>human_hg19_genes_2015.gtf</a:t>
            </a:r>
            <a:r>
              <a:rPr b="0" i="0" lang="en-US" sz="1800" u="none" cap="none" strike="noStrike">
                <a:solidFill>
                  <a:srgbClr val="547387"/>
                </a:solidFill>
                <a:latin typeface="Montserrat"/>
                <a:ea typeface="Montserrat"/>
                <a:cs typeface="Montserrat"/>
                <a:sym typeface="Montserrat"/>
              </a:rPr>
              <a:t> has about 26,000 genes and 54,000 transcripts.</a:t>
            </a:r>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Suppose 1200 out of 20,000 genes are found significant at 0.05 level.</a:t>
            </a:r>
            <a:endParaRPr/>
          </a:p>
          <a:p>
            <a:pPr indent="-342900" lvl="1" marL="9144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No correction: you should expect 0.05 * 20,000 = 1000 false positives</a:t>
            </a:r>
            <a:endParaRPr/>
          </a:p>
          <a:p>
            <a:pPr indent="-342900" lvl="1" marL="9144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Solution: </a:t>
            </a:r>
            <a:r>
              <a:rPr lang="en-US" sz="1800">
                <a:solidFill>
                  <a:srgbClr val="547387"/>
                </a:solidFill>
                <a:latin typeface="Montserrat"/>
                <a:ea typeface="Montserrat"/>
                <a:cs typeface="Montserrat"/>
                <a:sym typeface="Montserrat"/>
              </a:rPr>
              <a:t>Multiple testing correction</a:t>
            </a:r>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nvSpPr>
        <p:spPr>
          <a:xfrm>
            <a:off x="34500" y="346650"/>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(3) RNA-seq: multiple testing</a:t>
            </a:r>
            <a:endParaRPr b="1">
              <a:latin typeface="Proxima Nova"/>
              <a:ea typeface="Proxima Nova"/>
              <a:cs typeface="Proxima Nova"/>
              <a:sym typeface="Proxima Nova"/>
            </a:endParaRPr>
          </a:p>
          <a:p>
            <a:pPr indent="0" lvl="0" marL="0" marR="0" rtl="0" algn="just">
              <a:lnSpc>
                <a:spcPct val="150000"/>
              </a:lnSpc>
              <a:spcBef>
                <a:spcPts val="0"/>
              </a:spcBef>
              <a:spcAft>
                <a:spcPts val="0"/>
              </a:spcAft>
              <a:buClr>
                <a:srgbClr val="547387"/>
              </a:buClr>
              <a:buSzPts val="1800"/>
              <a:buFont typeface="Montserrat"/>
              <a:buNone/>
            </a:pPr>
            <a:r>
              <a:rPr b="0" i="0" lang="en-US" sz="1800" u="none" cap="none" strike="noStrike">
                <a:solidFill>
                  <a:srgbClr val="547387"/>
                </a:solidFill>
                <a:latin typeface="Montserrat"/>
                <a:ea typeface="Montserrat"/>
                <a:cs typeface="Montserrat"/>
                <a:sym typeface="Montserrat"/>
              </a:rPr>
              <a:t>	</a:t>
            </a:r>
            <a:endParaRPr b="0"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547387"/>
              </a:buClr>
              <a:buSzPts val="1800"/>
              <a:buFont typeface="Montserrat"/>
              <a:buNone/>
            </a:pPr>
            <a:r>
              <a:rPr lang="en-US" sz="1800">
                <a:solidFill>
                  <a:srgbClr val="547387"/>
                </a:solidFill>
                <a:latin typeface="Montserrat"/>
                <a:ea typeface="Montserrat"/>
                <a:cs typeface="Montserrat"/>
                <a:sym typeface="Montserrat"/>
              </a:rPr>
              <a:t>Multiple testing correction procedures:</a:t>
            </a:r>
            <a:endParaRPr sz="1800">
              <a:solidFill>
                <a:srgbClr val="547387"/>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Bonferoni correction</a:t>
            </a:r>
            <a:endParaRPr sz="1800">
              <a:solidFill>
                <a:srgbClr val="547387"/>
              </a:solidFill>
              <a:latin typeface="Montserrat"/>
              <a:ea typeface="Montserrat"/>
              <a:cs typeface="Montserrat"/>
              <a:sym typeface="Montserrat"/>
            </a:endParaRPr>
          </a:p>
          <a:p>
            <a:pPr indent="-342900" lvl="1" marL="914400" marR="0" rtl="0" algn="l">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controls FWER</a:t>
            </a:r>
            <a:endParaRPr sz="1800">
              <a:solidFill>
                <a:srgbClr val="547387"/>
              </a:solidFill>
              <a:latin typeface="Montserrat"/>
              <a:ea typeface="Montserrat"/>
              <a:cs typeface="Montserrat"/>
              <a:sym typeface="Montserrat"/>
            </a:endParaRPr>
          </a:p>
          <a:p>
            <a:pPr indent="-342900" lvl="1" marL="914400" marR="0" rtl="0" algn="l">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significance level α is divided by the number of tests</a:t>
            </a:r>
            <a:endParaRPr sz="1800">
              <a:solidFill>
                <a:srgbClr val="547387"/>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BH (Benjamini-Hochberg) procedure</a:t>
            </a:r>
            <a:endParaRPr sz="1800">
              <a:solidFill>
                <a:srgbClr val="547387"/>
              </a:solidFill>
              <a:latin typeface="Montserrat"/>
              <a:ea typeface="Montserrat"/>
              <a:cs typeface="Montserrat"/>
              <a:sym typeface="Montserrat"/>
            </a:endParaRPr>
          </a:p>
          <a:p>
            <a:pPr indent="-342900" lvl="1" marL="914400" marR="0" rtl="0" algn="l">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controls FDR</a:t>
            </a:r>
            <a:endParaRPr sz="1800">
              <a:solidFill>
                <a:srgbClr val="547387"/>
              </a:solidFill>
              <a:latin typeface="Montserrat"/>
              <a:ea typeface="Montserrat"/>
              <a:cs typeface="Montserrat"/>
              <a:sym typeface="Montserrat"/>
            </a:endParaRPr>
          </a:p>
          <a:p>
            <a:pPr indent="-342900" lvl="1" marL="914400" marR="0" rtl="0" algn="l">
              <a:lnSpc>
                <a:spcPct val="150000"/>
              </a:lnSpc>
              <a:spcBef>
                <a:spcPts val="0"/>
              </a:spcBef>
              <a:spcAft>
                <a:spcPts val="0"/>
              </a:spcAft>
              <a:buClr>
                <a:srgbClr val="547387"/>
              </a:buClr>
              <a:buSzPts val="1800"/>
              <a:buFont typeface="Montserrat"/>
              <a:buChar char="○"/>
            </a:pPr>
            <a:r>
              <a:rPr lang="en-US" sz="1800">
                <a:solidFill>
                  <a:srgbClr val="547387"/>
                </a:solidFill>
                <a:latin typeface="Montserrat"/>
                <a:ea typeface="Montserrat"/>
                <a:cs typeface="Montserrat"/>
                <a:sym typeface="Montserrat"/>
              </a:rPr>
              <a:t>q-values that control FDR are calculated for each test</a:t>
            </a:r>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547387"/>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descr="JellyBeans.png" id="289" name="Google Shape;289;p41"/>
          <p:cNvPicPr preferRelativeResize="0"/>
          <p:nvPr/>
        </p:nvPicPr>
        <p:blipFill rotWithShape="1">
          <a:blip r:embed="rId3">
            <a:alphaModFix/>
          </a:blip>
          <a:srcRect b="0" l="0" r="0" t="0"/>
          <a:stretch/>
        </p:blipFill>
        <p:spPr>
          <a:xfrm>
            <a:off x="357800" y="409925"/>
            <a:ext cx="3903652" cy="4028650"/>
          </a:xfrm>
          <a:prstGeom prst="rect">
            <a:avLst/>
          </a:prstGeom>
          <a:noFill/>
          <a:ln>
            <a:noFill/>
          </a:ln>
        </p:spPr>
      </p:pic>
      <p:pic>
        <p:nvPicPr>
          <p:cNvPr descr="GreenJellyBeans.png" id="290" name="Google Shape;290;p41"/>
          <p:cNvPicPr preferRelativeResize="0"/>
          <p:nvPr/>
        </p:nvPicPr>
        <p:blipFill rotWithShape="1">
          <a:blip r:embed="rId4">
            <a:alphaModFix/>
          </a:blip>
          <a:srcRect b="0" l="0" r="0" t="0"/>
          <a:stretch/>
        </p:blipFill>
        <p:spPr>
          <a:xfrm>
            <a:off x="6435623" y="831148"/>
            <a:ext cx="2368928" cy="3186196"/>
          </a:xfrm>
          <a:prstGeom prst="rect">
            <a:avLst/>
          </a:prstGeom>
          <a:noFill/>
          <a:ln>
            <a:noFill/>
          </a:ln>
        </p:spPr>
      </p:pic>
      <p:sp>
        <p:nvSpPr>
          <p:cNvPr id="291" name="Google Shape;291;p41"/>
          <p:cNvSpPr txBox="1"/>
          <p:nvPr/>
        </p:nvSpPr>
        <p:spPr>
          <a:xfrm>
            <a:off x="4594692" y="1817596"/>
            <a:ext cx="28920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47387"/>
              </a:buClr>
              <a:buSzPts val="1400"/>
              <a:buFont typeface="Montserrat"/>
              <a:buNone/>
            </a:pPr>
            <a:r>
              <a:rPr b="0" i="0" lang="en-US" sz="1400" u="none" cap="none" strike="noStrike">
                <a:solidFill>
                  <a:srgbClr val="547387"/>
                </a:solidFill>
                <a:latin typeface="Montserrat"/>
                <a:ea typeface="Montserrat"/>
                <a:cs typeface="Montserrat"/>
                <a:sym typeface="Montserrat"/>
              </a:rPr>
              <a:t>...14 tests later: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69850" lvl="0" marL="457200" marR="0" rtl="0" algn="just">
              <a:lnSpc>
                <a:spcPct val="15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idx="1" type="subTitle"/>
          </p:nvPr>
        </p:nvSpPr>
        <p:spPr>
          <a:xfrm>
            <a:off x="1541404" y="2649328"/>
            <a:ext cx="6061200" cy="1197600"/>
          </a:xfrm>
          <a:prstGeom prst="rect">
            <a:avLst/>
          </a:prstGeom>
          <a:noFill/>
          <a:ln>
            <a:noFill/>
          </a:ln>
        </p:spPr>
        <p:txBody>
          <a:bodyPr anchorCtr="0" anchor="t" bIns="80900" lIns="80900" spcFirstLastPara="1" rIns="80900" wrap="square" tIns="80900">
            <a:noAutofit/>
          </a:bodyPr>
          <a:lstStyle/>
          <a:p>
            <a:pPr indent="-127000" lvl="0" marL="203200" marR="0" rtl="0" algn="ctr">
              <a:lnSpc>
                <a:spcPct val="100000"/>
              </a:lnSpc>
              <a:spcBef>
                <a:spcPts val="0"/>
              </a:spcBef>
              <a:spcAft>
                <a:spcPts val="0"/>
              </a:spcAft>
              <a:buClr>
                <a:schemeClr val="accent5"/>
              </a:buClr>
              <a:buSzPts val="1100"/>
              <a:buFont typeface="Proxima Nova"/>
              <a:buNone/>
            </a:pPr>
            <a:r>
              <a:t/>
            </a:r>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p:txBody>
      </p:sp>
      <p:sp>
        <p:nvSpPr>
          <p:cNvPr id="297" name="Google Shape;297;p42"/>
          <p:cNvSpPr txBox="1"/>
          <p:nvPr>
            <p:ph type="title"/>
          </p:nvPr>
        </p:nvSpPr>
        <p:spPr>
          <a:xfrm>
            <a:off x="1541429" y="1285847"/>
            <a:ext cx="6061200" cy="1084200"/>
          </a:xfrm>
          <a:prstGeom prst="rect">
            <a:avLst/>
          </a:prstGeom>
          <a:noFill/>
          <a:ln>
            <a:noFill/>
          </a:ln>
        </p:spPr>
        <p:txBody>
          <a:bodyPr anchorCtr="0" anchor="b"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lang="en-US"/>
              <a:t>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435453" y="-4734"/>
            <a:ext cx="8273100" cy="51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Zadatak</a:t>
            </a:r>
            <a:endParaRPr/>
          </a:p>
        </p:txBody>
      </p:sp>
      <p:sp>
        <p:nvSpPr>
          <p:cNvPr id="303" name="Google Shape;303;p43"/>
          <p:cNvSpPr txBox="1"/>
          <p:nvPr/>
        </p:nvSpPr>
        <p:spPr>
          <a:xfrm>
            <a:off x="520500" y="509400"/>
            <a:ext cx="7950000" cy="3459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roxima Nova"/>
              <a:buChar char="-"/>
            </a:pPr>
            <a:r>
              <a:rPr lang="en-US" sz="1600">
                <a:latin typeface="Proxima Nova"/>
                <a:ea typeface="Proxima Nova"/>
                <a:cs typeface="Proxima Nova"/>
                <a:sym typeface="Proxima Nova"/>
              </a:rPr>
              <a:t>ucitati </a:t>
            </a:r>
            <a:r>
              <a:rPr i="1" lang="en-US" sz="1600">
                <a:latin typeface="Proxima Nova"/>
                <a:ea typeface="Proxima Nova"/>
                <a:cs typeface="Proxima Nova"/>
                <a:sym typeface="Proxima Nova"/>
              </a:rPr>
              <a:t>counts.csv</a:t>
            </a:r>
            <a:r>
              <a:rPr lang="en-US" sz="1600">
                <a:latin typeface="Proxima Nova"/>
                <a:ea typeface="Proxima Nova"/>
                <a:cs typeface="Proxima Nova"/>
                <a:sym typeface="Proxima Nova"/>
              </a:rPr>
              <a:t> fajl uz pomoc </a:t>
            </a:r>
            <a:r>
              <a:rPr lang="en-US" sz="1600">
                <a:solidFill>
                  <a:srgbClr val="0000FF"/>
                </a:solidFill>
                <a:latin typeface="Proxima Nova"/>
                <a:ea typeface="Proxima Nova"/>
                <a:cs typeface="Proxima Nova"/>
                <a:sym typeface="Proxima Nova"/>
              </a:rPr>
              <a:t>read_csv </a:t>
            </a:r>
            <a:r>
              <a:rPr lang="en-US" sz="1600">
                <a:latin typeface="Proxima Nova"/>
                <a:ea typeface="Proxima Nova"/>
                <a:cs typeface="Proxima Nova"/>
                <a:sym typeface="Proxima Nova"/>
              </a:rPr>
              <a:t>metode dostupne u okviru biblioteke </a:t>
            </a:r>
            <a:r>
              <a:rPr lang="en-US" sz="1600">
                <a:solidFill>
                  <a:srgbClr val="0000FF"/>
                </a:solidFill>
                <a:latin typeface="Proxima Nova"/>
                <a:ea typeface="Proxima Nova"/>
                <a:cs typeface="Proxima Nova"/>
                <a:sym typeface="Proxima Nova"/>
              </a:rPr>
              <a:t>pandas.</a:t>
            </a:r>
            <a:endParaRPr sz="1600">
              <a:solidFill>
                <a:srgbClr val="0000FF"/>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rgbClr val="0000FF"/>
              </a:solidFill>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US" sz="1600">
                <a:latin typeface="Proxima Nova"/>
                <a:ea typeface="Proxima Nova"/>
                <a:cs typeface="Proxima Nova"/>
                <a:sym typeface="Proxima Nova"/>
              </a:rPr>
              <a:t>normalizovati prebrojane read-ove koristeci motodu FPKM</a:t>
            </a:r>
            <a:endParaRPr sz="1600">
              <a:latin typeface="Proxima Nova"/>
              <a:ea typeface="Proxima Nova"/>
              <a:cs typeface="Proxima Nova"/>
              <a:sym typeface="Proxima Nova"/>
            </a:endParaRPr>
          </a:p>
          <a:p>
            <a:pPr indent="-330200" lvl="1" marL="914400" rtl="0" algn="l">
              <a:spcBef>
                <a:spcPts val="0"/>
              </a:spcBef>
              <a:spcAft>
                <a:spcPts val="0"/>
              </a:spcAft>
              <a:buSzPts val="1600"/>
              <a:buFont typeface="Proxima Nova"/>
              <a:buChar char="-"/>
            </a:pPr>
            <a:r>
              <a:rPr lang="en-US" sz="1600">
                <a:latin typeface="Proxima Nova"/>
                <a:ea typeface="Proxima Nova"/>
                <a:cs typeface="Proxima Nova"/>
                <a:sym typeface="Proxima Nova"/>
              </a:rPr>
              <a:t>podeliti vrednosti broja read-ova sa desetim delom od ukupnog broja read-ova u uzorku (normalizacija za velicinu biblioteke).</a:t>
            </a:r>
            <a:endParaRPr sz="1600">
              <a:latin typeface="Proxima Nova"/>
              <a:ea typeface="Proxima Nova"/>
              <a:cs typeface="Proxima Nova"/>
              <a:sym typeface="Proxima Nova"/>
            </a:endParaRPr>
          </a:p>
          <a:p>
            <a:pPr indent="-330200" lvl="1" marL="914400" rtl="0" algn="l">
              <a:spcBef>
                <a:spcPts val="0"/>
              </a:spcBef>
              <a:spcAft>
                <a:spcPts val="0"/>
              </a:spcAft>
              <a:buSzPts val="1600"/>
              <a:buFont typeface="Proxima Nova"/>
              <a:buChar char="-"/>
            </a:pPr>
            <a:r>
              <a:rPr lang="en-US" sz="1600">
                <a:latin typeface="Proxima Nova"/>
                <a:ea typeface="Proxima Nova"/>
                <a:cs typeface="Proxima Nova"/>
                <a:sym typeface="Proxima Nova"/>
              </a:rPr>
              <a:t>dobijene vrednosti broja read-ova podeliti sa duzinom transkripata u kb (normalizacija za duzinu transkripta).</a:t>
            </a:r>
            <a:endParaRPr sz="1600">
              <a:latin typeface="Proxima Nova"/>
              <a:ea typeface="Proxima Nova"/>
              <a:cs typeface="Proxima Nova"/>
              <a:sym typeface="Proxima Nova"/>
            </a:endParaRPr>
          </a:p>
          <a:p>
            <a:pPr indent="0" lvl="0" marL="914400" rtl="0" algn="l">
              <a:spcBef>
                <a:spcPts val="0"/>
              </a:spcBef>
              <a:spcAft>
                <a:spcPts val="0"/>
              </a:spcAft>
              <a:buNone/>
            </a:pPr>
            <a:r>
              <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US" sz="1600">
                <a:latin typeface="Proxima Nova"/>
                <a:ea typeface="Proxima Nova"/>
                <a:cs typeface="Proxima Nova"/>
                <a:sym typeface="Proxima Nova"/>
              </a:rPr>
              <a:t>normalizovati prebrojane read-ove koristeci motodu TPM</a:t>
            </a:r>
            <a:endParaRPr sz="1600">
              <a:latin typeface="Proxima Nova"/>
              <a:ea typeface="Proxima Nova"/>
              <a:cs typeface="Proxima Nova"/>
              <a:sym typeface="Proxima Nova"/>
            </a:endParaRPr>
          </a:p>
          <a:p>
            <a:pPr indent="-330200" lvl="1" marL="914400" rtl="0" algn="l">
              <a:spcBef>
                <a:spcPts val="0"/>
              </a:spcBef>
              <a:spcAft>
                <a:spcPts val="0"/>
              </a:spcAft>
              <a:buSzPts val="1600"/>
              <a:buFont typeface="Proxima Nova"/>
              <a:buChar char="-"/>
            </a:pPr>
            <a:r>
              <a:rPr lang="en-US" sz="1600">
                <a:latin typeface="Proxima Nova"/>
                <a:ea typeface="Proxima Nova"/>
                <a:cs typeface="Proxima Nova"/>
                <a:sym typeface="Proxima Nova"/>
              </a:rPr>
              <a:t>podeliti vrednosti broja read-ova sa duzinom transkripata u kb (normalizacija za velicinu biblioteke).</a:t>
            </a:r>
            <a:endParaRPr sz="1600">
              <a:latin typeface="Proxima Nova"/>
              <a:ea typeface="Proxima Nova"/>
              <a:cs typeface="Proxima Nova"/>
              <a:sym typeface="Proxima Nova"/>
            </a:endParaRPr>
          </a:p>
          <a:p>
            <a:pPr indent="-330200" lvl="1" marL="914400" rtl="0" algn="l">
              <a:spcBef>
                <a:spcPts val="0"/>
              </a:spcBef>
              <a:spcAft>
                <a:spcPts val="0"/>
              </a:spcAft>
              <a:buSzPts val="1600"/>
              <a:buFont typeface="Proxima Nova"/>
              <a:buChar char="-"/>
            </a:pPr>
            <a:r>
              <a:rPr lang="en-US" sz="1600">
                <a:latin typeface="Proxima Nova"/>
                <a:ea typeface="Proxima Nova"/>
                <a:cs typeface="Proxima Nova"/>
                <a:sym typeface="Proxima Nova"/>
              </a:rPr>
              <a:t>dobijene vrednosti broja read-ova podeliti sa desetim delom od ukupnog broja read-ova u uzorku prethodno normalizovanih za velicinu biblioteke (normalizacija za duzinu transkripta).</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ctr">
              <a:spcBef>
                <a:spcPts val="0"/>
              </a:spcBef>
              <a:spcAft>
                <a:spcPts val="0"/>
              </a:spcAft>
              <a:buNone/>
            </a:pPr>
            <a:r>
              <a:rPr b="1" lang="en-US" sz="1600">
                <a:latin typeface="Proxima Nova"/>
                <a:ea typeface="Proxima Nova"/>
                <a:cs typeface="Proxima Nova"/>
                <a:sym typeface="Proxima Nova"/>
              </a:rPr>
              <a:t>Uociti razliku izmedju FPKM i TPM normalizacije</a:t>
            </a:r>
            <a:endParaRPr b="1" sz="16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idx="1" type="body"/>
          </p:nvPr>
        </p:nvSpPr>
        <p:spPr>
          <a:xfrm>
            <a:off x="32625" y="1408600"/>
            <a:ext cx="9037800" cy="3233400"/>
          </a:xfrm>
          <a:prstGeom prst="rect">
            <a:avLst/>
          </a:prstGeom>
          <a:noFill/>
          <a:ln>
            <a:noFill/>
          </a:ln>
        </p:spPr>
        <p:txBody>
          <a:bodyPr anchorCtr="0" anchor="t" bIns="80900" lIns="80900" spcFirstLastPara="1" rIns="80900" wrap="square" tIns="80900">
            <a:noAutofit/>
          </a:bodyPr>
          <a:lstStyle/>
          <a:p>
            <a:pPr indent="457200" lvl="0" marL="0" marR="0" rtl="0" algn="l">
              <a:lnSpc>
                <a:spcPct val="150000"/>
              </a:lnSpc>
              <a:spcBef>
                <a:spcPts val="0"/>
              </a:spcBef>
              <a:spcAft>
                <a:spcPts val="0"/>
              </a:spcAft>
              <a:buNone/>
            </a:pPr>
            <a:r>
              <a:rPr lang="en-US" sz="2400">
                <a:solidFill>
                  <a:schemeClr val="dk1"/>
                </a:solidFill>
                <a:latin typeface="Arial"/>
                <a:ea typeface="Arial"/>
                <a:cs typeface="Arial"/>
                <a:sym typeface="Arial"/>
              </a:rPr>
              <a:t>Central dogma:</a:t>
            </a:r>
            <a:endParaRPr sz="2400">
              <a:solidFill>
                <a:schemeClr val="dk1"/>
              </a:solidFill>
              <a:latin typeface="Arial"/>
              <a:ea typeface="Arial"/>
              <a:cs typeface="Arial"/>
              <a:sym typeface="Arial"/>
            </a:endParaRPr>
          </a:p>
          <a:p>
            <a:pPr indent="-146050" lvl="5" marL="11430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Transcription (DNA to RNA)</a:t>
            </a:r>
            <a:endParaRPr/>
          </a:p>
          <a:p>
            <a:pPr indent="-146050" lvl="5" marL="11430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mRNA maturation (</a:t>
            </a:r>
            <a:r>
              <a:rPr lang="en-US" sz="2400">
                <a:solidFill>
                  <a:srgbClr val="000000"/>
                </a:solidFill>
                <a:latin typeface="Open Sans"/>
                <a:ea typeface="Open Sans"/>
                <a:cs typeface="Open Sans"/>
                <a:sym typeface="Open Sans"/>
              </a:rPr>
              <a:t>splicing and polyadenylation)</a:t>
            </a:r>
            <a:endParaRPr sz="2400"/>
          </a:p>
          <a:p>
            <a:pPr indent="-146050" lvl="5" marL="11430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Translation (RNA </a:t>
            </a:r>
            <a:r>
              <a:rPr lang="en-US" sz="2400">
                <a:latin typeface="Arial"/>
                <a:ea typeface="Arial"/>
                <a:cs typeface="Arial"/>
                <a:sym typeface="Arial"/>
              </a:rPr>
              <a:t>to amino acids)</a:t>
            </a:r>
            <a:endParaRPr/>
          </a:p>
          <a:p>
            <a:pPr indent="0" lvl="0" marL="2286000" marR="0" rtl="0" algn="l">
              <a:lnSpc>
                <a:spcPct val="150000"/>
              </a:lnSpc>
              <a:spcBef>
                <a:spcPts val="0"/>
              </a:spcBef>
              <a:spcAft>
                <a:spcPts val="0"/>
              </a:spcAft>
              <a:buNone/>
            </a:pPr>
            <a:r>
              <a:t/>
            </a:r>
            <a:endParaRPr/>
          </a:p>
          <a:p>
            <a:pPr indent="0" lvl="0" marL="457200" marR="0" rtl="0" algn="l">
              <a:lnSpc>
                <a:spcPct val="150000"/>
              </a:lnSpc>
              <a:spcBef>
                <a:spcPts val="400"/>
              </a:spcBef>
              <a:spcAft>
                <a:spcPts val="0"/>
              </a:spcAft>
              <a:buClr>
                <a:schemeClr val="accent5"/>
              </a:buClr>
              <a:buSzPts val="1100"/>
              <a:buFont typeface="Proxima Nova"/>
              <a:buNone/>
            </a:pPr>
            <a:r>
              <a:rPr b="0" i="0" lang="en-US" sz="2400" u="none" cap="none" strike="noStrike">
                <a:solidFill>
                  <a:schemeClr val="dk1"/>
                </a:solidFill>
                <a:latin typeface="Arial"/>
                <a:ea typeface="Arial"/>
                <a:cs typeface="Arial"/>
                <a:sym typeface="Arial"/>
              </a:rPr>
              <a:t>Rate(s) and genes involved are different for different cells</a:t>
            </a:r>
            <a:endParaRPr/>
          </a:p>
          <a:p>
            <a:pPr indent="0" lvl="0" marL="0" marR="0" rtl="0" algn="l">
              <a:lnSpc>
                <a:spcPct val="150000"/>
              </a:lnSpc>
              <a:spcBef>
                <a:spcPts val="400"/>
              </a:spcBef>
              <a:spcAft>
                <a:spcPts val="0"/>
              </a:spcAft>
              <a:buClr>
                <a:schemeClr val="accent5"/>
              </a:buClr>
              <a:buSzPts val="1100"/>
              <a:buFont typeface="Proxima Nova"/>
              <a:buNone/>
            </a:pPr>
            <a:r>
              <a:t/>
            </a:r>
            <a:endParaRPr b="0" i="0" sz="2400" u="none" cap="none" strike="noStrike">
              <a:solidFill>
                <a:schemeClr val="accent5"/>
              </a:solidFill>
              <a:latin typeface="Arial"/>
              <a:ea typeface="Arial"/>
              <a:cs typeface="Arial"/>
              <a:sym typeface="Arial"/>
            </a:endParaRPr>
          </a:p>
          <a:p>
            <a:pPr indent="0" lvl="0" marL="0" marR="0" rtl="0" algn="l">
              <a:lnSpc>
                <a:spcPct val="150000"/>
              </a:lnSpc>
              <a:spcBef>
                <a:spcPts val="400"/>
              </a:spcBef>
              <a:spcAft>
                <a:spcPts val="0"/>
              </a:spcAft>
              <a:buClr>
                <a:schemeClr val="accent5"/>
              </a:buClr>
              <a:buSzPts val="1100"/>
              <a:buFont typeface="Proxima Nova"/>
              <a:buNone/>
            </a:pPr>
            <a:r>
              <a:t/>
            </a:r>
            <a:endParaRPr b="0" i="0" sz="2400" u="none"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accent5"/>
              </a:buClr>
              <a:buSzPts val="1100"/>
              <a:buFont typeface="Proxima Nova"/>
              <a:buNone/>
            </a:pPr>
            <a:r>
              <a:t/>
            </a:r>
            <a:endParaRPr b="0" i="0" sz="1600" u="none" cap="none" strike="noStrike">
              <a:solidFill>
                <a:schemeClr val="accent5"/>
              </a:solidFill>
              <a:latin typeface="Arial"/>
              <a:ea typeface="Arial"/>
              <a:cs typeface="Arial"/>
              <a:sym typeface="Arial"/>
            </a:endParaRPr>
          </a:p>
        </p:txBody>
      </p:sp>
      <p:sp>
        <p:nvSpPr>
          <p:cNvPr id="134" name="Google Shape;134;p18"/>
          <p:cNvSpPr txBox="1"/>
          <p:nvPr>
            <p:ph type="title"/>
          </p:nvPr>
        </p:nvSpPr>
        <p:spPr>
          <a:xfrm>
            <a:off x="489833" y="378600"/>
            <a:ext cx="8291400" cy="514200"/>
          </a:xfrm>
          <a:prstGeom prst="rect">
            <a:avLst/>
          </a:prstGeom>
          <a:noFill/>
          <a:ln>
            <a:noFill/>
          </a:ln>
        </p:spPr>
        <p:txBody>
          <a:bodyPr anchorCtr="0" anchor="ctr"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b="1" i="0" lang="en-US" sz="3000" u="none" cap="none" strike="noStrike">
                <a:solidFill>
                  <a:schemeClr val="dk1"/>
                </a:solidFill>
                <a:latin typeface="Proxima Nova"/>
                <a:ea typeface="Proxima Nova"/>
                <a:cs typeface="Proxima Nova"/>
                <a:sym typeface="Proxima Nova"/>
              </a:rPr>
              <a:t>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idx="1" type="body"/>
          </p:nvPr>
        </p:nvSpPr>
        <p:spPr>
          <a:xfrm>
            <a:off x="32624" y="947525"/>
            <a:ext cx="9037800" cy="3694500"/>
          </a:xfrm>
          <a:prstGeom prst="rect">
            <a:avLst/>
          </a:prstGeom>
          <a:noFill/>
          <a:ln>
            <a:noFill/>
          </a:ln>
        </p:spPr>
        <p:txBody>
          <a:bodyPr anchorCtr="0" anchor="t" bIns="80900" lIns="80900" spcFirstLastPara="1" rIns="80900" wrap="square" tIns="80900">
            <a:noAutofit/>
          </a:bodyPr>
          <a:lstStyle/>
          <a:p>
            <a:pPr indent="-355600" lvl="1" marL="8128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Transcripts</a:t>
            </a:r>
            <a:r>
              <a:rPr b="0" i="0" lang="en-US" sz="2400" u="none" cap="none" strike="noStrike">
                <a:solidFill>
                  <a:schemeClr val="dk1"/>
                </a:solidFill>
                <a:latin typeface="Arial"/>
                <a:ea typeface="Arial"/>
                <a:cs typeface="Arial"/>
                <a:sym typeface="Arial"/>
              </a:rPr>
              <a:t>: All RNAs that are transcribed from DNA</a:t>
            </a:r>
            <a:endParaRPr/>
          </a:p>
          <a:p>
            <a:pPr indent="-355600" lvl="1" marL="8128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mRNA</a:t>
            </a:r>
            <a:r>
              <a:rPr b="0" i="0" lang="en-US" sz="2400" u="none" cap="none" strike="noStrike">
                <a:solidFill>
                  <a:schemeClr val="dk1"/>
                </a:solidFill>
                <a:latin typeface="Arial"/>
                <a:ea typeface="Arial"/>
                <a:cs typeface="Arial"/>
                <a:sym typeface="Arial"/>
              </a:rPr>
              <a:t>: Protein-coding transcripts</a:t>
            </a:r>
            <a:endParaRPr/>
          </a:p>
          <a:p>
            <a:pPr indent="-355600" lvl="1" marL="8128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Isoforms</a:t>
            </a:r>
            <a:r>
              <a:rPr b="0" i="0" lang="en-US" sz="2400" u="none" cap="none" strike="noStrike">
                <a:solidFill>
                  <a:schemeClr val="dk1"/>
                </a:solidFill>
                <a:latin typeface="Arial"/>
                <a:ea typeface="Arial"/>
                <a:cs typeface="Arial"/>
                <a:sym typeface="Arial"/>
              </a:rPr>
              <a:t>: Different transcripts from same gene</a:t>
            </a:r>
            <a:endParaRPr/>
          </a:p>
          <a:p>
            <a:pPr indent="0" lvl="0" marL="0" marR="0" rtl="0" algn="l">
              <a:lnSpc>
                <a:spcPct val="150000"/>
              </a:lnSpc>
              <a:spcBef>
                <a:spcPts val="400"/>
              </a:spcBef>
              <a:spcAft>
                <a:spcPts val="0"/>
              </a:spcAft>
              <a:buClr>
                <a:schemeClr val="accent5"/>
              </a:buClr>
              <a:buSzPts val="1100"/>
              <a:buFont typeface="Proxima Nova"/>
              <a:buNone/>
            </a:pPr>
            <a:r>
              <a:t/>
            </a:r>
            <a:endParaRPr b="0" i="0" sz="2400" u="none" cap="none" strike="noStrike">
              <a:solidFill>
                <a:schemeClr val="accent5"/>
              </a:solidFill>
              <a:latin typeface="Arial"/>
              <a:ea typeface="Arial"/>
              <a:cs typeface="Arial"/>
              <a:sym typeface="Arial"/>
            </a:endParaRPr>
          </a:p>
          <a:p>
            <a:pPr indent="0" lvl="0" marL="0" marR="0" rtl="0" algn="l">
              <a:lnSpc>
                <a:spcPct val="150000"/>
              </a:lnSpc>
              <a:spcBef>
                <a:spcPts val="400"/>
              </a:spcBef>
              <a:spcAft>
                <a:spcPts val="0"/>
              </a:spcAft>
              <a:buClr>
                <a:schemeClr val="accent5"/>
              </a:buClr>
              <a:buSzPts val="1100"/>
              <a:buFont typeface="Proxima Nova"/>
              <a:buNone/>
            </a:pPr>
            <a:r>
              <a:t/>
            </a:r>
            <a:endParaRPr b="0" i="0" sz="2400" u="none"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accent5"/>
              </a:buClr>
              <a:buSzPts val="1100"/>
              <a:buFont typeface="Proxima Nova"/>
              <a:buNone/>
            </a:pPr>
            <a:r>
              <a:t/>
            </a:r>
            <a:endParaRPr b="0" i="0" sz="1600" u="none" cap="none" strike="noStrike">
              <a:solidFill>
                <a:schemeClr val="accent5"/>
              </a:solidFill>
              <a:latin typeface="Arial"/>
              <a:ea typeface="Arial"/>
              <a:cs typeface="Arial"/>
              <a:sym typeface="Arial"/>
            </a:endParaRPr>
          </a:p>
        </p:txBody>
      </p:sp>
      <p:sp>
        <p:nvSpPr>
          <p:cNvPr id="140" name="Google Shape;140;p19"/>
          <p:cNvSpPr txBox="1"/>
          <p:nvPr>
            <p:ph type="title"/>
          </p:nvPr>
        </p:nvSpPr>
        <p:spPr>
          <a:xfrm>
            <a:off x="489833" y="226200"/>
            <a:ext cx="8291400" cy="514200"/>
          </a:xfrm>
          <a:prstGeom prst="rect">
            <a:avLst/>
          </a:prstGeom>
          <a:noFill/>
          <a:ln>
            <a:noFill/>
          </a:ln>
        </p:spPr>
        <p:txBody>
          <a:bodyPr anchorCtr="0" anchor="ctr"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b="1" i="0" lang="en-US" sz="3000" u="none" cap="none" strike="noStrike">
                <a:solidFill>
                  <a:schemeClr val="dk1"/>
                </a:solidFill>
                <a:latin typeface="Proxima Nova"/>
                <a:ea typeface="Proxima Nova"/>
                <a:cs typeface="Proxima Nova"/>
                <a:sym typeface="Proxima Nova"/>
              </a:rPr>
              <a:t>Terms</a:t>
            </a:r>
            <a:endParaRPr/>
          </a:p>
        </p:txBody>
      </p:sp>
      <p:pic>
        <p:nvPicPr>
          <p:cNvPr descr="classif-epissage.png" id="141" name="Google Shape;141;p19"/>
          <p:cNvPicPr preferRelativeResize="0"/>
          <p:nvPr/>
        </p:nvPicPr>
        <p:blipFill rotWithShape="1">
          <a:blip r:embed="rId3">
            <a:alphaModFix/>
          </a:blip>
          <a:srcRect b="3615" l="42174" r="1596" t="3680"/>
          <a:stretch/>
        </p:blipFill>
        <p:spPr>
          <a:xfrm>
            <a:off x="926900" y="2765325"/>
            <a:ext cx="2401000" cy="195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pSp>
        <p:nvGrpSpPr>
          <p:cNvPr id="146" name="Google Shape;146;p20"/>
          <p:cNvGrpSpPr/>
          <p:nvPr/>
        </p:nvGrpSpPr>
        <p:grpSpPr>
          <a:xfrm>
            <a:off x="1439650" y="165128"/>
            <a:ext cx="6264696" cy="4508431"/>
            <a:chOff x="3261600" y="704134"/>
            <a:chExt cx="5676600" cy="4053615"/>
          </a:xfrm>
        </p:grpSpPr>
        <p:pic>
          <p:nvPicPr>
            <p:cNvPr descr="https://upload.wikimedia.org/wikipedia/commons/thumb/d/df/Pre-mRNA_to_mRNA.svg/2000px-Pre-mRNA_to_mRNA.svg.png" id="147" name="Google Shape;147;p20"/>
            <p:cNvPicPr preferRelativeResize="0"/>
            <p:nvPr/>
          </p:nvPicPr>
          <p:blipFill rotWithShape="1">
            <a:blip r:embed="rId3">
              <a:alphaModFix/>
            </a:blip>
            <a:srcRect b="0" l="0" r="0" t="0"/>
            <a:stretch/>
          </p:blipFill>
          <p:spPr>
            <a:xfrm>
              <a:off x="3261600" y="704134"/>
              <a:ext cx="5676600" cy="1129500"/>
            </a:xfrm>
            <a:prstGeom prst="rect">
              <a:avLst/>
            </a:prstGeom>
            <a:noFill/>
            <a:ln>
              <a:noFill/>
            </a:ln>
          </p:spPr>
        </p:pic>
        <p:pic>
          <p:nvPicPr>
            <p:cNvPr descr="alternative-splicing_med.jpeg" id="148" name="Google Shape;148;p20"/>
            <p:cNvPicPr preferRelativeResize="0"/>
            <p:nvPr/>
          </p:nvPicPr>
          <p:blipFill rotWithShape="1">
            <a:blip r:embed="rId4">
              <a:alphaModFix/>
            </a:blip>
            <a:srcRect b="0" l="0" r="0" t="0"/>
            <a:stretch/>
          </p:blipFill>
          <p:spPr>
            <a:xfrm>
              <a:off x="3976750" y="1974387"/>
              <a:ext cx="4676725" cy="278336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89833" y="226200"/>
            <a:ext cx="8291400" cy="514200"/>
          </a:xfrm>
          <a:prstGeom prst="rect">
            <a:avLst/>
          </a:prstGeom>
          <a:noFill/>
          <a:ln>
            <a:noFill/>
          </a:ln>
        </p:spPr>
        <p:txBody>
          <a:bodyPr anchorCtr="0" anchor="ctr"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b="1" i="0" lang="en-US" sz="3000" u="none" cap="none" strike="noStrike">
                <a:solidFill>
                  <a:schemeClr val="dk1"/>
                </a:solidFill>
                <a:latin typeface="Proxima Nova"/>
                <a:ea typeface="Proxima Nova"/>
                <a:cs typeface="Proxima Nova"/>
                <a:sym typeface="Proxima Nova"/>
              </a:rPr>
              <a:t>RNA-seq analysis</a:t>
            </a:r>
            <a:endParaRPr/>
          </a:p>
        </p:txBody>
      </p:sp>
      <p:sp>
        <p:nvSpPr>
          <p:cNvPr id="154" name="Google Shape;154;p21"/>
          <p:cNvSpPr txBox="1"/>
          <p:nvPr/>
        </p:nvSpPr>
        <p:spPr>
          <a:xfrm>
            <a:off x="0" y="1376550"/>
            <a:ext cx="90171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RARELY: (splice-aware) alignment -&gt; variant calling</a:t>
            </a:r>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EVEN MORE RARELY: transcriptome assembly</a:t>
            </a:r>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OFTEN:</a:t>
            </a:r>
            <a:r>
              <a:rPr b="1" i="0" lang="en-US" sz="1800" u="none" cap="none" strike="noStrike">
                <a:solidFill>
                  <a:srgbClr val="547387"/>
                </a:solidFill>
                <a:latin typeface="Montserrat"/>
                <a:ea typeface="Montserrat"/>
                <a:cs typeface="Montserrat"/>
                <a:sym typeface="Montserrat"/>
              </a:rPr>
              <a:t> relative abundance (quantification) </a:t>
            </a:r>
            <a:r>
              <a:rPr b="0" i="0" lang="en-US" sz="1800" u="none" cap="none" strike="noStrike">
                <a:solidFill>
                  <a:srgbClr val="547387"/>
                </a:solidFill>
                <a:latin typeface="Montserrat"/>
                <a:ea typeface="Montserrat"/>
                <a:cs typeface="Montserrat"/>
                <a:sym typeface="Montserrat"/>
              </a:rPr>
              <a:t>of RNAs</a:t>
            </a:r>
            <a:r>
              <a:rPr lang="en-US" sz="1800">
                <a:solidFill>
                  <a:srgbClr val="547387"/>
                </a:solidFill>
                <a:latin typeface="Montserrat"/>
                <a:ea typeface="Montserrat"/>
                <a:cs typeface="Montserrat"/>
                <a:sym typeface="Montserrat"/>
              </a:rPr>
              <a:t> and</a:t>
            </a:r>
            <a:r>
              <a:rPr b="0" i="0" lang="en-US" sz="1800" u="none" cap="none" strike="noStrike">
                <a:solidFill>
                  <a:srgbClr val="547387"/>
                </a:solidFill>
                <a:latin typeface="Montserrat"/>
                <a:ea typeface="Montserrat"/>
                <a:cs typeface="Montserrat"/>
                <a:sym typeface="Montserrat"/>
              </a:rPr>
              <a:t> testing for </a:t>
            </a:r>
            <a:r>
              <a:rPr b="1" i="0" lang="en-US" sz="1800" u="none" cap="none" strike="noStrike">
                <a:solidFill>
                  <a:srgbClr val="547387"/>
                </a:solidFill>
                <a:latin typeface="Montserrat"/>
                <a:ea typeface="Montserrat"/>
                <a:cs typeface="Montserrat"/>
                <a:sym typeface="Montserrat"/>
              </a:rPr>
              <a:t>differential expression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nvSpPr>
        <p:spPr>
          <a:xfrm>
            <a:off x="22125" y="458025"/>
            <a:ext cx="9075000" cy="39900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Motivation for RNA quantification</a:t>
            </a:r>
            <a:endParaRPr b="1">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We (usually) want to check if there is </a:t>
            </a:r>
            <a:r>
              <a:rPr b="1" i="0" lang="en-US" sz="1800" u="none" cap="none" strike="noStrike">
                <a:solidFill>
                  <a:srgbClr val="547387"/>
                </a:solidFill>
                <a:latin typeface="Montserrat"/>
                <a:ea typeface="Montserrat"/>
                <a:cs typeface="Montserrat"/>
                <a:sym typeface="Montserrat"/>
              </a:rPr>
              <a:t>change in transcription (e</a:t>
            </a:r>
            <a:r>
              <a:rPr b="1" lang="en-US" sz="1800">
                <a:solidFill>
                  <a:srgbClr val="547387"/>
                </a:solidFill>
                <a:latin typeface="Montserrat"/>
                <a:ea typeface="Montserrat"/>
                <a:cs typeface="Montserrat"/>
                <a:sym typeface="Montserrat"/>
              </a:rPr>
              <a:t>xpression)</a:t>
            </a:r>
            <a:r>
              <a:rPr b="0" i="0" lang="en-US" sz="1800" u="none" cap="none" strike="noStrike">
                <a:solidFill>
                  <a:srgbClr val="547387"/>
                </a:solidFill>
                <a:latin typeface="Montserrat"/>
                <a:ea typeface="Montserrat"/>
                <a:cs typeface="Montserrat"/>
                <a:sym typeface="Montserrat"/>
              </a:rPr>
              <a:t> between conditions (healthy/sick, treated/untreated, different tissues, etc..) </a:t>
            </a:r>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When genes give final products (proteins through transcription and translation) we say that gene is </a:t>
            </a:r>
            <a:r>
              <a:rPr b="1" i="0" lang="en-US" sz="1800" u="none" cap="none" strike="noStrike">
                <a:solidFill>
                  <a:srgbClr val="547387"/>
                </a:solidFill>
                <a:latin typeface="Montserrat"/>
                <a:ea typeface="Montserrat"/>
                <a:cs typeface="Montserrat"/>
                <a:sym typeface="Montserrat"/>
              </a:rPr>
              <a:t>expressed</a:t>
            </a:r>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One measure of gene expression is established with RNA quantification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idx="1" type="subTitle"/>
          </p:nvPr>
        </p:nvSpPr>
        <p:spPr>
          <a:xfrm>
            <a:off x="1541404" y="2649328"/>
            <a:ext cx="6061200" cy="1197600"/>
          </a:xfrm>
          <a:prstGeom prst="rect">
            <a:avLst/>
          </a:prstGeom>
          <a:noFill/>
          <a:ln>
            <a:noFill/>
          </a:ln>
        </p:spPr>
        <p:txBody>
          <a:bodyPr anchorCtr="0" anchor="t" bIns="80900" lIns="80900" spcFirstLastPara="1" rIns="80900" wrap="square" tIns="80900">
            <a:noAutofit/>
          </a:bodyPr>
          <a:lstStyle/>
          <a:p>
            <a:pPr indent="-127000" lvl="0" marL="203200" marR="0" rtl="0" algn="ctr">
              <a:lnSpc>
                <a:spcPct val="100000"/>
              </a:lnSpc>
              <a:spcBef>
                <a:spcPts val="0"/>
              </a:spcBef>
              <a:spcAft>
                <a:spcPts val="0"/>
              </a:spcAft>
              <a:buClr>
                <a:schemeClr val="accent5"/>
              </a:buClr>
              <a:buSzPts val="1100"/>
              <a:buFont typeface="Proxima Nova"/>
              <a:buNone/>
            </a:pPr>
            <a:r>
              <a:rPr b="0" i="0" lang="en-US" sz="1800" u="none" cap="none" strike="noStrike">
                <a:solidFill>
                  <a:srgbClr val="FFFFFF"/>
                </a:solidFill>
                <a:latin typeface="Proxima Nova"/>
                <a:ea typeface="Proxima Nova"/>
                <a:cs typeface="Proxima Nova"/>
                <a:sym typeface="Proxima Nova"/>
              </a:rPr>
              <a:t>Quantification</a:t>
            </a:r>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a:p>
            <a:pPr indent="-127000" lvl="0" marL="203200" marR="0" rtl="0" algn="ctr">
              <a:lnSpc>
                <a:spcPct val="100000"/>
              </a:lnSpc>
              <a:spcBef>
                <a:spcPts val="0"/>
              </a:spcBef>
              <a:spcAft>
                <a:spcPts val="0"/>
              </a:spcAft>
              <a:buClr>
                <a:schemeClr val="accent5"/>
              </a:buClr>
              <a:buSzPts val="1100"/>
              <a:buFont typeface="Proxima Nova"/>
              <a:buNone/>
            </a:pPr>
            <a:r>
              <a:t/>
            </a:r>
            <a:endParaRPr b="0" i="0" sz="1400" u="none" cap="none" strike="noStrike">
              <a:solidFill>
                <a:srgbClr val="FFFFFF"/>
              </a:solidFill>
              <a:latin typeface="Proxima Nova"/>
              <a:ea typeface="Proxima Nova"/>
              <a:cs typeface="Proxima Nova"/>
              <a:sym typeface="Proxima Nova"/>
            </a:endParaRPr>
          </a:p>
        </p:txBody>
      </p:sp>
      <p:sp>
        <p:nvSpPr>
          <p:cNvPr id="165" name="Google Shape;165;p23"/>
          <p:cNvSpPr txBox="1"/>
          <p:nvPr>
            <p:ph type="title"/>
          </p:nvPr>
        </p:nvSpPr>
        <p:spPr>
          <a:xfrm>
            <a:off x="1541429" y="1285847"/>
            <a:ext cx="6061200" cy="1084200"/>
          </a:xfrm>
          <a:prstGeom prst="rect">
            <a:avLst/>
          </a:prstGeom>
          <a:noFill/>
          <a:ln>
            <a:noFill/>
          </a:ln>
        </p:spPr>
        <p:txBody>
          <a:bodyPr anchorCtr="0" anchor="b" bIns="80900" lIns="80900" spcFirstLastPara="1" rIns="80900" wrap="square" tIns="80900">
            <a:noAutofit/>
          </a:bodyPr>
          <a:lstStyle/>
          <a:p>
            <a:pPr indent="0" lvl="0" marL="0" marR="0" rtl="0" algn="ctr">
              <a:lnSpc>
                <a:spcPct val="100000"/>
              </a:lnSpc>
              <a:spcBef>
                <a:spcPts val="0"/>
              </a:spcBef>
              <a:spcAft>
                <a:spcPts val="0"/>
              </a:spcAft>
              <a:buClr>
                <a:schemeClr val="dk1"/>
              </a:buClr>
              <a:buSzPts val="2100"/>
              <a:buFont typeface="Proxima Nova"/>
              <a:buNone/>
            </a:pPr>
            <a:r>
              <a:rPr b="1" i="0" lang="en-US" sz="2100" u="none" cap="none" strike="noStrike">
                <a:solidFill>
                  <a:srgbClr val="FFFFFF"/>
                </a:solidFill>
                <a:latin typeface="Proxima Nova"/>
                <a:ea typeface="Proxima Nova"/>
                <a:cs typeface="Proxima Nova"/>
                <a:sym typeface="Proxima Nova"/>
              </a:rPr>
              <a:t>Transcriptomics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nvSpPr>
        <p:spPr>
          <a:xfrm>
            <a:off x="22125" y="458025"/>
            <a:ext cx="9075000" cy="399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83050"/>
              </a:buClr>
              <a:buSzPts val="3000"/>
              <a:buFont typeface="Montserrat"/>
              <a:buNone/>
            </a:pPr>
            <a:r>
              <a:rPr b="1" i="0" lang="en-US" sz="3000" u="none" cap="none" strike="noStrike">
                <a:solidFill>
                  <a:srgbClr val="083050"/>
                </a:solidFill>
                <a:latin typeface="Proxima Nova"/>
                <a:ea typeface="Proxima Nova"/>
                <a:cs typeface="Proxima Nova"/>
                <a:sym typeface="Proxima Nova"/>
              </a:rPr>
              <a:t>RNA quantification result</a:t>
            </a:r>
            <a:endParaRPr b="1">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8305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547387"/>
              </a:buClr>
              <a:buSzPts val="1800"/>
              <a:buFont typeface="Montserrat"/>
              <a:buChar char="●"/>
            </a:pPr>
            <a:r>
              <a:rPr b="0" i="0" lang="en-US" sz="1800" u="none" cap="none" strike="noStrike">
                <a:solidFill>
                  <a:srgbClr val="547387"/>
                </a:solidFill>
                <a:latin typeface="Montserrat"/>
                <a:ea typeface="Montserrat"/>
                <a:cs typeface="Montserrat"/>
                <a:sym typeface="Montserrat"/>
              </a:rPr>
              <a:t>Expression profiles</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547387"/>
              </a:solidFill>
              <a:latin typeface="Montserrat"/>
              <a:ea typeface="Montserrat"/>
              <a:cs typeface="Montserrat"/>
              <a:sym typeface="Montserrat"/>
            </a:endParaRPr>
          </a:p>
        </p:txBody>
      </p:sp>
      <p:pic>
        <p:nvPicPr>
          <p:cNvPr descr="matrix.gif" id="171" name="Google Shape;171;p24"/>
          <p:cNvPicPr preferRelativeResize="0"/>
          <p:nvPr/>
        </p:nvPicPr>
        <p:blipFill rotWithShape="1">
          <a:blip r:embed="rId3">
            <a:alphaModFix/>
          </a:blip>
          <a:srcRect b="0" l="0" r="0" t="4222"/>
          <a:stretch/>
        </p:blipFill>
        <p:spPr>
          <a:xfrm>
            <a:off x="553500" y="1787650"/>
            <a:ext cx="3354450" cy="3041374"/>
          </a:xfrm>
          <a:prstGeom prst="rect">
            <a:avLst/>
          </a:prstGeom>
          <a:noFill/>
          <a:ln>
            <a:noFill/>
          </a:ln>
        </p:spPr>
      </p:pic>
      <p:pic>
        <p:nvPicPr>
          <p:cNvPr descr="2404401f2.jpg" id="172" name="Google Shape;172;p24"/>
          <p:cNvPicPr preferRelativeResize="0"/>
          <p:nvPr/>
        </p:nvPicPr>
        <p:blipFill rotWithShape="1">
          <a:blip r:embed="rId4">
            <a:alphaModFix/>
          </a:blip>
          <a:srcRect b="0" l="0" r="0" t="0"/>
          <a:stretch/>
        </p:blipFill>
        <p:spPr>
          <a:xfrm>
            <a:off x="5555350" y="390775"/>
            <a:ext cx="3285625" cy="4361950"/>
          </a:xfrm>
          <a:prstGeom prst="rect">
            <a:avLst/>
          </a:prstGeom>
          <a:noFill/>
          <a:ln>
            <a:noFill/>
          </a:ln>
        </p:spPr>
      </p:pic>
      <p:sp>
        <p:nvSpPr>
          <p:cNvPr id="173" name="Google Shape;173;p24"/>
          <p:cNvSpPr txBox="1"/>
          <p:nvPr/>
        </p:nvSpPr>
        <p:spPr>
          <a:xfrm>
            <a:off x="3328000" y="4411325"/>
            <a:ext cx="2727300" cy="2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source</a:t>
            </a:r>
            <a:r>
              <a:rPr b="0" i="0" lang="en-US" sz="1400" u="none" cap="none" strike="noStrike">
                <a:solidFill>
                  <a:srgbClr val="000000"/>
                </a:solidFill>
                <a:latin typeface="Arial"/>
                <a:ea typeface="Arial"/>
                <a:cs typeface="Arial"/>
                <a:sym typeface="Arial"/>
              </a:rPr>
              <a:t>: </a:t>
            </a:r>
            <a:r>
              <a:rPr b="0" i="0" lang="en-US" sz="1400" u="sng" cap="none" strike="noStrike">
                <a:solidFill>
                  <a:schemeClr val="hlink"/>
                </a:solidFill>
                <a:latin typeface="Arial"/>
                <a:ea typeface="Arial"/>
                <a:cs typeface="Arial"/>
                <a:sym typeface="Arial"/>
                <a:hlinkClick r:id="rId5"/>
              </a:rPr>
              <a:t>Nature Leukemia 2006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ven Bridges 2016">
  <a:themeElements>
    <a:clrScheme name="Custom 4">
      <a:dk1>
        <a:srgbClr val="133050"/>
      </a:dk1>
      <a:lt1>
        <a:srgbClr val="34739F"/>
      </a:lt1>
      <a:dk2>
        <a:srgbClr val="515151"/>
      </a:dk2>
      <a:lt2>
        <a:srgbClr val="919191"/>
      </a:lt2>
      <a:accent1>
        <a:srgbClr val="9FD9DC"/>
      </a:accent1>
      <a:accent2>
        <a:srgbClr val="727986"/>
      </a:accent2>
      <a:accent3>
        <a:srgbClr val="008DCF"/>
      </a:accent3>
      <a:accent4>
        <a:srgbClr val="B6C7DB"/>
      </a:accent4>
      <a:accent5>
        <a:srgbClr val="34739F"/>
      </a:accent5>
      <a:accent6>
        <a:srgbClr val="EBF0F3"/>
      </a:accent6>
      <a:hlink>
        <a:srgbClr val="34739F"/>
      </a:hlink>
      <a:folHlink>
        <a:srgbClr val="3473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