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2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BB81-858C-471B-BD2A-99A4B25EAD5B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F8325FF-060E-4987-8A94-03ABD5DB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7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BB81-858C-471B-BD2A-99A4B25EAD5B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25FF-060E-4987-8A94-03ABD5DB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2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BB81-858C-471B-BD2A-99A4B25EAD5B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25FF-060E-4987-8A94-03ABD5DB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97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BB81-858C-471B-BD2A-99A4B25EAD5B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25FF-060E-4987-8A94-03ABD5DB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0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2E3BB81-858C-471B-BD2A-99A4B25EAD5B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F8325FF-060E-4987-8A94-03ABD5DB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76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BB81-858C-471B-BD2A-99A4B25EAD5B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25FF-060E-4987-8A94-03ABD5DB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0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BB81-858C-471B-BD2A-99A4B25EAD5B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25FF-060E-4987-8A94-03ABD5DB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BB81-858C-471B-BD2A-99A4B25EAD5B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25FF-060E-4987-8A94-03ABD5DB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9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BB81-858C-471B-BD2A-99A4B25EAD5B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25FF-060E-4987-8A94-03ABD5DB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2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BB81-858C-471B-BD2A-99A4B25EAD5B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25FF-060E-4987-8A94-03ABD5DB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3BB81-858C-471B-BD2A-99A4B25EAD5B}" type="datetimeFigureOut">
              <a:rPr lang="en-US" smtClean="0"/>
              <a:t>07-Jun-22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325FF-060E-4987-8A94-03ABD5DB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15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2E3BB81-858C-471B-BD2A-99A4B25EAD5B}" type="datetimeFigureOut">
              <a:rPr lang="en-US" smtClean="0"/>
              <a:t>07-Jun-22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F8325FF-060E-4987-8A94-03ABD5DB7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42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743FDB5-3733-4D74-B9FA-EE0B5F54D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/>
          <a:lstStyle/>
          <a:p>
            <a:pPr algn="ctr"/>
            <a:r>
              <a:rPr lang="sr-Latn-RS" sz="4000" dirty="0"/>
              <a:t>Sistemi za upravljanje bazama podataka</a:t>
            </a:r>
            <a:br>
              <a:rPr lang="sr-Latn-RS" sz="4000" dirty="0"/>
            </a:br>
            <a:br>
              <a:rPr lang="sr-Latn-RS" sz="4000" dirty="0"/>
            </a:br>
            <a:r>
              <a:rPr lang="sr-Latn-RS" sz="2800" dirty="0"/>
              <a:t>Obrada transakcija, planovi izvršavanja transakcija, izolacija i zaključavanje </a:t>
            </a:r>
            <a:r>
              <a:rPr lang="en-US" sz="2800" dirty="0"/>
              <a:t>KOD</a:t>
            </a:r>
            <a:r>
              <a:rPr lang="sr-Latn-RS" sz="2800" dirty="0"/>
              <a:t> MS SQL Server</a:t>
            </a:r>
            <a:r>
              <a:rPr lang="en-US" sz="2800" dirty="0"/>
              <a:t>-a</a:t>
            </a:r>
            <a:endParaRPr lang="en-US" sz="7200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BC36CEF-B087-4567-BCA2-0BD948271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609" y="5250180"/>
            <a:ext cx="5077609" cy="438822"/>
          </a:xfrm>
        </p:spPr>
        <p:txBody>
          <a:bodyPr/>
          <a:lstStyle/>
          <a:p>
            <a:r>
              <a:rPr lang="sr-Latn-RS" dirty="0"/>
              <a:t>Doc. Dr. Aleksandar Stanimirović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D48392D-384E-4C3E-9968-55F02ABF9EFD}"/>
              </a:ext>
            </a:extLst>
          </p:cNvPr>
          <p:cNvSpPr txBox="1">
            <a:spLocks/>
          </p:cNvSpPr>
          <p:nvPr/>
        </p:nvSpPr>
        <p:spPr>
          <a:xfrm>
            <a:off x="7121564" y="5250180"/>
            <a:ext cx="4381052" cy="502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Nemanja </a:t>
            </a:r>
            <a:r>
              <a:rPr lang="en-US" dirty="0" err="1"/>
              <a:t>Rakovi</a:t>
            </a:r>
            <a:r>
              <a:rPr lang="sr-Latn-RS" dirty="0"/>
              <a:t>ć 590</a:t>
            </a:r>
          </a:p>
        </p:txBody>
      </p:sp>
    </p:spTree>
    <p:extLst>
      <p:ext uri="{BB962C8B-B14F-4D97-AF65-F5344CB8AC3E}">
        <p14:creationId xmlns:p14="http://schemas.microsoft.com/office/powerpoint/2010/main" val="358975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293" y="288690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 err="1"/>
              <a:t>kategorije</a:t>
            </a:r>
            <a:r>
              <a:rPr lang="en-US" sz="4400" dirty="0"/>
              <a:t> Brava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0D2ED5-BFE1-4F18-A168-D55323F5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93" y="1898035"/>
            <a:ext cx="10817414" cy="4474486"/>
          </a:xfrm>
        </p:spPr>
        <p:txBody>
          <a:bodyPr>
            <a:normAutofit/>
          </a:bodyPr>
          <a:lstStyle/>
          <a:p>
            <a:r>
              <a:rPr lang="en-US" sz="2800" dirty="0"/>
              <a:t>Exclusive (X)</a:t>
            </a:r>
          </a:p>
          <a:p>
            <a:r>
              <a:rPr lang="en-US" sz="2800" dirty="0"/>
              <a:t>Shared (S)</a:t>
            </a:r>
          </a:p>
          <a:p>
            <a:r>
              <a:rPr lang="en-US" sz="2800" dirty="0"/>
              <a:t>Update (U)</a:t>
            </a:r>
          </a:p>
          <a:p>
            <a:r>
              <a:rPr lang="en-US" sz="2800" dirty="0"/>
              <a:t>Intent (I*)</a:t>
            </a:r>
          </a:p>
          <a:p>
            <a:r>
              <a:rPr lang="en-US" sz="2800" dirty="0"/>
              <a:t>Key-Range (R*-*)</a:t>
            </a:r>
          </a:p>
          <a:p>
            <a:r>
              <a:rPr lang="en-US" sz="2800" dirty="0"/>
              <a:t>Schema (SCH-*)</a:t>
            </a:r>
          </a:p>
          <a:p>
            <a:endParaRPr lang="en-US" sz="2800" dirty="0"/>
          </a:p>
          <a:p>
            <a:r>
              <a:rPr lang="en-US" sz="2800" dirty="0" err="1"/>
              <a:t>Eskalacija</a:t>
            </a:r>
            <a:r>
              <a:rPr lang="en-US" sz="2800" dirty="0"/>
              <a:t> brava</a:t>
            </a:r>
          </a:p>
        </p:txBody>
      </p:sp>
    </p:spTree>
    <p:extLst>
      <p:ext uri="{BB962C8B-B14F-4D97-AF65-F5344CB8AC3E}">
        <p14:creationId xmlns:p14="http://schemas.microsoft.com/office/powerpoint/2010/main" val="1415744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293" y="288690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/>
              <a:t>Deadlock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A15379-21B9-4A40-9FCB-4DB4291DD59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293" y="1804382"/>
            <a:ext cx="8212054" cy="447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95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293" y="288690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/>
              <a:t>Deadlock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F80A89-B852-4A69-AB47-F035E89FE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93" y="2312812"/>
            <a:ext cx="11063596" cy="275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92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9279" y="1271354"/>
            <a:ext cx="7613442" cy="4315292"/>
          </a:xfrm>
        </p:spPr>
        <p:txBody>
          <a:bodyPr>
            <a:normAutofit/>
          </a:bodyPr>
          <a:lstStyle/>
          <a:p>
            <a:r>
              <a:rPr lang="en-US" sz="9600" dirty="0" err="1"/>
              <a:t>Hvala</a:t>
            </a:r>
            <a:r>
              <a:rPr lang="en-US" sz="9600" dirty="0"/>
              <a:t> </a:t>
            </a:r>
            <a:r>
              <a:rPr lang="en-US" sz="9600" dirty="0" err="1"/>
              <a:t>na</a:t>
            </a:r>
            <a:r>
              <a:rPr lang="en-US" sz="9600" dirty="0"/>
              <a:t> pa</a:t>
            </a:r>
            <a:r>
              <a:rPr lang="sr-Latn-RS" sz="9600" dirty="0" err="1"/>
              <a:t>žnji</a:t>
            </a:r>
            <a:r>
              <a:rPr lang="sr-Latn-RS" sz="9600" dirty="0"/>
              <a:t>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5390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293" y="288690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 err="1"/>
              <a:t>Uvod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293" y="1785561"/>
            <a:ext cx="7482346" cy="4783749"/>
          </a:xfrm>
        </p:spPr>
        <p:txBody>
          <a:bodyPr>
            <a:normAutofit/>
          </a:bodyPr>
          <a:lstStyle/>
          <a:p>
            <a:r>
              <a:rPr lang="sr-Latn-RS" sz="2800" dirty="0"/>
              <a:t>MS SQL Server</a:t>
            </a:r>
          </a:p>
          <a:p>
            <a:r>
              <a:rPr lang="sr-Latn-RS" sz="2800" dirty="0"/>
              <a:t>Koncept transakcije</a:t>
            </a:r>
          </a:p>
          <a:p>
            <a:pPr lvl="1"/>
            <a:r>
              <a:rPr lang="sr-Latn-RS" sz="2600" dirty="0" err="1"/>
              <a:t>Commit</a:t>
            </a:r>
            <a:r>
              <a:rPr lang="sr-Latn-RS" sz="2600" dirty="0"/>
              <a:t> (potvrda)</a:t>
            </a:r>
          </a:p>
          <a:p>
            <a:pPr lvl="1"/>
            <a:r>
              <a:rPr lang="sr-Latn-RS" sz="2600" dirty="0" err="1"/>
              <a:t>Rollback</a:t>
            </a:r>
            <a:r>
              <a:rPr lang="sr-Latn-RS" sz="2600" dirty="0"/>
              <a:t> (poništenje)</a:t>
            </a:r>
          </a:p>
          <a:p>
            <a:endParaRPr lang="sr-Latn-RS" sz="2800" dirty="0"/>
          </a:p>
          <a:p>
            <a:r>
              <a:rPr lang="sr-Latn-RS" sz="2800" dirty="0"/>
              <a:t>ACID svojstva</a:t>
            </a:r>
          </a:p>
          <a:p>
            <a:pPr lvl="1"/>
            <a:r>
              <a:rPr lang="sr-Latn-RS" sz="2600" dirty="0" err="1"/>
              <a:t>Atomičnost</a:t>
            </a:r>
            <a:endParaRPr lang="sr-Latn-RS" sz="2600" dirty="0"/>
          </a:p>
          <a:p>
            <a:pPr lvl="1"/>
            <a:r>
              <a:rPr lang="sr-Latn-RS" sz="2600" dirty="0"/>
              <a:t>Konzistentnost</a:t>
            </a:r>
          </a:p>
          <a:p>
            <a:pPr lvl="1"/>
            <a:r>
              <a:rPr lang="sr-Latn-RS" sz="2600" dirty="0"/>
              <a:t>Izolacija</a:t>
            </a:r>
          </a:p>
          <a:p>
            <a:pPr lvl="1"/>
            <a:r>
              <a:rPr lang="sr-Latn-RS" sz="2600" dirty="0"/>
              <a:t>Trajnost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6981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293" y="288690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 err="1"/>
              <a:t>Upravljanje</a:t>
            </a:r>
            <a:r>
              <a:rPr lang="en-US" sz="4400" dirty="0"/>
              <a:t> </a:t>
            </a:r>
            <a:r>
              <a:rPr lang="en-US" sz="4400" dirty="0" err="1"/>
              <a:t>transakcijama</a:t>
            </a:r>
            <a:r>
              <a:rPr lang="en-US" sz="4400" dirty="0"/>
              <a:t> u MS SQL </a:t>
            </a:r>
            <a:r>
              <a:rPr lang="en-US" sz="4400" dirty="0" err="1"/>
              <a:t>Serveru</a:t>
            </a:r>
            <a:endParaRPr lang="en-US" sz="4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0D40EF-279E-490A-97E3-E3BB03B5C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93" y="1639839"/>
            <a:ext cx="10817414" cy="5065761"/>
          </a:xfrm>
        </p:spPr>
        <p:txBody>
          <a:bodyPr>
            <a:normAutofit/>
          </a:bodyPr>
          <a:lstStyle/>
          <a:p>
            <a:r>
              <a:rPr lang="en-US" sz="2800" dirty="0" err="1"/>
              <a:t>Eksplicitno</a:t>
            </a:r>
            <a:endParaRPr lang="en-US" sz="2800" dirty="0"/>
          </a:p>
          <a:p>
            <a:endParaRPr lang="en-US" sz="2800" dirty="0"/>
          </a:p>
          <a:p>
            <a:r>
              <a:rPr lang="en-US" sz="2800" i="1" dirty="0"/>
              <a:t>@@TRANCOUNT</a:t>
            </a:r>
          </a:p>
          <a:p>
            <a:endParaRPr lang="en-US" sz="2800" i="1" dirty="0"/>
          </a:p>
          <a:p>
            <a:r>
              <a:rPr lang="en-US" sz="2800" i="1" dirty="0"/>
              <a:t>BEGIN TRAN</a:t>
            </a:r>
          </a:p>
          <a:p>
            <a:r>
              <a:rPr lang="en-US" sz="2800" i="1" dirty="0"/>
              <a:t>SAVE TRAN</a:t>
            </a:r>
          </a:p>
          <a:p>
            <a:r>
              <a:rPr lang="en-US" sz="2800" i="1" dirty="0"/>
              <a:t>COMMIT TRAN</a:t>
            </a:r>
          </a:p>
          <a:p>
            <a:r>
              <a:rPr lang="en-US" sz="2800" i="1" dirty="0"/>
              <a:t>ROLLBACK TRAN</a:t>
            </a:r>
          </a:p>
        </p:txBody>
      </p:sp>
    </p:spTree>
    <p:extLst>
      <p:ext uri="{BB962C8B-B14F-4D97-AF65-F5344CB8AC3E}">
        <p14:creationId xmlns:p14="http://schemas.microsoft.com/office/powerpoint/2010/main" val="2142061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293" y="288690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 err="1"/>
              <a:t>Eksplicitno</a:t>
            </a:r>
            <a:r>
              <a:rPr lang="en-US" sz="4400" dirty="0"/>
              <a:t> </a:t>
            </a:r>
            <a:r>
              <a:rPr lang="en-US" sz="4400" dirty="0" err="1"/>
              <a:t>upravljanje</a:t>
            </a:r>
            <a:endParaRPr lang="en-US" sz="4400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DDABBE5F-7E03-487E-810E-165D3340D8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813" y="1898033"/>
            <a:ext cx="5527187" cy="415336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transaction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T1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Customers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11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save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savepoint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Customers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'Codd'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	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12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commit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transaction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T1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sr-Latn-R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E9EA173B-74F8-4524-8369-0E4377402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184" y="1898033"/>
            <a:ext cx="5014231" cy="415336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@@trancount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@@trancount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@@trancount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rollback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@@trancount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 </a:t>
            </a:r>
            <a:r>
              <a:rPr lang="en-US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Rezultat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izvršenja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-- 0 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-- 1 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-- 2 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-- 0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65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293" y="288690"/>
            <a:ext cx="10058400" cy="1609344"/>
          </a:xfrm>
        </p:spPr>
        <p:txBody>
          <a:bodyPr>
            <a:normAutofit/>
          </a:bodyPr>
          <a:lstStyle/>
          <a:p>
            <a:r>
              <a:rPr lang="en-US" sz="4400" dirty="0" err="1"/>
              <a:t>Upravljanje</a:t>
            </a:r>
            <a:r>
              <a:rPr lang="en-US" sz="4400" dirty="0"/>
              <a:t> </a:t>
            </a:r>
            <a:r>
              <a:rPr lang="en-US" sz="4400" dirty="0" err="1"/>
              <a:t>transakcijama</a:t>
            </a:r>
            <a:r>
              <a:rPr lang="en-US" sz="4400" dirty="0"/>
              <a:t> u MS SQL </a:t>
            </a:r>
            <a:r>
              <a:rPr lang="en-US" sz="4400" dirty="0" err="1"/>
              <a:t>Serveru</a:t>
            </a:r>
            <a:endParaRPr lang="en-US" sz="4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0D40EF-279E-490A-97E3-E3BB03B5C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93" y="1639839"/>
            <a:ext cx="10817414" cy="5065761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 err="1"/>
              <a:t>Autocommited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Implicitno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Obrada</a:t>
            </a:r>
            <a:r>
              <a:rPr lang="en-US" sz="2800" dirty="0"/>
              <a:t> </a:t>
            </a:r>
            <a:r>
              <a:rPr lang="en-US" sz="2800" dirty="0" err="1"/>
              <a:t>gre</a:t>
            </a:r>
            <a:r>
              <a:rPr lang="sr-Latn-RS" sz="2800" dirty="0"/>
              <a:t>šaka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B778E-204E-4914-939C-0F0EE5A7C1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76497" y="1639839"/>
            <a:ext cx="7328210" cy="310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3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293" y="288690"/>
            <a:ext cx="10058400" cy="1609344"/>
          </a:xfrm>
        </p:spPr>
        <p:txBody>
          <a:bodyPr>
            <a:normAutofit/>
          </a:bodyPr>
          <a:lstStyle/>
          <a:p>
            <a:r>
              <a:rPr lang="sr-Latn-RS" sz="4400" dirty="0"/>
              <a:t>Anomalije izazvane prepletenim izvršenjem</a:t>
            </a:r>
            <a:endParaRPr lang="en-US" sz="4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0D40EF-279E-490A-97E3-E3BB03B5C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93" y="1639839"/>
            <a:ext cx="10817414" cy="5065761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 err="1"/>
              <a:t>Izgubljeno</a:t>
            </a:r>
            <a:r>
              <a:rPr lang="en-US" sz="2800" dirty="0"/>
              <a:t> </a:t>
            </a:r>
            <a:r>
              <a:rPr lang="en-US" sz="2800" dirty="0" err="1"/>
              <a:t>ažuriranje</a:t>
            </a:r>
            <a:r>
              <a:rPr lang="en-US" sz="2800" dirty="0"/>
              <a:t> (WW)</a:t>
            </a:r>
            <a:endParaRPr lang="sr-Latn-RS" sz="2800" dirty="0"/>
          </a:p>
          <a:p>
            <a:r>
              <a:rPr lang="sr-Latn-RS" sz="2800" dirty="0"/>
              <a:t>P</a:t>
            </a:r>
            <a:r>
              <a:rPr lang="en-US" sz="2800" dirty="0" err="1"/>
              <a:t>rljavo</a:t>
            </a:r>
            <a:r>
              <a:rPr lang="en-US" sz="2800" dirty="0"/>
              <a:t> </a:t>
            </a:r>
            <a:r>
              <a:rPr lang="en-US" sz="2800" dirty="0" err="1"/>
              <a:t>čitanje</a:t>
            </a:r>
            <a:r>
              <a:rPr lang="en-US" sz="2800" dirty="0"/>
              <a:t> (WR)</a:t>
            </a:r>
            <a:endParaRPr lang="sr-Latn-RS" sz="2800" dirty="0"/>
          </a:p>
          <a:p>
            <a:r>
              <a:rPr lang="en-US" sz="2800" dirty="0" err="1"/>
              <a:t>Neponovljivo</a:t>
            </a:r>
            <a:r>
              <a:rPr lang="en-US" sz="2800" dirty="0"/>
              <a:t> </a:t>
            </a:r>
            <a:r>
              <a:rPr lang="en-US" sz="2800" dirty="0" err="1"/>
              <a:t>čitanje</a:t>
            </a:r>
            <a:r>
              <a:rPr lang="en-US" sz="2800" dirty="0"/>
              <a:t> (RW)</a:t>
            </a:r>
            <a:endParaRPr lang="sr-Latn-RS" sz="2800" dirty="0"/>
          </a:p>
          <a:p>
            <a:r>
              <a:rPr lang="en-US" sz="2800" dirty="0" err="1"/>
              <a:t>Fantomsko</a:t>
            </a:r>
            <a:r>
              <a:rPr lang="en-US" sz="2800" dirty="0"/>
              <a:t> </a:t>
            </a:r>
            <a:r>
              <a:rPr lang="en-US" sz="2800" dirty="0" err="1"/>
              <a:t>čitanje</a:t>
            </a:r>
            <a:r>
              <a:rPr lang="en-US" sz="2800" dirty="0"/>
              <a:t> (RW)</a:t>
            </a:r>
            <a:endParaRPr lang="sr-Latn-RS" sz="2800" dirty="0"/>
          </a:p>
          <a:p>
            <a:r>
              <a:rPr lang="it-IT" sz="2800" dirty="0"/>
              <a:t>Promašeno i duplirano čitanje (WR)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43866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293" y="288690"/>
            <a:ext cx="10058400" cy="1609344"/>
          </a:xfrm>
        </p:spPr>
        <p:txBody>
          <a:bodyPr>
            <a:normAutofit/>
          </a:bodyPr>
          <a:lstStyle/>
          <a:p>
            <a:r>
              <a:rPr lang="sr-Latn-RS" sz="4400" dirty="0"/>
              <a:t>Mehanizmi kontrole </a:t>
            </a:r>
            <a:r>
              <a:rPr lang="sr-Latn-RS" sz="4400" dirty="0" err="1"/>
              <a:t>konkuretnosti</a:t>
            </a:r>
            <a:endParaRPr lang="en-US" sz="4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0D40EF-279E-490A-97E3-E3BB03B5C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93" y="1639839"/>
            <a:ext cx="10817414" cy="5065761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sr-Latn-RS" sz="2800" dirty="0"/>
              <a:t>Pesimistična kontrola</a:t>
            </a:r>
          </a:p>
          <a:p>
            <a:pPr lvl="1"/>
            <a:r>
              <a:rPr lang="sr-Latn-RS" sz="2600" dirty="0"/>
              <a:t>Zaključavanje resursa (brave)</a:t>
            </a:r>
          </a:p>
          <a:p>
            <a:endParaRPr lang="sr-Latn-RS" sz="2800" dirty="0"/>
          </a:p>
          <a:p>
            <a:r>
              <a:rPr lang="sr-Latn-RS" sz="2800" dirty="0"/>
              <a:t>Optimistična kontrola</a:t>
            </a:r>
          </a:p>
          <a:p>
            <a:pPr lvl="1"/>
            <a:r>
              <a:rPr lang="sr-Latn-RS" sz="2600" dirty="0" err="1"/>
              <a:t>Verzionisanje</a:t>
            </a:r>
            <a:r>
              <a:rPr lang="sr-Latn-RS" sz="2600" dirty="0"/>
              <a:t> slogova</a:t>
            </a:r>
          </a:p>
        </p:txBody>
      </p:sp>
    </p:spTree>
    <p:extLst>
      <p:ext uri="{BB962C8B-B14F-4D97-AF65-F5344CB8AC3E}">
        <p14:creationId xmlns:p14="http://schemas.microsoft.com/office/powerpoint/2010/main" val="3548484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293" y="288690"/>
            <a:ext cx="10058400" cy="1609344"/>
          </a:xfrm>
        </p:spPr>
        <p:txBody>
          <a:bodyPr>
            <a:normAutofit/>
          </a:bodyPr>
          <a:lstStyle/>
          <a:p>
            <a:r>
              <a:rPr lang="sr-Latn-RS" sz="4400" dirty="0"/>
              <a:t>Nivoi izolacije</a:t>
            </a:r>
            <a:endParaRPr lang="en-US" sz="44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F6C239-DCAF-480A-96D5-F05FEDA7A3B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293" y="1648399"/>
            <a:ext cx="9297698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52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293" y="288690"/>
            <a:ext cx="10058400" cy="1609344"/>
          </a:xfrm>
        </p:spPr>
        <p:txBody>
          <a:bodyPr>
            <a:normAutofit/>
          </a:bodyPr>
          <a:lstStyle/>
          <a:p>
            <a:r>
              <a:rPr lang="sr-Latn-RS" sz="4400" dirty="0"/>
              <a:t>Zaključavanje</a:t>
            </a:r>
            <a:endParaRPr lang="en-US" sz="4400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842923C4-7F92-42E8-A073-0B3D474A2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293" y="1602558"/>
            <a:ext cx="9899008" cy="2486224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transaction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isolation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level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read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uncommitted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tran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update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Customers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ShortBio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'Example’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100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resource_type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resource_description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request_type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request_mode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request_status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FF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sys</a:t>
            </a:r>
            <a:r>
              <a:rPr lang="en-US" sz="160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FF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dm_tran_locks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where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request_session_id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@@spid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commit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272324-0727-4ECD-A0CF-124B36056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93" y="4355128"/>
            <a:ext cx="8028518" cy="208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19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205</TotalTime>
  <Words>301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Consolas</vt:lpstr>
      <vt:lpstr>Rockwell</vt:lpstr>
      <vt:lpstr>Rockwell Condensed</vt:lpstr>
      <vt:lpstr>Times New Roman</vt:lpstr>
      <vt:lpstr>Wingdings</vt:lpstr>
      <vt:lpstr>Wood Type</vt:lpstr>
      <vt:lpstr>Sistemi za upravljanje bazama podataka  Obrada transakcija, planovi izvršavanja transakcija, izolacija i zaključavanje KOD MS SQL Server-a</vt:lpstr>
      <vt:lpstr>Uvod</vt:lpstr>
      <vt:lpstr>Upravljanje transakcijama u MS SQL Serveru</vt:lpstr>
      <vt:lpstr>Eksplicitno upravljanje</vt:lpstr>
      <vt:lpstr>Upravljanje transakcijama u MS SQL Serveru</vt:lpstr>
      <vt:lpstr>Anomalije izazvane prepletenim izvršenjem</vt:lpstr>
      <vt:lpstr>Mehanizmi kontrole konkuretnosti</vt:lpstr>
      <vt:lpstr>Nivoi izolacije</vt:lpstr>
      <vt:lpstr>Zaključavanje</vt:lpstr>
      <vt:lpstr>kategorije Brava</vt:lpstr>
      <vt:lpstr>Deadlock</vt:lpstr>
      <vt:lpstr>Deadlock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Sistemi za upravljanje bazama podataka  Interna struktura i organizacija indeksa kod MS SQL Server-a</dc:title>
  <dc:creator>Nemanja Rakovic</dc:creator>
  <cp:lastModifiedBy>Nemanja Rakovic</cp:lastModifiedBy>
  <cp:revision>40</cp:revision>
  <dcterms:created xsi:type="dcterms:W3CDTF">2022-04-29T07:29:18Z</dcterms:created>
  <dcterms:modified xsi:type="dcterms:W3CDTF">2022-06-07T08:32:02Z</dcterms:modified>
</cp:coreProperties>
</file>