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1" r:id="rId5"/>
    <p:sldId id="269" r:id="rId6"/>
    <p:sldId id="262" r:id="rId7"/>
    <p:sldId id="264" r:id="rId8"/>
    <p:sldId id="265" r:id="rId9"/>
    <p:sldId id="263" r:id="rId10"/>
    <p:sldId id="271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" y="2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B81-858C-471B-BD2A-99A4B25EAD5B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7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B81-858C-471B-BD2A-99A4B25EAD5B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2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B81-858C-471B-BD2A-99A4B25EAD5B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7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B81-858C-471B-BD2A-99A4B25EAD5B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0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2E3BB81-858C-471B-BD2A-99A4B25EAD5B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7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B81-858C-471B-BD2A-99A4B25EAD5B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B81-858C-471B-BD2A-99A4B25EAD5B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B81-858C-471B-BD2A-99A4B25EAD5B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9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B81-858C-471B-BD2A-99A4B25EAD5B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2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B81-858C-471B-BD2A-99A4B25EAD5B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B81-858C-471B-BD2A-99A4B25EAD5B}" type="datetimeFigureOut">
              <a:rPr lang="en-US" smtClean="0"/>
              <a:t>29-Apr-22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1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2E3BB81-858C-471B-BD2A-99A4B25EAD5B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4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743FDB5-3733-4D74-B9FA-EE0B5F54D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pPr algn="ctr"/>
            <a:r>
              <a:rPr lang="sr-Latn-RS" sz="4000" dirty="0"/>
              <a:t>Sistemi za upravljanje bazama podataka</a:t>
            </a:r>
            <a:br>
              <a:rPr lang="sr-Latn-RS" sz="4000" dirty="0"/>
            </a:br>
            <a:br>
              <a:rPr lang="sr-Latn-RS" sz="4000" dirty="0"/>
            </a:br>
            <a:r>
              <a:rPr lang="sr-Latn-RS" sz="2800" dirty="0"/>
              <a:t>Interna struktura i organizacija indeksa kod MS SQL Server-a</a:t>
            </a:r>
            <a:endParaRPr lang="en-US" sz="72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BC36CEF-B087-4567-BCA2-0BD948271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609" y="5250180"/>
            <a:ext cx="5077609" cy="438822"/>
          </a:xfrm>
        </p:spPr>
        <p:txBody>
          <a:bodyPr/>
          <a:lstStyle/>
          <a:p>
            <a:r>
              <a:rPr lang="sr-Latn-RS" dirty="0"/>
              <a:t>Doc. Dr. Aleksandar Stanimirović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D48392D-384E-4C3E-9968-55F02ABF9EFD}"/>
              </a:ext>
            </a:extLst>
          </p:cNvPr>
          <p:cNvSpPr txBox="1">
            <a:spLocks/>
          </p:cNvSpPr>
          <p:nvPr/>
        </p:nvSpPr>
        <p:spPr>
          <a:xfrm>
            <a:off x="7121564" y="5250180"/>
            <a:ext cx="4381052" cy="502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Nemanja </a:t>
            </a:r>
            <a:r>
              <a:rPr lang="en-US" dirty="0" err="1"/>
              <a:t>Rakovi</a:t>
            </a:r>
            <a:r>
              <a:rPr lang="sr-Latn-RS" dirty="0"/>
              <a:t>ć 590</a:t>
            </a:r>
          </a:p>
        </p:txBody>
      </p:sp>
    </p:spTree>
    <p:extLst>
      <p:ext uri="{BB962C8B-B14F-4D97-AF65-F5344CB8AC3E}">
        <p14:creationId xmlns:p14="http://schemas.microsoft.com/office/powerpoint/2010/main" val="358975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93" y="288690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/>
              <a:t>Columnstore </a:t>
            </a:r>
            <a:r>
              <a:rPr lang="en-US" sz="4400" dirty="0" err="1"/>
              <a:t>indeksi</a:t>
            </a:r>
            <a:endParaRPr lang="en-US" sz="4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D600B5-E954-4408-B021-7EDE248A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93" y="1619830"/>
            <a:ext cx="2614172" cy="556408"/>
          </a:xfrm>
        </p:spPr>
        <p:txBody>
          <a:bodyPr>
            <a:normAutofit/>
          </a:bodyPr>
          <a:lstStyle/>
          <a:p>
            <a:r>
              <a:rPr lang="sr-Latn-RS" sz="2800" dirty="0"/>
              <a:t>~1</a:t>
            </a:r>
            <a:r>
              <a:rPr lang="en-US" sz="2800" dirty="0"/>
              <a:t>0x </a:t>
            </a:r>
            <a:r>
              <a:rPr lang="en-US" sz="2800" dirty="0" err="1"/>
              <a:t>br</a:t>
            </a:r>
            <a:r>
              <a:rPr lang="sr-Latn-RS" sz="2800" dirty="0" err="1"/>
              <a:t>ži</a:t>
            </a:r>
            <a:r>
              <a:rPr lang="sr-Latn-RS" sz="2800" dirty="0"/>
              <a:t> upit</a:t>
            </a:r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F9C802-247F-420B-A63C-72525B899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25" y="2176238"/>
            <a:ext cx="10721150" cy="399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6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93" y="288690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/>
              <a:t>xml </a:t>
            </a:r>
            <a:r>
              <a:rPr lang="en-US" sz="4400" dirty="0" err="1"/>
              <a:t>indeksi</a:t>
            </a: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B4DEC-5479-47A8-BC08-0ACF01195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92" y="4045000"/>
            <a:ext cx="9940067" cy="252431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502125-DBD5-427C-B8E3-5C20243FD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93" y="1898034"/>
            <a:ext cx="9940067" cy="2038535"/>
          </a:xfrm>
        </p:spPr>
        <p:txBody>
          <a:bodyPr>
            <a:normAutofit lnSpcReduction="10000"/>
          </a:bodyPr>
          <a:lstStyle/>
          <a:p>
            <a:r>
              <a:rPr lang="en-US" sz="2800" dirty="0" err="1"/>
              <a:t>Interni</a:t>
            </a:r>
            <a:r>
              <a:rPr lang="en-US" sz="2800" dirty="0"/>
              <a:t> </a:t>
            </a:r>
            <a:r>
              <a:rPr lang="en-US" sz="2800" dirty="0" err="1"/>
              <a:t>kompresovani</a:t>
            </a:r>
            <a:r>
              <a:rPr lang="en-US" sz="2800" dirty="0"/>
              <a:t> UTF-16 format</a:t>
            </a:r>
          </a:p>
          <a:p>
            <a:r>
              <a:rPr lang="en-US" sz="2800" dirty="0" err="1"/>
              <a:t>Tipizirani</a:t>
            </a:r>
            <a:r>
              <a:rPr lang="en-US" sz="2800" dirty="0"/>
              <a:t> i netipizirani</a:t>
            </a:r>
          </a:p>
          <a:p>
            <a:r>
              <a:rPr lang="en-US" sz="2800" dirty="0" err="1"/>
              <a:t>Primarni</a:t>
            </a:r>
            <a:r>
              <a:rPr lang="en-US" sz="2800" dirty="0"/>
              <a:t> i </a:t>
            </a:r>
            <a:r>
              <a:rPr lang="en-US" sz="2800" dirty="0" err="1"/>
              <a:t>sekundarni</a:t>
            </a:r>
            <a:r>
              <a:rPr lang="en-US" sz="2800" dirty="0"/>
              <a:t> </a:t>
            </a:r>
            <a:r>
              <a:rPr lang="en-US" sz="2800" dirty="0" err="1"/>
              <a:t>indeksi</a:t>
            </a:r>
            <a:endParaRPr lang="en-US" sz="2800" dirty="0"/>
          </a:p>
          <a:p>
            <a:r>
              <a:rPr lang="en-US" sz="2800" dirty="0" err="1"/>
              <a:t>Relactiona</a:t>
            </a:r>
            <a:r>
              <a:rPr lang="en-US" sz="2800" dirty="0"/>
              <a:t> </a:t>
            </a:r>
            <a:r>
              <a:rPr lang="en-US" sz="2800" dirty="0" err="1"/>
              <a:t>struktura</a:t>
            </a: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759191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93" y="288690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 err="1"/>
              <a:t>Prostorni</a:t>
            </a:r>
            <a:r>
              <a:rPr lang="en-US" sz="4400" dirty="0"/>
              <a:t> </a:t>
            </a:r>
            <a:r>
              <a:rPr lang="en-US" sz="4400" dirty="0" err="1"/>
              <a:t>indeksi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DACA62-068A-4B07-B7E0-A35EF7E1F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93" y="1898034"/>
            <a:ext cx="3443005" cy="2038535"/>
          </a:xfrm>
        </p:spPr>
        <p:txBody>
          <a:bodyPr>
            <a:normAutofit fontScale="92500" lnSpcReduction="10000"/>
          </a:bodyPr>
          <a:lstStyle/>
          <a:p>
            <a:r>
              <a:rPr lang="sr-Latn-RS" sz="2800" dirty="0"/>
              <a:t>Tipovi</a:t>
            </a:r>
          </a:p>
          <a:p>
            <a:pPr lvl="1"/>
            <a:r>
              <a:rPr lang="sr-Latn-RS" sz="2600" dirty="0" err="1"/>
              <a:t>gemetry</a:t>
            </a:r>
            <a:endParaRPr lang="sr-Latn-RS" sz="2600" dirty="0"/>
          </a:p>
          <a:p>
            <a:pPr lvl="1"/>
            <a:r>
              <a:rPr lang="sr-Latn-RS" sz="2600" dirty="0" err="1"/>
              <a:t>geography</a:t>
            </a:r>
            <a:endParaRPr lang="sr-Latn-RS" sz="2600" dirty="0"/>
          </a:p>
          <a:p>
            <a:r>
              <a:rPr lang="sr-Latn-RS" sz="2800" dirty="0"/>
              <a:t>400% ubrzanje na primeru</a:t>
            </a:r>
          </a:p>
          <a:p>
            <a:endParaRPr lang="sr-Latn-R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7A5EE-800B-4418-A910-6E2367E0379E}"/>
              </a:ext>
            </a:extLst>
          </p:cNvPr>
          <p:cNvSpPr txBox="1"/>
          <p:nvPr/>
        </p:nvSpPr>
        <p:spPr>
          <a:xfrm>
            <a:off x="5036628" y="1606521"/>
            <a:ext cx="8126924" cy="2743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LocationsGeo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Id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identity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Location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geography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PK_LocationsGeo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clustered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sr-Latn-R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spatial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Idx_LocationsGeo_Spatial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LocationsGeo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Location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98FE7D-A6F5-413C-BD4D-4EAF6F35C721}"/>
              </a:ext>
            </a:extLst>
          </p:cNvPr>
          <p:cNvSpPr txBox="1"/>
          <p:nvPr/>
        </p:nvSpPr>
        <p:spPr>
          <a:xfrm>
            <a:off x="687293" y="4027746"/>
            <a:ext cx="6493790" cy="2447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Elfak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@g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geography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@g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geography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43.3267515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21.8933164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4326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-- 5km within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Id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LocationsGeo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Location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STDistance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@g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5000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62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93" y="288690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 err="1"/>
              <a:t>Tekstualni</a:t>
            </a:r>
            <a:r>
              <a:rPr lang="en-US" sz="4400" dirty="0"/>
              <a:t> </a:t>
            </a:r>
            <a:r>
              <a:rPr lang="en-US" sz="4400" dirty="0" err="1"/>
              <a:t>indeksi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293" y="1898034"/>
            <a:ext cx="4814605" cy="4309037"/>
          </a:xfrm>
        </p:spPr>
        <p:txBody>
          <a:bodyPr>
            <a:normAutofit lnSpcReduction="10000"/>
          </a:bodyPr>
          <a:lstStyle/>
          <a:p>
            <a:r>
              <a:rPr lang="sr-Latn-RS" sz="2800" dirty="0"/>
              <a:t>Invertovani kompresovani indeks</a:t>
            </a:r>
          </a:p>
          <a:p>
            <a:r>
              <a:rPr lang="sr-Latn-RS" sz="2800" dirty="0"/>
              <a:t>Efikasnije od LIKE operatora</a:t>
            </a:r>
          </a:p>
          <a:p>
            <a:r>
              <a:rPr lang="sr-Latn-RS" sz="2800" dirty="0"/>
              <a:t>Širi jezički kontekst</a:t>
            </a:r>
          </a:p>
          <a:p>
            <a:r>
              <a:rPr lang="sr-Latn-RS" sz="2800" dirty="0"/>
              <a:t>Podrška za binarne datoteke</a:t>
            </a:r>
          </a:p>
          <a:p>
            <a:r>
              <a:rPr lang="sr-Latn-RS" sz="2800" dirty="0"/>
              <a:t>Grupisani unutar kataloga</a:t>
            </a:r>
          </a:p>
          <a:p>
            <a:r>
              <a:rPr lang="sr-Latn-RS" sz="2800" dirty="0"/>
              <a:t>Jedan po tabeli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BE762-EB1E-4BDA-88F6-769C64A26E33}"/>
              </a:ext>
            </a:extLst>
          </p:cNvPr>
          <p:cNvSpPr txBox="1"/>
          <p:nvPr/>
        </p:nvSpPr>
        <p:spPr>
          <a:xfrm>
            <a:off x="5716493" y="2501630"/>
            <a:ext cx="6209653" cy="1854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ui_us_Customer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FULLTEXT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ft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FULLTEXT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ShortBio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ui_us_Customer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STOPLIST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10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279" y="1271354"/>
            <a:ext cx="7613442" cy="4315292"/>
          </a:xfrm>
        </p:spPr>
        <p:txBody>
          <a:bodyPr>
            <a:normAutofit/>
          </a:bodyPr>
          <a:lstStyle/>
          <a:p>
            <a:r>
              <a:rPr lang="en-US" sz="9600" dirty="0" err="1"/>
              <a:t>Hvala</a:t>
            </a:r>
            <a:r>
              <a:rPr lang="en-US" sz="9600" dirty="0"/>
              <a:t> </a:t>
            </a:r>
            <a:r>
              <a:rPr lang="en-US" sz="9600" dirty="0" err="1"/>
              <a:t>na</a:t>
            </a:r>
            <a:r>
              <a:rPr lang="en-US" sz="9600" dirty="0"/>
              <a:t> pa</a:t>
            </a:r>
            <a:r>
              <a:rPr lang="sr-Latn-RS" sz="9600" dirty="0" err="1"/>
              <a:t>žnji</a:t>
            </a:r>
            <a:r>
              <a:rPr lang="sr-Latn-RS" sz="9600" dirty="0"/>
              <a:t>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5390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93" y="288690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 err="1"/>
              <a:t>Uvod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293" y="1785561"/>
            <a:ext cx="7482346" cy="4783749"/>
          </a:xfrm>
        </p:spPr>
        <p:txBody>
          <a:bodyPr>
            <a:normAutofit/>
          </a:bodyPr>
          <a:lstStyle/>
          <a:p>
            <a:r>
              <a:rPr lang="sr-Latn-RS" sz="2800" dirty="0"/>
              <a:t>Potrebe za RDBMS sistemima</a:t>
            </a:r>
          </a:p>
          <a:p>
            <a:r>
              <a:rPr lang="en-US" sz="2800" dirty="0"/>
              <a:t>MS SQL Server</a:t>
            </a:r>
            <a:endParaRPr lang="sr-Latn-RS" sz="2800" dirty="0"/>
          </a:p>
          <a:p>
            <a:endParaRPr lang="sr-Latn-RS" sz="2800" dirty="0"/>
          </a:p>
          <a:p>
            <a:r>
              <a:rPr lang="sr-Latn-RS" sz="2800" dirty="0"/>
              <a:t>Osnov</a:t>
            </a:r>
            <a:r>
              <a:rPr lang="en-US" sz="2800" dirty="0" err="1"/>
              <a:t>ni</a:t>
            </a:r>
            <a:r>
              <a:rPr lang="en-US" sz="2800" dirty="0"/>
              <a:t> </a:t>
            </a:r>
            <a:r>
              <a:rPr lang="en-US" sz="2800" dirty="0" err="1"/>
              <a:t>koncepti</a:t>
            </a:r>
            <a:r>
              <a:rPr lang="en-US" sz="2800" dirty="0"/>
              <a:t> </a:t>
            </a:r>
            <a:r>
              <a:rPr lang="en-US" sz="2800" dirty="0" err="1"/>
              <a:t>skladi</a:t>
            </a:r>
            <a:r>
              <a:rPr lang="sr-Latn-RS" sz="2800" dirty="0" err="1"/>
              <a:t>štenja</a:t>
            </a:r>
            <a:endParaRPr lang="sr-Latn-RS" sz="2800" dirty="0"/>
          </a:p>
          <a:p>
            <a:r>
              <a:rPr lang="sr-Latn-RS" sz="2800" dirty="0" err="1"/>
              <a:t>Buffer</a:t>
            </a:r>
            <a:r>
              <a:rPr lang="sr-Latn-RS" sz="2800" dirty="0"/>
              <a:t> </a:t>
            </a:r>
            <a:r>
              <a:rPr lang="sr-Latn-RS" sz="2800" dirty="0" err="1"/>
              <a:t>pool</a:t>
            </a:r>
            <a:endParaRPr lang="sr-Latn-RS" sz="2800" dirty="0"/>
          </a:p>
          <a:p>
            <a:r>
              <a:rPr lang="sr-Latn-RS" sz="2800" dirty="0" err="1"/>
              <a:t>Forwarding</a:t>
            </a:r>
            <a:r>
              <a:rPr lang="sr-Latn-RS" sz="2800" dirty="0"/>
              <a:t> pointer</a:t>
            </a:r>
          </a:p>
          <a:p>
            <a:r>
              <a:rPr lang="sr-Latn-RS" sz="2800" dirty="0" err="1"/>
              <a:t>Heap</a:t>
            </a:r>
            <a:r>
              <a:rPr lang="sr-Latn-RS" sz="2800" dirty="0"/>
              <a:t> tabele</a:t>
            </a:r>
          </a:p>
          <a:p>
            <a:r>
              <a:rPr lang="sr-Latn-RS" sz="2800" dirty="0"/>
              <a:t>B-stabla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8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93" y="288690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/>
              <a:t>Klasterovani </a:t>
            </a:r>
            <a:r>
              <a:rPr lang="en-US" sz="4400" dirty="0" err="1"/>
              <a:t>indeksi</a:t>
            </a: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B0020-9E91-4D73-8718-EADB07C13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673" y="1509923"/>
            <a:ext cx="8591327" cy="47206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0D40EF-279E-490A-97E3-E3BB03B5C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93" y="1639839"/>
            <a:ext cx="10817414" cy="5065761"/>
          </a:xfrm>
        </p:spPr>
        <p:txBody>
          <a:bodyPr>
            <a:normAutofit/>
          </a:bodyPr>
          <a:lstStyle/>
          <a:p>
            <a:r>
              <a:rPr lang="sr-Latn-RS" sz="2800" dirty="0" err="1"/>
              <a:t>Index</a:t>
            </a:r>
            <a:r>
              <a:rPr lang="sr-Latn-RS" sz="2800" dirty="0"/>
              <a:t> </a:t>
            </a:r>
            <a:r>
              <a:rPr lang="sr-Latn-RS" sz="2800" dirty="0" err="1"/>
              <a:t>ordered</a:t>
            </a:r>
            <a:r>
              <a:rPr lang="sr-Latn-RS" sz="2800" dirty="0"/>
              <a:t> </a:t>
            </a:r>
            <a:r>
              <a:rPr lang="sr-Latn-RS" sz="2800" dirty="0" err="1"/>
              <a:t>scan</a:t>
            </a:r>
            <a:endParaRPr lang="sr-Latn-RS" sz="2800" dirty="0"/>
          </a:p>
          <a:p>
            <a:r>
              <a:rPr lang="sr-Latn-RS" sz="2800" dirty="0" err="1"/>
              <a:t>Allocation</a:t>
            </a:r>
            <a:r>
              <a:rPr lang="sr-Latn-RS" sz="2800" dirty="0"/>
              <a:t> </a:t>
            </a:r>
            <a:r>
              <a:rPr lang="sr-Latn-RS" sz="2800" dirty="0" err="1"/>
              <a:t>ordered</a:t>
            </a:r>
            <a:r>
              <a:rPr lang="sr-Latn-RS" sz="2800" dirty="0"/>
              <a:t> </a:t>
            </a:r>
            <a:r>
              <a:rPr lang="sr-Latn-RS" sz="2800" dirty="0" err="1"/>
              <a:t>scan</a:t>
            </a:r>
            <a:endParaRPr lang="sr-Latn-RS" sz="2800" dirty="0"/>
          </a:p>
          <a:p>
            <a:r>
              <a:rPr lang="sr-Latn-RS" sz="2800" dirty="0" err="1"/>
              <a:t>Index</a:t>
            </a:r>
            <a:r>
              <a:rPr lang="sr-Latn-RS" sz="2800" dirty="0"/>
              <a:t> </a:t>
            </a:r>
            <a:r>
              <a:rPr lang="sr-Latn-RS" sz="2800" dirty="0" err="1"/>
              <a:t>seek</a:t>
            </a:r>
            <a:endParaRPr lang="sr-Latn-RS" sz="2800" dirty="0"/>
          </a:p>
          <a:p>
            <a:pPr lvl="1"/>
            <a:r>
              <a:rPr lang="sr-Latn-RS" sz="2600" dirty="0" err="1"/>
              <a:t>Point-lookup</a:t>
            </a:r>
            <a:endParaRPr lang="sr-Latn-RS" sz="2600" dirty="0"/>
          </a:p>
          <a:p>
            <a:pPr lvl="1"/>
            <a:r>
              <a:rPr lang="sr-Latn-RS" sz="2600" dirty="0" err="1"/>
              <a:t>Range</a:t>
            </a:r>
            <a:r>
              <a:rPr lang="sr-Latn-RS" sz="2600" dirty="0"/>
              <a:t> </a:t>
            </a:r>
            <a:r>
              <a:rPr lang="sr-Latn-RS" sz="2600" dirty="0" err="1"/>
              <a:t>scan</a:t>
            </a:r>
            <a:endParaRPr lang="sr-Latn-RS" sz="2600" dirty="0"/>
          </a:p>
          <a:p>
            <a:r>
              <a:rPr lang="sr-Latn-RS" sz="2800" dirty="0" err="1"/>
              <a:t>Unique</a:t>
            </a:r>
            <a:endParaRPr lang="sr-Latn-RS" sz="2800" dirty="0"/>
          </a:p>
          <a:p>
            <a:r>
              <a:rPr lang="sr-Latn-RS" sz="2800" dirty="0" err="1"/>
              <a:t>Static</a:t>
            </a:r>
            <a:r>
              <a:rPr lang="sr-Latn-RS" sz="2800" dirty="0"/>
              <a:t>, </a:t>
            </a:r>
            <a:r>
              <a:rPr lang="sr-Latn-RS" sz="2800" dirty="0" err="1"/>
              <a:t>Narrow</a:t>
            </a:r>
            <a:endParaRPr lang="sr-Latn-RS" sz="2800" dirty="0"/>
          </a:p>
          <a:p>
            <a:r>
              <a:rPr lang="sr-Latn-RS" sz="2800" dirty="0" err="1"/>
              <a:t>Ever-increasing</a:t>
            </a:r>
            <a:endParaRPr lang="sr-Latn-RS" sz="2800" dirty="0"/>
          </a:p>
          <a:p>
            <a:r>
              <a:rPr lang="en-US" sz="2800" dirty="0"/>
              <a:t>PK </a:t>
            </a:r>
            <a:r>
              <a:rPr lang="sr-Latn-RS" sz="2800" dirty="0" err="1"/>
              <a:t>constraint</a:t>
            </a:r>
            <a:r>
              <a:rPr lang="en-US" sz="2800" dirty="0"/>
              <a:t>	</a:t>
            </a:r>
          </a:p>
          <a:p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clustered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IDX_Customers_CustomerId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Customers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206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93" y="288690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/>
              <a:t>Neklasterovani </a:t>
            </a:r>
            <a:r>
              <a:rPr lang="en-US" sz="4400" dirty="0" err="1"/>
              <a:t>indeksi</a:t>
            </a: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55BB5A-7E09-4A1F-839C-51D09213B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186" y="2265680"/>
            <a:ext cx="8696813" cy="394051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CA0F91-637B-48B8-B41B-3B1C9040B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93" y="1898034"/>
            <a:ext cx="10817414" cy="4192001"/>
          </a:xfrm>
        </p:spPr>
        <p:txBody>
          <a:bodyPr>
            <a:normAutofit/>
          </a:bodyPr>
          <a:lstStyle/>
          <a:p>
            <a:r>
              <a:rPr lang="en-US" sz="2800" dirty="0" err="1"/>
              <a:t>Indeks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kraju</a:t>
            </a:r>
            <a:r>
              <a:rPr lang="en-US" sz="2800" dirty="0"/>
              <a:t> </a:t>
            </a:r>
            <a:r>
              <a:rPr lang="en-US" sz="2800" dirty="0" err="1"/>
              <a:t>knjige</a:t>
            </a:r>
            <a:endParaRPr lang="sr-Latn-RS" sz="2800" dirty="0"/>
          </a:p>
          <a:p>
            <a:r>
              <a:rPr lang="en-US" sz="2800" dirty="0" err="1"/>
              <a:t>Logi</a:t>
            </a:r>
            <a:r>
              <a:rPr lang="sr-Latn-RS" sz="2800" dirty="0" err="1"/>
              <a:t>čki</a:t>
            </a:r>
            <a:r>
              <a:rPr lang="sr-Latn-RS" sz="2800" dirty="0"/>
              <a:t> </a:t>
            </a:r>
            <a:r>
              <a:rPr lang="sr-Latn-RS" sz="2800" dirty="0" err="1"/>
              <a:t>rid</a:t>
            </a:r>
            <a:endParaRPr lang="sr-Latn-RS" sz="2800" dirty="0"/>
          </a:p>
          <a:p>
            <a:pPr lvl="1"/>
            <a:r>
              <a:rPr lang="sr-Latn-RS" sz="2600" dirty="0" err="1"/>
              <a:t>clustered</a:t>
            </a:r>
            <a:r>
              <a:rPr lang="sr-Latn-RS" sz="2600" dirty="0"/>
              <a:t> </a:t>
            </a:r>
            <a:r>
              <a:rPr lang="sr-Latn-RS" sz="2600" dirty="0" err="1"/>
              <a:t>rid</a:t>
            </a:r>
            <a:endParaRPr lang="sr-Latn-RS" sz="2600" dirty="0"/>
          </a:p>
          <a:p>
            <a:pPr lvl="1"/>
            <a:r>
              <a:rPr lang="sr-Latn-RS" sz="2600" dirty="0"/>
              <a:t>file:page:slot</a:t>
            </a:r>
          </a:p>
          <a:p>
            <a:r>
              <a:rPr lang="en-US" sz="2800" dirty="0" err="1"/>
              <a:t>Selektivnost</a:t>
            </a:r>
            <a:r>
              <a:rPr lang="en-US" sz="2800" dirty="0"/>
              <a:t>!!!</a:t>
            </a:r>
          </a:p>
          <a:p>
            <a:r>
              <a:rPr lang="en-US" sz="2800" dirty="0"/>
              <a:t>Query planner</a:t>
            </a:r>
          </a:p>
          <a:p>
            <a:r>
              <a:rPr lang="en-US" sz="2800" dirty="0" err="1"/>
              <a:t>Presek</a:t>
            </a:r>
            <a:endParaRPr lang="en-US" sz="2800" dirty="0"/>
          </a:p>
          <a:p>
            <a:r>
              <a:rPr lang="sr-Latn-RS" sz="2800" dirty="0" err="1"/>
              <a:t>Unique</a:t>
            </a:r>
            <a:r>
              <a:rPr lang="sr-Latn-RS" sz="2800" dirty="0"/>
              <a:t> </a:t>
            </a:r>
            <a:r>
              <a:rPr lang="en-US" sz="2800" dirty="0"/>
              <a:t>c.</a:t>
            </a:r>
            <a:endParaRPr lang="sr-Latn-RS" sz="1800" dirty="0">
              <a:solidFill>
                <a:srgbClr val="0000FF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sr-Latn-RS" sz="18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09D47B-5A8F-4DC2-898E-DFA03D9BE6DF}"/>
              </a:ext>
            </a:extLst>
          </p:cNvPr>
          <p:cNvSpPr txBox="1">
            <a:spLocks/>
          </p:cNvSpPr>
          <p:nvPr/>
        </p:nvSpPr>
        <p:spPr>
          <a:xfrm>
            <a:off x="687293" y="6354429"/>
            <a:ext cx="10817414" cy="429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nonclustered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IDX_CustomersID_NCR</a:t>
            </a:r>
            <a:r>
              <a:rPr lang="sr-Latn-R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Customers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sr-Latn-RS" sz="1800" dirty="0"/>
              <a:t>	</a:t>
            </a:r>
            <a:endParaRPr lang="sr-Latn-RS" sz="18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endParaRPr lang="sr-Latn-RS" sz="18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1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93" y="288690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 err="1"/>
              <a:t>pokrivanje</a:t>
            </a:r>
            <a:r>
              <a:rPr lang="en-US" sz="4400" dirty="0"/>
              <a:t> </a:t>
            </a:r>
            <a:r>
              <a:rPr lang="en-US" sz="4400" dirty="0" err="1"/>
              <a:t>upita</a:t>
            </a:r>
            <a:r>
              <a:rPr lang="en-US" sz="4400" dirty="0"/>
              <a:t>, </a:t>
            </a:r>
            <a:r>
              <a:rPr lang="en-US" sz="4400" dirty="0" err="1"/>
              <a:t>filtirianje</a:t>
            </a: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96F0B-F706-41DA-A4EE-806B560D83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97" y="1725315"/>
            <a:ext cx="5291707" cy="495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5C2552-7D2B-4AC1-B90B-54DA5572A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329" y="4950995"/>
            <a:ext cx="4430712" cy="19070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DE4949-039C-47BE-9F2C-EBF499226220}"/>
              </a:ext>
            </a:extLst>
          </p:cNvPr>
          <p:cNvSpPr txBox="1"/>
          <p:nvPr/>
        </p:nvSpPr>
        <p:spPr>
          <a:xfrm>
            <a:off x="5922329" y="1725315"/>
            <a:ext cx="6096000" cy="3739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clustered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IDX_Customers_CustomerId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Customers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nonclustered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IDX_Customers_LastName_FirstName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Customers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FirstName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FF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FirstName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Birthday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Customers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'Anderson’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nonclustered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IDX_Customers_LastName_FirstName_BirthdayIncluded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Customers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FirstName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include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Birthday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35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93" y="288690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 err="1"/>
              <a:t>Fragmentacija</a:t>
            </a:r>
            <a:r>
              <a:rPr lang="en-US" sz="4400" dirty="0"/>
              <a:t> i od</a:t>
            </a:r>
            <a:r>
              <a:rPr lang="sr-Latn-RS" sz="4400" dirty="0" err="1"/>
              <a:t>ržavanje</a:t>
            </a:r>
            <a:r>
              <a:rPr lang="sr-Latn-RS" sz="4400" dirty="0"/>
              <a:t> indeksa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440" y="1688171"/>
            <a:ext cx="5887560" cy="4956469"/>
          </a:xfrm>
        </p:spPr>
        <p:txBody>
          <a:bodyPr>
            <a:normAutofit/>
          </a:bodyPr>
          <a:lstStyle/>
          <a:p>
            <a:r>
              <a:rPr lang="en-US" sz="2800" dirty="0" err="1"/>
              <a:t>Podela</a:t>
            </a:r>
            <a:r>
              <a:rPr lang="en-US" sz="2800" dirty="0"/>
              <a:t> </a:t>
            </a:r>
            <a:r>
              <a:rPr lang="en-US" sz="2800" dirty="0" err="1"/>
              <a:t>stranica</a:t>
            </a:r>
            <a:endParaRPr lang="en-US" sz="2800" dirty="0"/>
          </a:p>
          <a:p>
            <a:r>
              <a:rPr lang="en-US" sz="2800" dirty="0" err="1"/>
              <a:t>Fragmentacija</a:t>
            </a:r>
            <a:endParaRPr lang="en-US" sz="2800" dirty="0"/>
          </a:p>
          <a:p>
            <a:r>
              <a:rPr lang="en-US" sz="2800" dirty="0"/>
              <a:t>Interna i </a:t>
            </a:r>
            <a:r>
              <a:rPr lang="en-US" sz="2800" dirty="0" err="1"/>
              <a:t>eksterna</a:t>
            </a:r>
            <a:endParaRPr lang="en-US" sz="2800" dirty="0"/>
          </a:p>
          <a:p>
            <a:r>
              <a:rPr lang="en-US" sz="2800" dirty="0"/>
              <a:t>Interna – za i </a:t>
            </a:r>
            <a:r>
              <a:rPr lang="en-US" sz="2800" dirty="0" err="1"/>
              <a:t>protiv</a:t>
            </a:r>
            <a:endParaRPr lang="en-US" sz="2800" dirty="0"/>
          </a:p>
          <a:p>
            <a:r>
              <a:rPr lang="en-US" sz="2800" dirty="0"/>
              <a:t>FILLFACTOR</a:t>
            </a:r>
          </a:p>
          <a:p>
            <a:r>
              <a:rPr lang="en-GB" sz="2800" dirty="0" err="1"/>
              <a:t>sys.dm_db_index_physical_stats</a:t>
            </a:r>
            <a:endParaRPr lang="en-US" sz="2800" dirty="0"/>
          </a:p>
          <a:p>
            <a:r>
              <a:rPr lang="en-US" sz="2800" dirty="0" err="1"/>
              <a:t>Reorganizacija</a:t>
            </a:r>
            <a:endParaRPr lang="en-US" sz="2800" dirty="0"/>
          </a:p>
          <a:p>
            <a:r>
              <a:rPr lang="en-US" sz="2800" dirty="0" err="1"/>
              <a:t>Rekreiranje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10EC1-C446-451D-B6E8-B06687CD9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920" y="2060751"/>
            <a:ext cx="7722933" cy="21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6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93" y="288690"/>
            <a:ext cx="10058400" cy="1609344"/>
          </a:xfrm>
        </p:spPr>
        <p:txBody>
          <a:bodyPr>
            <a:normAutofit/>
          </a:bodyPr>
          <a:lstStyle/>
          <a:p>
            <a:r>
              <a:rPr lang="sr-Latn-RS" sz="4400" dirty="0"/>
              <a:t>In</a:t>
            </a:r>
            <a:r>
              <a:rPr lang="en-US" sz="4400" dirty="0"/>
              <a:t>-memory hash </a:t>
            </a:r>
            <a:r>
              <a:rPr lang="en-US" sz="4400" dirty="0" err="1"/>
              <a:t>indeksi</a:t>
            </a:r>
            <a:endParaRPr lang="en-US" sz="4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454187-1FC2-433A-BC33-821979980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93" y="1772082"/>
            <a:ext cx="7420387" cy="1956638"/>
          </a:xfrm>
        </p:spPr>
        <p:txBody>
          <a:bodyPr>
            <a:normAutofit/>
          </a:bodyPr>
          <a:lstStyle/>
          <a:p>
            <a:r>
              <a:rPr lang="en-US" sz="2800" dirty="0"/>
              <a:t>OLTP =&gt; In-memory DB</a:t>
            </a:r>
          </a:p>
          <a:p>
            <a:r>
              <a:rPr lang="en-US" sz="2800" dirty="0"/>
              <a:t>No latches, no locks, T-SQL native compilation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92853D-E6B6-4090-9318-73D9BDB9B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93" y="3287642"/>
            <a:ext cx="9403081" cy="357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3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93" y="288690"/>
            <a:ext cx="10058400" cy="1609344"/>
          </a:xfrm>
        </p:spPr>
        <p:txBody>
          <a:bodyPr>
            <a:normAutofit/>
          </a:bodyPr>
          <a:lstStyle/>
          <a:p>
            <a:r>
              <a:rPr lang="sr-Latn-RS" sz="4400" dirty="0"/>
              <a:t>In</a:t>
            </a:r>
            <a:r>
              <a:rPr lang="en-US" sz="4400" dirty="0"/>
              <a:t>-memory </a:t>
            </a:r>
            <a:r>
              <a:rPr lang="en-US" sz="4400" dirty="0" err="1"/>
              <a:t>Bw-stabla</a:t>
            </a: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57BE7-F924-41D8-9ADC-C1641B3FE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272" y="1772082"/>
            <a:ext cx="9099728" cy="365739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F9B89D-6621-4432-BF59-8F10586C7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93" y="1772082"/>
            <a:ext cx="2340387" cy="4157326"/>
          </a:xfrm>
        </p:spPr>
        <p:txBody>
          <a:bodyPr>
            <a:normAutofit/>
          </a:bodyPr>
          <a:lstStyle/>
          <a:p>
            <a:r>
              <a:rPr lang="en-US" sz="2800" dirty="0"/>
              <a:t>Range</a:t>
            </a:r>
          </a:p>
          <a:p>
            <a:r>
              <a:rPr lang="en-US" sz="2800" dirty="0"/>
              <a:t>Mapping table</a:t>
            </a:r>
          </a:p>
          <a:p>
            <a:r>
              <a:rPr lang="en-US" sz="2800" dirty="0"/>
              <a:t>Delta </a:t>
            </a:r>
            <a:r>
              <a:rPr lang="en-US" sz="2800" dirty="0" err="1"/>
              <a:t>slogovi</a:t>
            </a:r>
            <a:endParaRPr lang="en-US" sz="2800" dirty="0"/>
          </a:p>
          <a:p>
            <a:r>
              <a:rPr lang="en-US" sz="2800" dirty="0"/>
              <a:t>No locks</a:t>
            </a:r>
          </a:p>
          <a:p>
            <a:r>
              <a:rPr lang="en-US" sz="2800" dirty="0"/>
              <a:t>No latches</a:t>
            </a: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183839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93" y="288690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/>
              <a:t>Columnstore </a:t>
            </a:r>
            <a:r>
              <a:rPr lang="en-US" sz="4400" dirty="0" err="1"/>
              <a:t>indeksi</a:t>
            </a:r>
            <a:endParaRPr lang="en-US" sz="4400" dirty="0"/>
          </a:p>
        </p:txBody>
      </p:sp>
      <p:pic>
        <p:nvPicPr>
          <p:cNvPr id="4" name="Picture 3" descr="Clustered columnstore index">
            <a:extLst>
              <a:ext uri="{FF2B5EF4-FFF2-40B4-BE49-F238E27FC236}">
                <a16:creationId xmlns:a16="http://schemas.microsoft.com/office/drawing/2014/main" id="{F655BAB8-9C5E-421B-9B71-3FB99FE452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740" y="1093362"/>
            <a:ext cx="3330575" cy="2567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olumn segment">
            <a:extLst>
              <a:ext uri="{FF2B5EF4-FFF2-40B4-BE49-F238E27FC236}">
                <a16:creationId xmlns:a16="http://schemas.microsoft.com/office/drawing/2014/main" id="{35A3F1E8-3951-419F-8339-3ADB05FF76F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740" y="3998830"/>
            <a:ext cx="1671955" cy="25704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38F71A-EE92-4395-87CF-CCD08C71F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93" y="1898034"/>
            <a:ext cx="7290059" cy="2694987"/>
          </a:xfrm>
        </p:spPr>
        <p:txBody>
          <a:bodyPr>
            <a:normAutofit/>
          </a:bodyPr>
          <a:lstStyle/>
          <a:p>
            <a:r>
              <a:rPr lang="en-US" sz="2800" dirty="0"/>
              <a:t>Data Warehouse </a:t>
            </a:r>
            <a:r>
              <a:rPr lang="en-US" sz="2800" dirty="0" err="1"/>
              <a:t>sistem</a:t>
            </a:r>
            <a:r>
              <a:rPr lang="en-US" sz="2800" dirty="0"/>
              <a:t> (OLAP)</a:t>
            </a:r>
          </a:p>
          <a:p>
            <a:r>
              <a:rPr lang="en-US" sz="2800" dirty="0"/>
              <a:t>OLTP =&gt; ETL =&gt; OLAP</a:t>
            </a:r>
          </a:p>
          <a:p>
            <a:r>
              <a:rPr lang="en-US" sz="2800" dirty="0"/>
              <a:t>Columnstore, rowgroup, column segment</a:t>
            </a:r>
          </a:p>
          <a:p>
            <a:r>
              <a:rPr lang="en-US" sz="2800" dirty="0"/>
              <a:t>Deltastore &amp; delta rowgroup</a:t>
            </a:r>
          </a:p>
          <a:p>
            <a:r>
              <a:rPr lang="en-US" sz="2800" dirty="0"/>
              <a:t>Batch processing</a:t>
            </a:r>
            <a:endParaRPr lang="sr-Latn-R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DE5AB-C7F7-4EB6-9549-50FCB2CB6F94}"/>
              </a:ext>
            </a:extLst>
          </p:cNvPr>
          <p:cNvSpPr txBox="1"/>
          <p:nvPr/>
        </p:nvSpPr>
        <p:spPr>
          <a:xfrm>
            <a:off x="687293" y="4837761"/>
            <a:ext cx="8202707" cy="1364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nonclustered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columnstore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IDX_FactSales_ColumnStore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FactSales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DateId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ArticleId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BranchId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Quantity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UnitPrice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Amount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232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168</TotalTime>
  <Words>509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Consolas</vt:lpstr>
      <vt:lpstr>Rockwell</vt:lpstr>
      <vt:lpstr>Rockwell Condensed</vt:lpstr>
      <vt:lpstr>Times New Roman</vt:lpstr>
      <vt:lpstr>Wingdings</vt:lpstr>
      <vt:lpstr>Wood Type</vt:lpstr>
      <vt:lpstr>Sistemi za upravljanje bazama podataka  Interna struktura i organizacija indeksa kod MS SQL Server-a</vt:lpstr>
      <vt:lpstr>Uvod</vt:lpstr>
      <vt:lpstr>Klasterovani indeksi</vt:lpstr>
      <vt:lpstr>Neklasterovani indeksi</vt:lpstr>
      <vt:lpstr>pokrivanje upita, filtirianje</vt:lpstr>
      <vt:lpstr>Fragmentacija i održavanje indeksa</vt:lpstr>
      <vt:lpstr>In-memory hash indeksi</vt:lpstr>
      <vt:lpstr>In-memory Bw-stabla</vt:lpstr>
      <vt:lpstr>Columnstore indeksi</vt:lpstr>
      <vt:lpstr>Columnstore indeksi</vt:lpstr>
      <vt:lpstr>xml indeksi</vt:lpstr>
      <vt:lpstr>Prostorni indeksi</vt:lpstr>
      <vt:lpstr>Tekstualni indeksi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za upravljanje bazama podataka  Interna struktura i organizacija indeksa kod MS SQL Server-a</dc:title>
  <dc:creator>Nemanja Rakovic</dc:creator>
  <cp:lastModifiedBy>Nemanja Rakovic</cp:lastModifiedBy>
  <cp:revision>28</cp:revision>
  <dcterms:created xsi:type="dcterms:W3CDTF">2022-04-29T07:29:18Z</dcterms:created>
  <dcterms:modified xsi:type="dcterms:W3CDTF">2022-04-29T10:17:46Z</dcterms:modified>
</cp:coreProperties>
</file>