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71" r:id="rId3"/>
    <p:sldId id="273" r:id="rId4"/>
    <p:sldId id="274" r:id="rId5"/>
    <p:sldId id="276" r:id="rId6"/>
    <p:sldId id="275" r:id="rId7"/>
    <p:sldId id="277" r:id="rId8"/>
    <p:sldId id="278" r:id="rId9"/>
    <p:sldId id="280" r:id="rId10"/>
    <p:sldId id="279" r:id="rId11"/>
    <p:sldId id="281" r:id="rId12"/>
    <p:sldId id="282" r:id="rId13"/>
    <p:sldId id="283" r:id="rId14"/>
    <p:sldId id="284" r:id="rId15"/>
    <p:sldId id="288" r:id="rId16"/>
    <p:sldId id="285" r:id="rId17"/>
    <p:sldId id="287" r:id="rId18"/>
    <p:sldId id="289" r:id="rId19"/>
    <p:sldId id="286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BB81-858C-471B-BD2A-99A4B25EAD5B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25FF-060E-4987-8A94-03ABD5DB7C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46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BB81-858C-471B-BD2A-99A4B25EAD5B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25FF-060E-4987-8A94-03ABD5DB7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9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BB81-858C-471B-BD2A-99A4B25EAD5B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25FF-060E-4987-8A94-03ABD5DB7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9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BB81-858C-471B-BD2A-99A4B25EAD5B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25FF-060E-4987-8A94-03ABD5DB7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3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BB81-858C-471B-BD2A-99A4B25EAD5B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25FF-060E-4987-8A94-03ABD5DB7C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07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BB81-858C-471B-BD2A-99A4B25EAD5B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25FF-060E-4987-8A94-03ABD5DB7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3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BB81-858C-471B-BD2A-99A4B25EAD5B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25FF-060E-4987-8A94-03ABD5DB7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6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BB81-858C-471B-BD2A-99A4B25EAD5B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25FF-060E-4987-8A94-03ABD5DB7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4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BB81-858C-471B-BD2A-99A4B25EAD5B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25FF-060E-4987-8A94-03ABD5DB7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1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2E3BB81-858C-471B-BD2A-99A4B25EAD5B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8325FF-060E-4987-8A94-03ABD5DB7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1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BB81-858C-471B-BD2A-99A4B25EAD5B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25FF-060E-4987-8A94-03ABD5DB7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4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2E3BB81-858C-471B-BD2A-99A4B25EAD5B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F8325FF-060E-4987-8A94-03ABD5DB7C7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22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743FDB5-3733-4D74-B9FA-EE0B5F54DE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4000" dirty="0"/>
              <a:t>Sistemi za upravljanje bazama podataka</a:t>
            </a:r>
            <a:br>
              <a:rPr lang="sr-Latn-RS" sz="4000" dirty="0"/>
            </a:br>
            <a:br>
              <a:rPr lang="sr-Latn-RS" sz="4000" dirty="0"/>
            </a:br>
            <a:r>
              <a:rPr lang="sr-Latn-RS" sz="2800" dirty="0"/>
              <a:t>Azure </a:t>
            </a:r>
            <a:r>
              <a:rPr lang="sr-Latn-RS" sz="2800" dirty="0" err="1"/>
              <a:t>Cosmos</a:t>
            </a:r>
            <a:r>
              <a:rPr lang="sr-Latn-RS" sz="2800" dirty="0"/>
              <a:t> DB kao primer </a:t>
            </a:r>
            <a:r>
              <a:rPr lang="sr-Latn-RS" sz="2800" dirty="0" err="1"/>
              <a:t>DBaaS</a:t>
            </a:r>
            <a:r>
              <a:rPr lang="sr-Latn-RS" sz="2800" dirty="0"/>
              <a:t> rešenja</a:t>
            </a:r>
            <a:endParaRPr lang="en-US" sz="72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BC36CEF-B087-4567-BCA2-0BD948271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609" y="5250180"/>
            <a:ext cx="5077609" cy="438822"/>
          </a:xfrm>
        </p:spPr>
        <p:txBody>
          <a:bodyPr>
            <a:normAutofit fontScale="85000" lnSpcReduction="10000"/>
          </a:bodyPr>
          <a:lstStyle/>
          <a:p>
            <a:r>
              <a:rPr lang="sr-Latn-RS" dirty="0"/>
              <a:t>Doc. Dr. Aleksandar Stanimirović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D48392D-384E-4C3E-9968-55F02ABF9EFD}"/>
              </a:ext>
            </a:extLst>
          </p:cNvPr>
          <p:cNvSpPr txBox="1">
            <a:spLocks/>
          </p:cNvSpPr>
          <p:nvPr/>
        </p:nvSpPr>
        <p:spPr>
          <a:xfrm>
            <a:off x="7121564" y="5250180"/>
            <a:ext cx="4381052" cy="502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Nemanja </a:t>
            </a:r>
            <a:r>
              <a:rPr lang="en-US" dirty="0" err="1"/>
              <a:t>Rakovi</a:t>
            </a:r>
            <a:r>
              <a:rPr lang="sr-Latn-RS" dirty="0"/>
              <a:t>ć 590</a:t>
            </a:r>
          </a:p>
        </p:txBody>
      </p:sp>
    </p:spTree>
    <p:extLst>
      <p:ext uri="{BB962C8B-B14F-4D97-AF65-F5344CB8AC3E}">
        <p14:creationId xmlns:p14="http://schemas.microsoft.com/office/powerpoint/2010/main" val="358975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5680-9989-B0AB-D796-B8BE88FE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API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D02097-0CAA-CC68-EC39-257E247800CB}"/>
              </a:ext>
            </a:extLst>
          </p:cNvPr>
          <p:cNvSpPr txBox="1">
            <a:spLocks/>
          </p:cNvSpPr>
          <p:nvPr/>
        </p:nvSpPr>
        <p:spPr>
          <a:xfrm>
            <a:off x="1097279" y="1958029"/>
            <a:ext cx="641042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00FC1B-65DE-006F-FD48-691D785A72C9}"/>
              </a:ext>
            </a:extLst>
          </p:cNvPr>
          <p:cNvSpPr txBox="1">
            <a:spLocks/>
          </p:cNvSpPr>
          <p:nvPr/>
        </p:nvSpPr>
        <p:spPr>
          <a:xfrm>
            <a:off x="1249679" y="2110429"/>
            <a:ext cx="641042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JSON store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SQL </a:t>
            </a:r>
            <a:r>
              <a:rPr lang="en-US" sz="2800" dirty="0" err="1"/>
              <a:t>upiti</a:t>
            </a:r>
            <a:endParaRPr lang="sr-Latn-R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800" dirty="0"/>
              <a:t> Čitanje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600" dirty="0"/>
              <a:t> </a:t>
            </a:r>
            <a:r>
              <a:rPr lang="sr-Latn-RS" sz="2600" dirty="0" err="1"/>
              <a:t>Point-read</a:t>
            </a:r>
            <a:endParaRPr lang="sr-Latn-RS" sz="2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600" dirty="0"/>
              <a:t> Pretraga po ključu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3000" dirty="0"/>
              <a:t> Konfiguracija indeksiranja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800" dirty="0"/>
              <a:t> Putanja polja unutar stavke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3FD968-AADC-AC04-A1F3-E57A7F25C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895" y="1998044"/>
            <a:ext cx="4406593" cy="380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43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5680-9989-B0AB-D796-B8BE88FE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API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D02097-0CAA-CC68-EC39-257E247800CB}"/>
              </a:ext>
            </a:extLst>
          </p:cNvPr>
          <p:cNvSpPr txBox="1">
            <a:spLocks/>
          </p:cNvSpPr>
          <p:nvPr/>
        </p:nvSpPr>
        <p:spPr>
          <a:xfrm>
            <a:off x="1097279" y="1958029"/>
            <a:ext cx="641042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00FC1B-65DE-006F-FD48-691D785A72C9}"/>
              </a:ext>
            </a:extLst>
          </p:cNvPr>
          <p:cNvSpPr txBox="1">
            <a:spLocks/>
          </p:cNvSpPr>
          <p:nvPr/>
        </p:nvSpPr>
        <p:spPr>
          <a:xfrm>
            <a:off x="1249679" y="2110429"/>
            <a:ext cx="641042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sr-Latn-RS" sz="2800" dirty="0"/>
              <a:t> TTL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800" dirty="0"/>
              <a:t> </a:t>
            </a:r>
            <a:r>
              <a:rPr lang="sr-Latn-RS" sz="2800" dirty="0" err="1"/>
              <a:t>Unique</a:t>
            </a:r>
            <a:r>
              <a:rPr lang="sr-Latn-RS" sz="2800" dirty="0"/>
              <a:t> </a:t>
            </a:r>
            <a:r>
              <a:rPr lang="sr-Latn-RS" sz="2800" dirty="0" err="1"/>
              <a:t>Key</a:t>
            </a:r>
            <a:r>
              <a:rPr lang="sr-Latn-RS" sz="2800" dirty="0"/>
              <a:t> (na nivou LP)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800" dirty="0"/>
              <a:t> Transakcije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600" dirty="0"/>
              <a:t> </a:t>
            </a:r>
            <a:r>
              <a:rPr lang="sr-Latn-RS" sz="2600" dirty="0" err="1"/>
              <a:t>Snapshot</a:t>
            </a:r>
            <a:r>
              <a:rPr lang="sr-Latn-RS" sz="2600" dirty="0"/>
              <a:t> izolacija na </a:t>
            </a:r>
            <a:r>
              <a:rPr lang="sr-Latn-RS" sz="2600" dirty="0" err="1"/>
              <a:t>niovu</a:t>
            </a:r>
            <a:r>
              <a:rPr lang="sr-Latn-RS" sz="2600" dirty="0"/>
              <a:t> LP kontejnera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600" dirty="0"/>
              <a:t> </a:t>
            </a:r>
            <a:r>
              <a:rPr lang="en-US" sz="2600" dirty="0"/>
              <a:t>_</a:t>
            </a:r>
            <a:r>
              <a:rPr lang="en-US" sz="2600" dirty="0" err="1"/>
              <a:t>etag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71851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5680-9989-B0AB-D796-B8BE88FE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Particionisanje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D02097-0CAA-CC68-EC39-257E247800CB}"/>
              </a:ext>
            </a:extLst>
          </p:cNvPr>
          <p:cNvSpPr txBox="1">
            <a:spLocks/>
          </p:cNvSpPr>
          <p:nvPr/>
        </p:nvSpPr>
        <p:spPr>
          <a:xfrm>
            <a:off x="1097279" y="1958029"/>
            <a:ext cx="641042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00FC1B-65DE-006F-FD48-691D785A72C9}"/>
              </a:ext>
            </a:extLst>
          </p:cNvPr>
          <p:cNvSpPr txBox="1">
            <a:spLocks/>
          </p:cNvSpPr>
          <p:nvPr/>
        </p:nvSpPr>
        <p:spPr>
          <a:xfrm>
            <a:off x="1249679" y="2110429"/>
            <a:ext cx="641042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600" dirty="0"/>
              <a:t> </a:t>
            </a:r>
            <a:r>
              <a:rPr lang="en-US" sz="2600" dirty="0" err="1"/>
              <a:t>Horizontalno</a:t>
            </a:r>
            <a:r>
              <a:rPr lang="en-US" sz="2600" dirty="0"/>
              <a:t> skaliranje </a:t>
            </a:r>
            <a:r>
              <a:rPr lang="en-US" sz="2600" dirty="0" err="1"/>
              <a:t>na</a:t>
            </a:r>
            <a:r>
              <a:rPr lang="en-US" sz="2600" dirty="0"/>
              <a:t> </a:t>
            </a:r>
            <a:r>
              <a:rPr lang="en-US" sz="2600" dirty="0" err="1"/>
              <a:t>velikom</a:t>
            </a:r>
            <a:r>
              <a:rPr lang="en-US" sz="2600" dirty="0"/>
              <a:t> </a:t>
            </a:r>
            <a:r>
              <a:rPr lang="en-US" sz="2600" dirty="0" err="1"/>
              <a:t>niovou</a:t>
            </a:r>
            <a:endParaRPr lang="en-US" sz="2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</a:t>
            </a:r>
            <a:r>
              <a:rPr lang="en-US" sz="2400" dirty="0" err="1"/>
              <a:t>Protoka</a:t>
            </a: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</a:t>
            </a:r>
            <a:r>
              <a:rPr lang="en-US" sz="2400" dirty="0" err="1"/>
              <a:t>Prostora</a:t>
            </a: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/>
              <a:t> </a:t>
            </a:r>
            <a:r>
              <a:rPr lang="en-US" sz="2600" dirty="0" err="1"/>
              <a:t>Particija</a:t>
            </a:r>
            <a:r>
              <a:rPr lang="en-US" sz="2600" dirty="0"/>
              <a:t> </a:t>
            </a:r>
            <a:r>
              <a:rPr lang="en-US" sz="2600" dirty="0" err="1"/>
              <a:t>podataka</a:t>
            </a:r>
            <a:r>
              <a:rPr lang="en-US" sz="2600" dirty="0"/>
              <a:t> koji</a:t>
            </a:r>
            <a:r>
              <a:rPr lang="sr-Latn-RS" sz="2600" dirty="0"/>
              <a:t> čuvaju u kontejneru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600" dirty="0"/>
              <a:t> </a:t>
            </a:r>
            <a:r>
              <a:rPr lang="sr-Latn-RS" sz="2600" dirty="0" err="1"/>
              <a:t>Particioni</a:t>
            </a:r>
            <a:r>
              <a:rPr lang="sr-Latn-RS" sz="2600" dirty="0"/>
              <a:t> ključ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600" dirty="0"/>
              <a:t> Logička particija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600" dirty="0"/>
              <a:t> Fizička particija</a:t>
            </a:r>
            <a:endParaRPr lang="en-US"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14B72E-C6AC-DAA1-ED2B-676B4AD42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301" y="1786463"/>
            <a:ext cx="2908467" cy="419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03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5680-9989-B0AB-D796-B8BE88FE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Particionisanje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D02097-0CAA-CC68-EC39-257E247800CB}"/>
              </a:ext>
            </a:extLst>
          </p:cNvPr>
          <p:cNvSpPr txBox="1">
            <a:spLocks/>
          </p:cNvSpPr>
          <p:nvPr/>
        </p:nvSpPr>
        <p:spPr>
          <a:xfrm>
            <a:off x="1097279" y="1958029"/>
            <a:ext cx="641042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4" name="Picture 3" descr="Partitioning and horizontal scaling in Azure Cosmos DB | Microsoft Learn">
            <a:extLst>
              <a:ext uri="{FF2B5EF4-FFF2-40B4-BE49-F238E27FC236}">
                <a16:creationId xmlns:a16="http://schemas.microsoft.com/office/drawing/2014/main" id="{734AF50B-2B9C-9F50-6D80-59D485471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499" y="1958029"/>
            <a:ext cx="6410426" cy="4379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4371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5680-9989-B0AB-D796-B8BE88FE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Particionisanje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D02097-0CAA-CC68-EC39-257E247800CB}"/>
              </a:ext>
            </a:extLst>
          </p:cNvPr>
          <p:cNvSpPr txBox="1">
            <a:spLocks/>
          </p:cNvSpPr>
          <p:nvPr/>
        </p:nvSpPr>
        <p:spPr>
          <a:xfrm>
            <a:off x="1097279" y="1958029"/>
            <a:ext cx="641042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00FC1B-65DE-006F-FD48-691D785A72C9}"/>
              </a:ext>
            </a:extLst>
          </p:cNvPr>
          <p:cNvSpPr txBox="1">
            <a:spLocks/>
          </p:cNvSpPr>
          <p:nvPr/>
        </p:nvSpPr>
        <p:spPr>
          <a:xfrm>
            <a:off x="1249679" y="2110429"/>
            <a:ext cx="641042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sr-Latn-RS" sz="2600" dirty="0"/>
              <a:t> </a:t>
            </a:r>
            <a:r>
              <a:rPr lang="sr-Latn-RS" sz="2600" dirty="0" err="1"/>
              <a:t>Hot</a:t>
            </a:r>
            <a:r>
              <a:rPr lang="sr-Latn-RS" sz="2600" dirty="0"/>
              <a:t> </a:t>
            </a:r>
            <a:r>
              <a:rPr lang="sr-Latn-RS" sz="2600" dirty="0" err="1"/>
              <a:t>partition</a:t>
            </a:r>
            <a:endParaRPr lang="sr-Latn-RS" sz="2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400" dirty="0"/>
              <a:t> </a:t>
            </a:r>
            <a:r>
              <a:rPr lang="sr-Latn-RS" sz="2400" dirty="0" err="1"/>
              <a:t>Nesrazmeni</a:t>
            </a:r>
            <a:r>
              <a:rPr lang="sr-Latn-RS" sz="2400" dirty="0"/>
              <a:t> protok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400" dirty="0"/>
              <a:t> Nesrazmerna veličina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600" dirty="0"/>
              <a:t> Sintetički ključ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600" dirty="0"/>
              <a:t> Hijerarhijsko </a:t>
            </a:r>
            <a:r>
              <a:rPr lang="sr-Latn-RS" sz="2600" dirty="0" err="1"/>
              <a:t>particionisanje</a:t>
            </a:r>
            <a:endParaRPr lang="sr-Latn-RS" sz="2600" dirty="0"/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600" dirty="0"/>
              <a:t> Primer multi-</a:t>
            </a:r>
            <a:r>
              <a:rPr lang="sr-Latn-RS" sz="2600" dirty="0" err="1"/>
              <a:t>tenant</a:t>
            </a:r>
            <a:r>
              <a:rPr lang="sr-Latn-RS" sz="2600" dirty="0"/>
              <a:t> sistema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F869A9-038D-7912-ED35-FF54CD11A0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326" t="2612" r="-1780" b="1442"/>
          <a:stretch/>
        </p:blipFill>
        <p:spPr bwMode="auto">
          <a:xfrm>
            <a:off x="8195945" y="2110429"/>
            <a:ext cx="2959735" cy="1395730"/>
          </a:xfrm>
          <a:prstGeom prst="rect">
            <a:avLst/>
          </a:prstGeom>
          <a:ln w="9525" cap="flat" cmpd="sng" algn="ctr">
            <a:solidFill>
              <a:srgbClr val="5B9BD5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4B2B36-5F15-EE98-DDDF-CA4E4FD6E7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9" t="1982" b="1764"/>
          <a:stretch/>
        </p:blipFill>
        <p:spPr bwMode="auto">
          <a:xfrm>
            <a:off x="8272145" y="3969709"/>
            <a:ext cx="2883535" cy="142367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50939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5680-9989-B0AB-D796-B8BE88FE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Globalna distribucija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D02097-0CAA-CC68-EC39-257E247800CB}"/>
              </a:ext>
            </a:extLst>
          </p:cNvPr>
          <p:cNvSpPr txBox="1">
            <a:spLocks/>
          </p:cNvSpPr>
          <p:nvPr/>
        </p:nvSpPr>
        <p:spPr>
          <a:xfrm>
            <a:off x="1097279" y="1958029"/>
            <a:ext cx="641042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00FC1B-65DE-006F-FD48-691D785A72C9}"/>
              </a:ext>
            </a:extLst>
          </p:cNvPr>
          <p:cNvSpPr txBox="1">
            <a:spLocks/>
          </p:cNvSpPr>
          <p:nvPr/>
        </p:nvSpPr>
        <p:spPr>
          <a:xfrm>
            <a:off x="1249679" y="2110429"/>
            <a:ext cx="641042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sr-Latn-RS" sz="2600" dirty="0"/>
              <a:t> Ključna za postizanje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400" dirty="0"/>
              <a:t> Niske latencije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400" dirty="0"/>
              <a:t> Visoke dostupnosti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400" dirty="0"/>
              <a:t> Lakog oporavka od kvarova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sr-Latn-R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600" dirty="0"/>
              <a:t> Inicijalni (glavni) region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600" dirty="0"/>
              <a:t> Čitanje iz svih dozvoljenih regiona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600" dirty="0"/>
              <a:t> Podrazumevano upis samo iz glavnog</a:t>
            </a:r>
          </a:p>
          <a:p>
            <a:pPr>
              <a:buFont typeface="Courier New" panose="02070309020205020404" pitchFamily="49" charset="0"/>
              <a:buChar char="o"/>
            </a:pPr>
            <a:endParaRPr lang="sr-Latn-RS"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BA06A7-3ADA-BC3A-4BE9-B56156504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359" y="2180145"/>
            <a:ext cx="3932321" cy="380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83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5680-9989-B0AB-D796-B8BE88FE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Globalna distribucija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D02097-0CAA-CC68-EC39-257E247800CB}"/>
              </a:ext>
            </a:extLst>
          </p:cNvPr>
          <p:cNvSpPr txBox="1">
            <a:spLocks/>
          </p:cNvSpPr>
          <p:nvPr/>
        </p:nvSpPr>
        <p:spPr>
          <a:xfrm>
            <a:off x="1097279" y="1958029"/>
            <a:ext cx="641042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DE68F3-A1BC-4C33-4305-FFB2ACBC8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920" y="2315527"/>
            <a:ext cx="8168378" cy="334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80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5680-9989-B0AB-D796-B8BE88FE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Multi</a:t>
            </a:r>
            <a:r>
              <a:rPr lang="en-US" dirty="0"/>
              <a:t>-master mod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D02097-0CAA-CC68-EC39-257E247800CB}"/>
              </a:ext>
            </a:extLst>
          </p:cNvPr>
          <p:cNvSpPr txBox="1">
            <a:spLocks/>
          </p:cNvSpPr>
          <p:nvPr/>
        </p:nvSpPr>
        <p:spPr>
          <a:xfrm>
            <a:off x="1097279" y="1958029"/>
            <a:ext cx="641042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00FC1B-65DE-006F-FD48-691D785A72C9}"/>
              </a:ext>
            </a:extLst>
          </p:cNvPr>
          <p:cNvSpPr txBox="1">
            <a:spLocks/>
          </p:cNvSpPr>
          <p:nvPr/>
        </p:nvSpPr>
        <p:spPr>
          <a:xfrm>
            <a:off x="1249679" y="2110429"/>
            <a:ext cx="641042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sr-Latn-RS" sz="2600" dirty="0"/>
              <a:t> Strategije za rešavanje konflikta pri upisu iz više različitih regiona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600" dirty="0"/>
              <a:t> </a:t>
            </a:r>
            <a:r>
              <a:rPr lang="sr-Latn-RS" sz="2600" b="1" dirty="0"/>
              <a:t>Last </a:t>
            </a:r>
            <a:r>
              <a:rPr lang="sr-Latn-RS" sz="2600" b="1" dirty="0" err="1"/>
              <a:t>Write</a:t>
            </a:r>
            <a:r>
              <a:rPr lang="sr-Latn-RS" sz="2600" b="1" dirty="0"/>
              <a:t> </a:t>
            </a:r>
            <a:r>
              <a:rPr lang="sr-Latn-RS" sz="2600" b="1" dirty="0" err="1"/>
              <a:t>Wins</a:t>
            </a:r>
            <a:endParaRPr lang="en-US" sz="26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b="1" dirty="0"/>
              <a:t> </a:t>
            </a:r>
            <a:r>
              <a:rPr lang="en-US" sz="2400" dirty="0" err="1"/>
              <a:t>Podrazumevana</a:t>
            </a:r>
            <a:r>
              <a:rPr lang="en-US" sz="2400" dirty="0"/>
              <a:t> </a:t>
            </a:r>
            <a:r>
              <a:rPr lang="en-US" sz="2400" dirty="0" err="1"/>
              <a:t>opcija</a:t>
            </a: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Conflict resolution path</a:t>
            </a:r>
            <a:r>
              <a:rPr lang="sr-Latn-RS" sz="2400" dirty="0"/>
              <a:t>, podrazumevano </a:t>
            </a:r>
            <a:r>
              <a:rPr lang="en-US" sz="2400" dirty="0"/>
              <a:t>_</a:t>
            </a:r>
            <a:r>
              <a:rPr lang="en-US" sz="2400" dirty="0" err="1"/>
              <a:t>ts</a:t>
            </a: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b="1" dirty="0"/>
              <a:t> </a:t>
            </a:r>
            <a:r>
              <a:rPr lang="en-US" sz="2400" dirty="0" err="1"/>
              <a:t>Brisanje</a:t>
            </a:r>
            <a:r>
              <a:rPr lang="en-US" sz="2400" dirty="0"/>
              <a:t> &gt; a</a:t>
            </a:r>
            <a:r>
              <a:rPr lang="sr-Latn-RS" sz="2400" dirty="0" err="1"/>
              <a:t>žuriranje</a:t>
            </a: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/>
              <a:t> </a:t>
            </a:r>
            <a:r>
              <a:rPr lang="en-US" sz="2600" b="1" dirty="0"/>
              <a:t>Custom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</a:t>
            </a:r>
            <a:r>
              <a:rPr lang="en-US" sz="2400" dirty="0" err="1"/>
              <a:t>Procedura</a:t>
            </a: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</a:t>
            </a:r>
            <a:r>
              <a:rPr lang="en-US" sz="2400" dirty="0" err="1"/>
              <a:t>Conflcit</a:t>
            </a:r>
            <a:r>
              <a:rPr lang="en-US" sz="2400" dirty="0"/>
              <a:t> feed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1247550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5680-9989-B0AB-D796-B8BE88FE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Multi</a:t>
            </a:r>
            <a:r>
              <a:rPr lang="en-US" dirty="0"/>
              <a:t>-master mod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D02097-0CAA-CC68-EC39-257E247800CB}"/>
              </a:ext>
            </a:extLst>
          </p:cNvPr>
          <p:cNvSpPr txBox="1">
            <a:spLocks/>
          </p:cNvSpPr>
          <p:nvPr/>
        </p:nvSpPr>
        <p:spPr>
          <a:xfrm>
            <a:off x="1097279" y="1958029"/>
            <a:ext cx="641042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00FC1B-65DE-006F-FD48-691D785A72C9}"/>
              </a:ext>
            </a:extLst>
          </p:cNvPr>
          <p:cNvSpPr txBox="1">
            <a:spLocks/>
          </p:cNvSpPr>
          <p:nvPr/>
        </p:nvSpPr>
        <p:spPr>
          <a:xfrm>
            <a:off x="1249679" y="2110429"/>
            <a:ext cx="641042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sr-Latn-RS" sz="2600" dirty="0"/>
              <a:t> Strategije za rešavanje konflikta pri upisu iz više različitih regiona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600" dirty="0"/>
              <a:t> </a:t>
            </a:r>
            <a:r>
              <a:rPr lang="sr-Latn-RS" sz="2600" b="1" dirty="0"/>
              <a:t>Last </a:t>
            </a:r>
            <a:r>
              <a:rPr lang="sr-Latn-RS" sz="2600" b="1" dirty="0" err="1"/>
              <a:t>Write</a:t>
            </a:r>
            <a:r>
              <a:rPr lang="sr-Latn-RS" sz="2600" b="1" dirty="0"/>
              <a:t> </a:t>
            </a:r>
            <a:r>
              <a:rPr lang="sr-Latn-RS" sz="2600" b="1" dirty="0" err="1"/>
              <a:t>Wins</a:t>
            </a:r>
            <a:endParaRPr lang="en-US" sz="26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b="1" dirty="0"/>
              <a:t> </a:t>
            </a:r>
            <a:r>
              <a:rPr lang="en-US" sz="2400" dirty="0" err="1"/>
              <a:t>Podrazumevana</a:t>
            </a:r>
            <a:r>
              <a:rPr lang="en-US" sz="2400" dirty="0"/>
              <a:t> </a:t>
            </a:r>
            <a:r>
              <a:rPr lang="en-US" sz="2400" dirty="0" err="1"/>
              <a:t>opcija</a:t>
            </a: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Conflict resolution path</a:t>
            </a:r>
            <a:r>
              <a:rPr lang="sr-Latn-RS" sz="2400" dirty="0"/>
              <a:t>, podrazumevano </a:t>
            </a:r>
            <a:r>
              <a:rPr lang="en-US" sz="2400" dirty="0"/>
              <a:t>_</a:t>
            </a:r>
            <a:r>
              <a:rPr lang="en-US" sz="2400" dirty="0" err="1"/>
              <a:t>ts</a:t>
            </a: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b="1" dirty="0"/>
              <a:t> </a:t>
            </a:r>
            <a:r>
              <a:rPr lang="en-US" sz="2400" dirty="0" err="1"/>
              <a:t>Brisanje</a:t>
            </a:r>
            <a:r>
              <a:rPr lang="en-US" sz="2400" dirty="0"/>
              <a:t> &gt; a</a:t>
            </a:r>
            <a:r>
              <a:rPr lang="sr-Latn-RS" sz="2400" dirty="0" err="1"/>
              <a:t>žuriranje</a:t>
            </a: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/>
              <a:t> </a:t>
            </a:r>
            <a:r>
              <a:rPr lang="en-US" sz="2600" b="1" dirty="0"/>
              <a:t>Custom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</a:t>
            </a:r>
            <a:r>
              <a:rPr lang="en-US" sz="2400" dirty="0" err="1"/>
              <a:t>Procedura</a:t>
            </a: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</a:t>
            </a:r>
            <a:r>
              <a:rPr lang="en-US" sz="2400" dirty="0" err="1"/>
              <a:t>Conflcit</a:t>
            </a:r>
            <a:r>
              <a:rPr lang="en-US" sz="2400" dirty="0"/>
              <a:t> feed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1410369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5680-9989-B0AB-D796-B8BE88FE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Nivo</a:t>
            </a:r>
            <a:r>
              <a:rPr lang="en-US" dirty="0"/>
              <a:t> </a:t>
            </a:r>
            <a:r>
              <a:rPr lang="en-US" dirty="0" err="1"/>
              <a:t>konzistentnosti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D02097-0CAA-CC68-EC39-257E247800CB}"/>
              </a:ext>
            </a:extLst>
          </p:cNvPr>
          <p:cNvSpPr txBox="1">
            <a:spLocks/>
          </p:cNvSpPr>
          <p:nvPr/>
        </p:nvSpPr>
        <p:spPr>
          <a:xfrm>
            <a:off x="1097279" y="1958029"/>
            <a:ext cx="641042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4" name="Picture 3" descr="Consistency as a spectrum">
            <a:extLst>
              <a:ext uri="{FF2B5EF4-FFF2-40B4-BE49-F238E27FC236}">
                <a16:creationId xmlns:a16="http://schemas.microsoft.com/office/drawing/2014/main" id="{2EC1B200-3F22-433B-99FA-35AF2E5D5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74" y="2281554"/>
            <a:ext cx="11305358" cy="22948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996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5680-9989-B0AB-D796-B8BE88FE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EB47-5D89-29D0-28FE-B4DE13098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58029"/>
            <a:ext cx="4052236" cy="4023360"/>
          </a:xfrm>
        </p:spPr>
        <p:txBody>
          <a:bodyPr>
            <a:normAutofit fontScale="85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Azure Cosmos DB: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Fully-</a:t>
            </a:r>
            <a:r>
              <a:rPr lang="en-US" sz="2800" dirty="0" err="1"/>
              <a:t>Mananged</a:t>
            </a:r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PaaS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NoSQL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Niska latencija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err="1"/>
              <a:t>Automatska</a:t>
            </a:r>
            <a:r>
              <a:rPr lang="en-US" sz="2800" dirty="0"/>
              <a:t> </a:t>
            </a:r>
            <a:r>
              <a:rPr lang="en-US" sz="2800" dirty="0" err="1"/>
              <a:t>skalabilnost</a:t>
            </a: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err="1"/>
              <a:t>Garantovana</a:t>
            </a:r>
            <a:r>
              <a:rPr lang="en-US" sz="2800" dirty="0"/>
              <a:t> </a:t>
            </a:r>
            <a:r>
              <a:rPr lang="en-US" sz="2800" dirty="0" err="1"/>
              <a:t>dostupnost</a:t>
            </a: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Open Source API + SDKs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Cosmos DB Tableau Connector - CData Software">
            <a:extLst>
              <a:ext uri="{FF2B5EF4-FFF2-40B4-BE49-F238E27FC236}">
                <a16:creationId xmlns:a16="http://schemas.microsoft.com/office/drawing/2014/main" id="{AADBF30E-2D43-CAC9-061D-E7ABAE1DB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009" y="2398395"/>
            <a:ext cx="4621496" cy="23164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1597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279" y="1271354"/>
            <a:ext cx="7613442" cy="4315292"/>
          </a:xfrm>
        </p:spPr>
        <p:txBody>
          <a:bodyPr>
            <a:normAutofit/>
          </a:bodyPr>
          <a:lstStyle/>
          <a:p>
            <a:r>
              <a:rPr lang="en-US" sz="9600" dirty="0" err="1"/>
              <a:t>Hvala</a:t>
            </a:r>
            <a:r>
              <a:rPr lang="en-US" sz="9600" dirty="0"/>
              <a:t> </a:t>
            </a:r>
            <a:r>
              <a:rPr lang="en-US" sz="9600" dirty="0" err="1"/>
              <a:t>na</a:t>
            </a:r>
            <a:r>
              <a:rPr lang="en-US" sz="9600" dirty="0"/>
              <a:t> pa</a:t>
            </a:r>
            <a:r>
              <a:rPr lang="sr-Latn-RS" sz="9600" dirty="0" err="1"/>
              <a:t>žnji</a:t>
            </a:r>
            <a:r>
              <a:rPr lang="sr-Latn-RS" sz="9600" dirty="0"/>
              <a:t>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5390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5680-9989-B0AB-D796-B8BE88FE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EB47-5D89-29D0-28FE-B4DE13098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958029"/>
            <a:ext cx="5141729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sr-Latn-RS" sz="2800" dirty="0"/>
              <a:t> Više tipova skladištenja</a:t>
            </a:r>
          </a:p>
          <a:p>
            <a:pPr>
              <a:buFont typeface="Courier New" panose="02070309020205020404" pitchFamily="49" charset="0"/>
              <a:buChar char="o"/>
            </a:pPr>
            <a:endParaRPr lang="sr-Latn-R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800" dirty="0"/>
              <a:t> Fleksibilno upravljanje resursima</a:t>
            </a:r>
          </a:p>
          <a:p>
            <a:pPr>
              <a:buFont typeface="Courier New" panose="02070309020205020404" pitchFamily="49" charset="0"/>
              <a:buChar char="o"/>
            </a:pPr>
            <a:endParaRPr lang="sr-Latn-R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800" dirty="0"/>
              <a:t> Horizontalno </a:t>
            </a:r>
            <a:r>
              <a:rPr lang="sr-Latn-RS" sz="2800" dirty="0" err="1"/>
              <a:t>particionisanje</a:t>
            </a:r>
            <a:endParaRPr lang="sr-Latn-RS" sz="2800" dirty="0"/>
          </a:p>
          <a:p>
            <a:pPr>
              <a:buFont typeface="Courier New" panose="02070309020205020404" pitchFamily="49" charset="0"/>
              <a:buChar char="o"/>
            </a:pPr>
            <a:endParaRPr lang="sr-Latn-R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800" dirty="0"/>
              <a:t> Globalna distribucija podataka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Cosmos DB Tableau Connector - CData Software">
            <a:extLst>
              <a:ext uri="{FF2B5EF4-FFF2-40B4-BE49-F238E27FC236}">
                <a16:creationId xmlns:a16="http://schemas.microsoft.com/office/drawing/2014/main" id="{AADBF30E-2D43-CAC9-061D-E7ABAE1DB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009" y="2398395"/>
            <a:ext cx="4621496" cy="23164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611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5680-9989-B0AB-D796-B8BE88FE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Tipovi skladištenja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B76596D-888C-342F-E859-3461726CA4B2}"/>
              </a:ext>
            </a:extLst>
          </p:cNvPr>
          <p:cNvSpPr txBox="1">
            <a:spLocks/>
          </p:cNvSpPr>
          <p:nvPr/>
        </p:nvSpPr>
        <p:spPr>
          <a:xfrm>
            <a:off x="1097279" y="1958029"/>
            <a:ext cx="641042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NoSQL API (Native)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MongoDB API (document store)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PostgreSQL API (distributed via </a:t>
            </a:r>
            <a:r>
              <a:rPr lang="en-US" sz="2800" dirty="0" err="1"/>
              <a:t>Citus</a:t>
            </a:r>
            <a:r>
              <a:rPr lang="en-US" sz="2800" dirty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Cassandra API (column-store)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Gremlin API (graph)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Table API (key-value)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34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5680-9989-B0AB-D796-B8BE88FE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resursima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4395C0-AB1B-68A5-BF5D-BC4AA3890E04}"/>
              </a:ext>
            </a:extLst>
          </p:cNvPr>
          <p:cNvSpPr txBox="1">
            <a:spLocks/>
          </p:cNvSpPr>
          <p:nvPr/>
        </p:nvSpPr>
        <p:spPr>
          <a:xfrm>
            <a:off x="1097278" y="1958029"/>
            <a:ext cx="10677627" cy="402336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800" b="1" dirty="0"/>
              <a:t>Nalog – </a:t>
            </a:r>
            <a:r>
              <a:rPr lang="sr-Latn-RS" sz="2800" dirty="0"/>
              <a:t>osnovna jedinica globalne distribucije i visokog nivoa dostupnosti, sa jedinstvenim DNS imenom. Upravljanje pomoću portala, CLI-a ili SDK-ova za različite jezike</a:t>
            </a:r>
            <a:endParaRPr lang="en-US" sz="2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ME" sz="2800" b="1" dirty="0"/>
              <a:t>Baza podataka – </a:t>
            </a:r>
            <a:r>
              <a:rPr lang="sr-Latn-ME" sz="2800" dirty="0"/>
              <a:t>jedinica za upravljanje skupom kontejnera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800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ME" sz="2800" b="1" dirty="0"/>
              <a:t>Kontejner –</a:t>
            </a:r>
            <a:r>
              <a:rPr lang="sr-Latn-ME" sz="2800" dirty="0"/>
              <a:t> osnovna jedinica skalabilnosti, sa neograničenim protokom i veličinom skladišta. </a:t>
            </a:r>
            <a:endParaRPr lang="en-US" sz="2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ME" sz="2800" b="1" dirty="0"/>
              <a:t>Stavke – </a:t>
            </a:r>
            <a:r>
              <a:rPr lang="sr-Latn-ME" sz="2800" dirty="0"/>
              <a:t>dokumenti, zapisi, čvorovi i potezi u zavisnosti od API-ja</a:t>
            </a:r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416204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5680-9989-B0AB-D796-B8BE88FE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resursima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B9FE06-F64B-DF72-17E2-CFEEA25C9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37360"/>
            <a:ext cx="9997440" cy="4453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292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5680-9989-B0AB-D796-B8BE88FE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resursima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1AEF6B-EB86-B495-D610-D71EB97D5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465" y="1939057"/>
            <a:ext cx="7052431" cy="414090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9EA717-1EC5-D522-E913-25E94E0EB7E1}"/>
              </a:ext>
            </a:extLst>
          </p:cNvPr>
          <p:cNvSpPr txBox="1">
            <a:spLocks/>
          </p:cNvSpPr>
          <p:nvPr/>
        </p:nvSpPr>
        <p:spPr>
          <a:xfrm>
            <a:off x="1097278" y="1958029"/>
            <a:ext cx="348718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Request Unit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Konfiguracija</a:t>
            </a:r>
            <a:r>
              <a:rPr lang="en-US" sz="2800" dirty="0"/>
              <a:t> </a:t>
            </a:r>
            <a:r>
              <a:rPr lang="en-US" sz="2800" dirty="0" err="1"/>
              <a:t>protoka</a:t>
            </a:r>
            <a:endParaRPr lang="en-US" sz="2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38567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5680-9989-B0AB-D796-B8BE88FE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resursima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9EA717-1EC5-D522-E913-25E94E0EB7E1}"/>
              </a:ext>
            </a:extLst>
          </p:cNvPr>
          <p:cNvSpPr txBox="1">
            <a:spLocks/>
          </p:cNvSpPr>
          <p:nvPr/>
        </p:nvSpPr>
        <p:spPr>
          <a:xfrm>
            <a:off x="1097278" y="1958029"/>
            <a:ext cx="348718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Provisioned</a:t>
            </a:r>
          </a:p>
          <a:p>
            <a:pPr marL="578358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Manual</a:t>
            </a:r>
          </a:p>
          <a:p>
            <a:pPr marL="578358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Automatic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Nivo</a:t>
            </a:r>
            <a:endParaRPr lang="en-US" sz="2800" dirty="0"/>
          </a:p>
          <a:p>
            <a:pPr marL="578358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 err="1"/>
              <a:t>Baza</a:t>
            </a:r>
            <a:endParaRPr lang="en-US" sz="2600" dirty="0"/>
          </a:p>
          <a:p>
            <a:pPr marL="578358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 err="1"/>
              <a:t>Kontejner</a:t>
            </a:r>
            <a:endParaRPr lang="en-US" sz="2600" dirty="0"/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Serverless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Burst Capacity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3" name="Picture 2" descr="Workload with steady traffic - normalized RU consumption between 72% and 100% for all hours">
            <a:extLst>
              <a:ext uri="{FF2B5EF4-FFF2-40B4-BE49-F238E27FC236}">
                <a16:creationId xmlns:a16="http://schemas.microsoft.com/office/drawing/2014/main" id="{24016250-9A33-FAB5-B29C-CD8DC3E235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119" y="2142969"/>
            <a:ext cx="7122420" cy="1513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Workload with variable traffic - normalized RU consumption between 6% and 100% for all hours">
            <a:extLst>
              <a:ext uri="{FF2B5EF4-FFF2-40B4-BE49-F238E27FC236}">
                <a16:creationId xmlns:a16="http://schemas.microsoft.com/office/drawing/2014/main" id="{974F2F88-FF67-A305-8ACA-8C54FD9304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119" y="3832549"/>
            <a:ext cx="4324985" cy="165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hart showing the consumed Request Units">
            <a:extLst>
              <a:ext uri="{FF2B5EF4-FFF2-40B4-BE49-F238E27FC236}">
                <a16:creationId xmlns:a16="http://schemas.microsoft.com/office/drawing/2014/main" id="{45569A7D-5FE9-59F8-BD21-39960D749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287" y="3969709"/>
            <a:ext cx="2210435" cy="1513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3204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5680-9989-B0AB-D796-B8BE88FE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resursima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7208C-F376-0C0D-8CF5-F5786C81E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1737360"/>
            <a:ext cx="9904396" cy="461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821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279</TotalTime>
  <Words>405</Words>
  <Application>Microsoft Office PowerPoint</Application>
  <PresentationFormat>Widescreen</PresentationFormat>
  <Paragraphs>114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Retrospect</vt:lpstr>
      <vt:lpstr>Sistemi za upravljanje bazama podataka  Azure Cosmos DB kao primer DBaaS rešenja</vt:lpstr>
      <vt:lpstr>UVOD</vt:lpstr>
      <vt:lpstr>UVOD</vt:lpstr>
      <vt:lpstr>Tipovi skladištenja</vt:lpstr>
      <vt:lpstr>Upravljanje resursima</vt:lpstr>
      <vt:lpstr>Upravljanje resursima</vt:lpstr>
      <vt:lpstr>Upravljanje resursima</vt:lpstr>
      <vt:lpstr>Upravljanje resursima</vt:lpstr>
      <vt:lpstr>Upravljanje resursima</vt:lpstr>
      <vt:lpstr>NoSQL API</vt:lpstr>
      <vt:lpstr>NoSQL API</vt:lpstr>
      <vt:lpstr>Particionisanje</vt:lpstr>
      <vt:lpstr>Particionisanje</vt:lpstr>
      <vt:lpstr>Particionisanje</vt:lpstr>
      <vt:lpstr>Globalna distribucija</vt:lpstr>
      <vt:lpstr>Globalna distribucija</vt:lpstr>
      <vt:lpstr>Multi-master mod</vt:lpstr>
      <vt:lpstr>Multi-master mod</vt:lpstr>
      <vt:lpstr>Nivo konzistentnosti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Sistemi za upravljanje bazama podataka  Interna struktura i organizacija indeksa kod MS SQL Server-a</dc:title>
  <dc:creator>Nemanja Rakovic</dc:creator>
  <cp:lastModifiedBy>Nemanja Rakovic</cp:lastModifiedBy>
  <cp:revision>45</cp:revision>
  <dcterms:created xsi:type="dcterms:W3CDTF">2022-04-29T07:29:18Z</dcterms:created>
  <dcterms:modified xsi:type="dcterms:W3CDTF">2023-02-28T08:50:48Z</dcterms:modified>
</cp:coreProperties>
</file>