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60" r:id="rId3"/>
    <p:sldId id="257" r:id="rId4"/>
    <p:sldId id="270" r:id="rId5"/>
    <p:sldId id="259" r:id="rId6"/>
    <p:sldId id="261" r:id="rId7"/>
    <p:sldId id="263" r:id="rId8"/>
    <p:sldId id="274" r:id="rId9"/>
    <p:sldId id="272" r:id="rId10"/>
    <p:sldId id="273" r:id="rId11"/>
    <p:sldId id="262" r:id="rId12"/>
    <p:sldId id="264" r:id="rId13"/>
    <p:sldId id="265" r:id="rId14"/>
    <p:sldId id="271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2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105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6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3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4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0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4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1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8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1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3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9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42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307" y="2565855"/>
            <a:ext cx="8791575" cy="2387600"/>
          </a:xfrm>
        </p:spPr>
        <p:txBody>
          <a:bodyPr>
            <a:noAutofit/>
          </a:bodyPr>
          <a:lstStyle/>
          <a:p>
            <a:pPr algn="ctr"/>
            <a:r>
              <a:rPr lang="sr-Cyrl-CS" sz="4000" dirty="0"/>
              <a:t>Етичко хаковање индустријских </a:t>
            </a:r>
            <a:r>
              <a:rPr lang="sr-Cyrl-RS" sz="4000" dirty="0"/>
              <a:t>управљачких</a:t>
            </a:r>
            <a:r>
              <a:rPr lang="sr-Cyrl-CS" sz="4000" dirty="0"/>
              <a:t> система употребом </a:t>
            </a:r>
            <a:r>
              <a:rPr lang="sr-Cyrl-RS" sz="4000" dirty="0" smtClean="0">
                <a:latin typeface="Bahnschrift SemiCondensed" panose="020B0502040204020203" pitchFamily="34" charset="0"/>
              </a:rPr>
              <a:t>ControlThings</a:t>
            </a:r>
            <a:r>
              <a:rPr lang="sr-Cyrl-RS" sz="4000" dirty="0" smtClean="0"/>
              <a:t> </a:t>
            </a:r>
            <a:r>
              <a:rPr lang="sr-Cyrl-RS" sz="4000" dirty="0" smtClean="0"/>
              <a:t>платформе</a:t>
            </a:r>
            <a:endParaRPr lang="sr-Cyrl-RS" sz="4000" dirty="0"/>
          </a:p>
        </p:txBody>
      </p:sp>
    </p:spTree>
    <p:extLst>
      <p:ext uri="{BB962C8B-B14F-4D97-AF65-F5344CB8AC3E}">
        <p14:creationId xmlns:p14="http://schemas.microsoft.com/office/powerpoint/2010/main" val="42938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62" y="1196822"/>
            <a:ext cx="9581882" cy="3697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27678" y="531935"/>
            <a:ext cx="3805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modbus_findunitid</a:t>
            </a:r>
            <a:endParaRPr lang="sr-Cyrl-R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867437" y="5177307"/>
            <a:ext cx="8100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/>
              <a:t>Користи се да би се установила комуникација са конкретним уређајем пре него што се пошаљу </a:t>
            </a:r>
            <a:r>
              <a:rPr lang="sr-Cyrl-RS" i="1" dirty="0"/>
              <a:t>Modbus </a:t>
            </a:r>
            <a:r>
              <a:rPr lang="sr-Cyrl-RS" dirty="0"/>
              <a:t>команде. </a:t>
            </a:r>
            <a:endParaRPr lang="sr-Cyrl-R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 smtClean="0"/>
              <a:t>Омогућава </a:t>
            </a:r>
            <a:r>
              <a:rPr lang="sr-Cyrl-RS" dirty="0"/>
              <a:t>проналажење свих </a:t>
            </a:r>
            <a:r>
              <a:rPr lang="sr-Cyrl-RS" i="1" dirty="0"/>
              <a:t> </a:t>
            </a:r>
            <a:r>
              <a:rPr lang="sr-Cyrl-RS" dirty="0" smtClean="0"/>
              <a:t>идентификатора </a:t>
            </a:r>
            <a:r>
              <a:rPr lang="sr-Cyrl-RS" dirty="0"/>
              <a:t>уређаја који се налазе у мрежи која је таргетована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1833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ЕКСПЕРИМЕНТ: Снимци </a:t>
            </a:r>
            <a:r>
              <a:rPr lang="sr-Cyrl-RS" dirty="0" smtClean="0"/>
              <a:t>мрежног саобраћаја</a:t>
            </a:r>
            <a:endParaRPr lang="sr-Cyrl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835704"/>
            <a:ext cx="10071883" cy="44234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12" y="1935921"/>
            <a:ext cx="9053848" cy="43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ЕКСПЕРИМЕНТ: </a:t>
            </a:r>
            <a:r>
              <a:rPr lang="en-US" dirty="0" err="1"/>
              <a:t>nmap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31670"/>
            <a:ext cx="10353762" cy="3695136"/>
          </a:xfrm>
        </p:spPr>
        <p:txBody>
          <a:bodyPr/>
          <a:lstStyle/>
          <a:p>
            <a:r>
              <a:rPr lang="sr-Cyrl-RS" dirty="0">
                <a:effectLst/>
              </a:rPr>
              <a:t>Са овим експериментом, биће спроведено извиђање на </a:t>
            </a:r>
            <a:r>
              <a:rPr lang="en-US" i="1" dirty="0" smtClean="0">
                <a:effectLst/>
              </a:rPr>
              <a:t>SCADA</a:t>
            </a:r>
            <a:r>
              <a:rPr lang="sr-Cyrl-RS" dirty="0" smtClean="0">
                <a:effectLst/>
              </a:rPr>
              <a:t> </a:t>
            </a:r>
            <a:r>
              <a:rPr lang="sr-Cyrl-RS" dirty="0" smtClean="0">
                <a:effectLst/>
              </a:rPr>
              <a:t>системе </a:t>
            </a:r>
            <a:r>
              <a:rPr lang="sr-Cyrl-RS" dirty="0">
                <a:effectLst/>
              </a:rPr>
              <a:t>користећи скенирање портова и нмап скрипте.</a:t>
            </a:r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21" y="3216104"/>
            <a:ext cx="5896026" cy="2218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59" y="3070143"/>
            <a:ext cx="7387911" cy="25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0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ЕКСПЕРИМЕНТ: Гугл </a:t>
            </a:r>
            <a:r>
              <a:rPr lang="sr-Cyrl-RS" dirty="0" smtClean="0"/>
              <a:t>скада хаковање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ffectLst/>
              </a:rPr>
              <a:t>SCADA</a:t>
            </a:r>
            <a:r>
              <a:rPr lang="sr-Cyrl-RS" dirty="0">
                <a:effectLst/>
              </a:rPr>
              <a:t> системи </a:t>
            </a:r>
            <a:r>
              <a:rPr lang="sr-Cyrl-RS" dirty="0">
                <a:effectLst/>
              </a:rPr>
              <a:t>који користе веб </a:t>
            </a:r>
            <a:r>
              <a:rPr lang="sr-Cyrl-RS" dirty="0" smtClean="0">
                <a:effectLst/>
              </a:rPr>
              <a:t>интерфејс</a:t>
            </a:r>
            <a:r>
              <a:rPr lang="" dirty="0" smtClean="0">
                <a:effectLst/>
              </a:rPr>
              <a:t> </a:t>
            </a:r>
            <a:r>
              <a:rPr lang="sr-Cyrl-RS" dirty="0" smtClean="0">
                <a:effectLst/>
              </a:rPr>
              <a:t>су рањиви.</a:t>
            </a:r>
          </a:p>
          <a:p>
            <a:r>
              <a:rPr lang="sr-Cyrl-RS" dirty="0">
                <a:effectLst/>
              </a:rPr>
              <a:t>Гугл претражује и складишти и индексира информације које пронађе на скоро свакој веб локацији и страници. </a:t>
            </a:r>
            <a:endParaRPr lang="sr-Cyrl-RS" dirty="0" smtClean="0">
              <a:effectLst/>
            </a:endParaRPr>
          </a:p>
          <a:p>
            <a:r>
              <a:rPr lang="sr-Cyrl-RS" dirty="0">
                <a:effectLst/>
              </a:rPr>
              <a:t>М</a:t>
            </a:r>
            <a:r>
              <a:rPr lang="sr-Cyrl-RS" dirty="0" smtClean="0">
                <a:effectLst/>
              </a:rPr>
              <a:t>ало </a:t>
            </a:r>
            <a:r>
              <a:rPr lang="sr-Cyrl-RS" dirty="0">
                <a:effectLst/>
              </a:rPr>
              <a:t>je познато да Гугл има језик за извлачење тих </a:t>
            </a:r>
            <a:r>
              <a:rPr lang="sr-Cyrl-RS" dirty="0" smtClean="0">
                <a:effectLst/>
              </a:rPr>
              <a:t>информација.</a:t>
            </a:r>
            <a:endParaRPr lang="sr-Cyrl-RS" dirty="0" smtClean="0">
              <a:effectLst/>
            </a:endParaRPr>
          </a:p>
          <a:p>
            <a:r>
              <a:rPr lang="sr-Cyrl-RS" dirty="0" smtClean="0">
                <a:effectLst/>
              </a:rPr>
              <a:t>Употребом </a:t>
            </a:r>
            <a:r>
              <a:rPr lang="sr-Cyrl-RS" dirty="0" smtClean="0">
                <a:effectLst/>
              </a:rPr>
              <a:t>„</a:t>
            </a:r>
            <a:r>
              <a:rPr lang="sr-Cyrl-RS" i="1" dirty="0" smtClean="0">
                <a:effectLst/>
              </a:rPr>
              <a:t>Google </a:t>
            </a:r>
            <a:r>
              <a:rPr lang="sr-Cyrl-RS" i="1" dirty="0">
                <a:effectLst/>
              </a:rPr>
              <a:t>Dorks</a:t>
            </a:r>
            <a:r>
              <a:rPr lang="sr-Cyrl-RS" dirty="0">
                <a:effectLst/>
              </a:rPr>
              <a:t>“ за нпр. </a:t>
            </a:r>
            <a:r>
              <a:rPr lang="sr-Latn-RS" i="1" dirty="0">
                <a:effectLst/>
              </a:rPr>
              <a:t>Siemens </a:t>
            </a:r>
            <a:r>
              <a:rPr lang="sr-Cyrl-RS" dirty="0">
                <a:effectLst/>
              </a:rPr>
              <a:t>компанију, можемо циљно тражити такав систем. </a:t>
            </a:r>
            <a:endParaRPr lang="sr-Cyrl-RS" dirty="0" smtClean="0">
              <a:effectLst/>
            </a:endParaRPr>
          </a:p>
          <a:p>
            <a:r>
              <a:rPr lang="sr-Cyrl-RS" dirty="0" smtClean="0">
                <a:effectLst/>
              </a:rPr>
              <a:t> </a:t>
            </a:r>
            <a:r>
              <a:rPr lang="sr-Cyrl-RS" dirty="0">
                <a:effectLst/>
              </a:rPr>
              <a:t>„</a:t>
            </a:r>
            <a:r>
              <a:rPr lang="sr-Cyrl-RS" i="1" dirty="0">
                <a:effectLst/>
              </a:rPr>
              <a:t>Google Dorks</a:t>
            </a:r>
            <a:r>
              <a:rPr lang="sr-Cyrl-RS" dirty="0">
                <a:effectLst/>
              </a:rPr>
              <a:t>“ наредба изгледа: „ </a:t>
            </a:r>
            <a:r>
              <a:rPr lang="sr-Cyrl-RS" i="1" dirty="0">
                <a:solidFill>
                  <a:srgbClr val="FFFF00"/>
                </a:solidFill>
                <a:effectLst/>
              </a:rPr>
              <a:t>inurl:/Portal/Portal.mwsl</a:t>
            </a:r>
            <a:r>
              <a:rPr lang="sr-Cyrl-RS" dirty="0">
                <a:solidFill>
                  <a:srgbClr val="FFFF00"/>
                </a:solidFill>
                <a:effectLst/>
              </a:rPr>
              <a:t> </a:t>
            </a:r>
            <a:r>
              <a:rPr lang="sr-Cyrl-RS" dirty="0">
                <a:effectLst/>
              </a:rPr>
              <a:t>“.  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0566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70" y="494676"/>
            <a:ext cx="6808491" cy="46311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4" y="371162"/>
            <a:ext cx="7062303" cy="507660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5" y="494676"/>
            <a:ext cx="9118242" cy="6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3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закључак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Cyrl-RS" sz="1900" dirty="0"/>
              <a:t>Платформа </a:t>
            </a:r>
            <a:r>
              <a:rPr lang="sr-Cyrl-RS" sz="1900" i="1" dirty="0"/>
              <a:t>ControlThings</a:t>
            </a:r>
            <a:r>
              <a:rPr lang="sr-Cyrl-RS" sz="1900" dirty="0"/>
              <a:t>, је значајан корак напред у обезбеђивању сајбер безбедности за индустријске управљачке системе. </a:t>
            </a:r>
          </a:p>
          <a:p>
            <a:r>
              <a:rPr lang="sr-Cyrl-RS" sz="1900" dirty="0"/>
              <a:t>Напредак у области сајбер безбедности индустријских управљачких система захтева ангажовање стручњака, константно праћење нових претњи и технолошких </a:t>
            </a:r>
            <a:r>
              <a:rPr lang="sr-Cyrl-RS" sz="1900" dirty="0" smtClean="0"/>
              <a:t>решења</a:t>
            </a:r>
          </a:p>
          <a:p>
            <a:r>
              <a:rPr lang="sr-Cyrl-RS" sz="1900" dirty="0" smtClean="0"/>
              <a:t>Уз </a:t>
            </a:r>
            <a:r>
              <a:rPr lang="sr-Cyrl-RS" sz="1900" dirty="0"/>
              <a:t>адекватне мере заштите, овакви системи могу остати отпорни на потенцијалне сајбер претње и обезбедити поуздан рад у индустријксим </a:t>
            </a:r>
            <a:r>
              <a:rPr lang="sr-Cyrl-RS" sz="1900" dirty="0" smtClean="0"/>
              <a:t>окружењима.</a:t>
            </a:r>
          </a:p>
          <a:p>
            <a:r>
              <a:rPr lang="sr-Cyrl-RS" sz="1900" dirty="0"/>
              <a:t>О</a:t>
            </a:r>
            <a:r>
              <a:rPr lang="sr-Cyrl-RS" sz="1900" dirty="0" smtClean="0"/>
              <a:t>ва </a:t>
            </a:r>
            <a:r>
              <a:rPr lang="sr-Cyrl-RS" sz="1900" dirty="0"/>
              <a:t>истраживања су показала колико је важно посветити пажњу сајбер </a:t>
            </a:r>
            <a:r>
              <a:rPr lang="sr-Cyrl-RS" sz="1900" dirty="0" smtClean="0"/>
              <a:t>безбедности</a:t>
            </a:r>
            <a:endParaRPr lang="sr-Cyrl-RS" sz="1900" dirty="0"/>
          </a:p>
        </p:txBody>
      </p:sp>
    </p:spTree>
    <p:extLst>
      <p:ext uri="{BB962C8B-B14F-4D97-AF65-F5344CB8AC3E}">
        <p14:creationId xmlns:p14="http://schemas.microsoft.com/office/powerpoint/2010/main" val="33875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456672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Cyrl-RS" sz="8800" dirty="0" smtClean="0"/>
              <a:t>ХВАЛА НА ПАЖЊИ!</a:t>
            </a:r>
            <a:endParaRPr lang="sr-Cyrl-RS" sz="8800" dirty="0"/>
          </a:p>
        </p:txBody>
      </p:sp>
    </p:spTree>
    <p:extLst>
      <p:ext uri="{BB962C8B-B14F-4D97-AF65-F5344CB8AC3E}">
        <p14:creationId xmlns:p14="http://schemas.microsoft.com/office/powerpoint/2010/main" val="8899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r-Latn-CS" dirty="0">
                <a:effectLst/>
              </a:rPr>
              <a:t>Са све већим повезивањем </a:t>
            </a:r>
            <a:r>
              <a:rPr lang="en-US" dirty="0" smtClean="0">
                <a:effectLst/>
              </a:rPr>
              <a:t>ICS </a:t>
            </a:r>
            <a:r>
              <a:rPr lang="sr-Latn-CS" dirty="0" smtClean="0">
                <a:effectLst/>
              </a:rPr>
              <a:t>система </a:t>
            </a:r>
            <a:r>
              <a:rPr lang="sr-Latn-CS" dirty="0">
                <a:effectLst/>
              </a:rPr>
              <a:t>са интернетом, њихова рањивост на разне претње постаје забри</a:t>
            </a:r>
            <a:r>
              <a:rPr lang="sr-Cyrl-RS" dirty="0">
                <a:effectLst/>
              </a:rPr>
              <a:t>њ</a:t>
            </a:r>
            <a:r>
              <a:rPr lang="sr-Latn-CS" dirty="0" smtClean="0">
                <a:effectLst/>
              </a:rPr>
              <a:t>авајућа.</a:t>
            </a:r>
            <a:endParaRPr lang="sr-Cyrl-RS" dirty="0">
              <a:effectLst/>
            </a:endParaRPr>
          </a:p>
          <a:p>
            <a:pPr algn="just"/>
            <a:r>
              <a:rPr lang="sr-Cyrl-RS" dirty="0">
                <a:effectLst/>
              </a:rPr>
              <a:t>У прошлости безбедност </a:t>
            </a:r>
            <a:r>
              <a:rPr lang="sr-Cyrl-RS" i="1" dirty="0">
                <a:effectLst/>
              </a:rPr>
              <a:t>SCADA</a:t>
            </a:r>
            <a:r>
              <a:rPr lang="sr-Cyrl-RS" dirty="0">
                <a:effectLst/>
              </a:rPr>
              <a:t> система </a:t>
            </a:r>
            <a:r>
              <a:rPr lang="sr-Cyrl-RS" dirty="0" smtClean="0">
                <a:effectLst/>
              </a:rPr>
              <a:t>није </a:t>
            </a:r>
            <a:r>
              <a:rPr lang="sr-Cyrl-RS" dirty="0">
                <a:effectLst/>
              </a:rPr>
              <a:t>била велика </a:t>
            </a:r>
            <a:r>
              <a:rPr lang="sr-Cyrl-RS" dirty="0" smtClean="0">
                <a:effectLst/>
              </a:rPr>
              <a:t>преокупација програмера и стручњака.</a:t>
            </a:r>
            <a:r>
              <a:rPr lang="en-US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pPr algn="just"/>
            <a:r>
              <a:rPr lang="sr-Cyrl-RS" dirty="0">
                <a:effectLst/>
              </a:rPr>
              <a:t>Е</a:t>
            </a:r>
            <a:r>
              <a:rPr lang="sr-Cyrl-RS" dirty="0" smtClean="0">
                <a:effectLst/>
              </a:rPr>
              <a:t>тичко </a:t>
            </a:r>
            <a:r>
              <a:rPr lang="sr-Cyrl-RS" dirty="0">
                <a:effectLst/>
              </a:rPr>
              <a:t>хаковање </a:t>
            </a:r>
            <a:r>
              <a:rPr lang="sr-Cyrl-RS" dirty="0" smtClean="0">
                <a:effectLst/>
              </a:rPr>
              <a:t>обухвата </a:t>
            </a:r>
            <a:r>
              <a:rPr lang="sr-Cyrl-RS" dirty="0">
                <a:effectLst/>
              </a:rPr>
              <a:t>активности испитивања и анализе информационих система и мрежа са дозволом и сагласношћу власника или одговорне организације. </a:t>
            </a:r>
            <a:endParaRPr lang="sr-Cyrl-RS" dirty="0" smtClean="0">
              <a:effectLst/>
            </a:endParaRPr>
          </a:p>
          <a:p>
            <a:pPr algn="just"/>
            <a:r>
              <a:rPr lang="sr-Cyrl-RS" dirty="0" smtClean="0">
                <a:effectLst/>
              </a:rPr>
              <a:t>Експерименте </a:t>
            </a:r>
            <a:r>
              <a:rPr lang="sr-Cyrl-RS" dirty="0">
                <a:effectLst/>
              </a:rPr>
              <a:t>треба изводити у контролисаним условима</a:t>
            </a:r>
            <a:r>
              <a:rPr lang="sr-Cyrl-RS" dirty="0" smtClean="0">
                <a:effectLst/>
              </a:rPr>
              <a:t>.</a:t>
            </a:r>
          </a:p>
          <a:p>
            <a:pPr algn="just"/>
            <a:r>
              <a:rPr lang="sr-Cyrl-RS" dirty="0" smtClean="0">
                <a:effectLst/>
              </a:rPr>
              <a:t>Разматраће се сценарији </a:t>
            </a:r>
            <a:r>
              <a:rPr lang="sr-Cyrl-RS" dirty="0">
                <a:effectLst/>
              </a:rPr>
              <a:t>напада </a:t>
            </a:r>
            <a:r>
              <a:rPr lang="sr-Cyrl-RS" dirty="0" smtClean="0">
                <a:effectLst/>
              </a:rPr>
              <a:t>на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ICS </a:t>
            </a:r>
            <a:r>
              <a:rPr lang="sr-Cyrl-RS" dirty="0" smtClean="0">
                <a:effectLst/>
              </a:rPr>
              <a:t>системе </a:t>
            </a:r>
            <a:r>
              <a:rPr lang="sr-Cyrl-RS" dirty="0">
                <a:effectLst/>
              </a:rPr>
              <a:t>користећи методе офанзивне безбедности.</a:t>
            </a:r>
          </a:p>
          <a:p>
            <a:endParaRPr lang="sr-Cyrl-RS" dirty="0">
              <a:effectLst/>
            </a:endParaRP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8605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Опис области и циљ рада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Cyrl-RS" dirty="0">
                <a:effectLst/>
              </a:rPr>
              <a:t>Индустријски управљачки системи представљају </a:t>
            </a:r>
            <a:r>
              <a:rPr lang="sr-Cyrl-RS" dirty="0" smtClean="0">
                <a:effectLst/>
              </a:rPr>
              <a:t>сет </a:t>
            </a:r>
            <a:r>
              <a:rPr lang="sr-Cyrl-RS" dirty="0">
                <a:effectLst/>
              </a:rPr>
              <a:t>компјутерских хардверских и софтверских компоненти који су одговорни за надгледање, контролисање и </a:t>
            </a:r>
            <a:r>
              <a:rPr lang="sr-Cyrl-RS" dirty="0" smtClean="0">
                <a:effectLst/>
              </a:rPr>
              <a:t>управљање у </a:t>
            </a:r>
            <a:r>
              <a:rPr lang="sr-Cyrl-RS" dirty="0">
                <a:effectLst/>
              </a:rPr>
              <a:t>иднустријским процесима и </a:t>
            </a:r>
            <a:r>
              <a:rPr lang="sr-Cyrl-RS" dirty="0" smtClean="0">
                <a:effectLst/>
              </a:rPr>
              <a:t>системима.</a:t>
            </a:r>
          </a:p>
          <a:p>
            <a:pPr algn="just"/>
            <a:r>
              <a:rPr lang="sr-Cyrl-RS" i="1" dirty="0">
                <a:effectLst/>
              </a:rPr>
              <a:t>ControlThings </a:t>
            </a:r>
            <a:r>
              <a:rPr lang="sr-Cyrl-RS" dirty="0">
                <a:effectLst/>
              </a:rPr>
              <a:t>платформа је </a:t>
            </a:r>
            <a:r>
              <a:rPr lang="en-US" dirty="0">
                <a:effectLst/>
              </a:rPr>
              <a:t>kali </a:t>
            </a:r>
            <a:r>
              <a:rPr lang="en-US" dirty="0" err="1" smtClean="0">
                <a:effectLst/>
              </a:rPr>
              <a:t>linux</a:t>
            </a:r>
            <a:r>
              <a:rPr lang="sr-Cyrl-RS" dirty="0" smtClean="0">
                <a:effectLst/>
              </a:rPr>
              <a:t> </a:t>
            </a:r>
            <a:r>
              <a:rPr lang="sr-Cyrl-RS" dirty="0" smtClean="0">
                <a:effectLst/>
              </a:rPr>
              <a:t>дистрибуција </a:t>
            </a:r>
            <a:r>
              <a:rPr lang="sr-Cyrl-RS" dirty="0">
                <a:effectLst/>
              </a:rPr>
              <a:t>која је специјално опремљена за процењивање безбедности и </a:t>
            </a:r>
            <a:r>
              <a:rPr lang="sr-Cyrl-RS" dirty="0" smtClean="0">
                <a:effectLst/>
              </a:rPr>
              <a:t>пентестирање </a:t>
            </a:r>
            <a:r>
              <a:rPr lang="sr-Cyrl-RS" dirty="0">
                <a:effectLst/>
              </a:rPr>
              <a:t>индустријских управљачких система</a:t>
            </a:r>
            <a:r>
              <a:rPr lang="sr-Cyrl-RS" dirty="0" smtClean="0">
                <a:effectLst/>
              </a:rPr>
              <a:t>.</a:t>
            </a:r>
            <a:endParaRPr lang="sr-Cyrl-RS" dirty="0"/>
          </a:p>
          <a:p>
            <a:pPr algn="just"/>
            <a:r>
              <a:rPr lang="sr-Cyrl-RS" dirty="0" smtClean="0">
                <a:effectLst/>
              </a:rPr>
              <a:t>Циљ: Истражити слабости </a:t>
            </a:r>
            <a:r>
              <a:rPr lang="en-US" dirty="0">
                <a:effectLst/>
              </a:rPr>
              <a:t>ICS </a:t>
            </a:r>
            <a:r>
              <a:rPr lang="sr-Cyrl-RS" dirty="0" smtClean="0">
                <a:effectLst/>
              </a:rPr>
              <a:t> система</a:t>
            </a:r>
          </a:p>
          <a:p>
            <a:pPr marL="0" indent="0">
              <a:buNone/>
            </a:pPr>
            <a:endParaRPr lang="sr-Cyrl-R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70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04858"/>
            <a:ext cx="10353761" cy="1326321"/>
          </a:xfrm>
        </p:spPr>
        <p:txBody>
          <a:bodyPr/>
          <a:lstStyle/>
          <a:p>
            <a:r>
              <a:rPr lang="sr-Cyrl-RS" dirty="0" smtClean="0"/>
              <a:t>Експерименти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376535"/>
            <a:ext cx="10353762" cy="3695136"/>
          </a:xfrm>
        </p:spPr>
        <p:txBody>
          <a:bodyPr/>
          <a:lstStyle/>
          <a:p>
            <a:r>
              <a:rPr lang="sr-Cyrl-RS" dirty="0" smtClean="0"/>
              <a:t>За симулацију </a:t>
            </a:r>
            <a:r>
              <a:rPr lang="en-US" dirty="0" err="1" smtClean="0"/>
              <a:t>modbus</a:t>
            </a:r>
            <a:r>
              <a:rPr lang="sr-Cyrl-RS" dirty="0" smtClean="0"/>
              <a:t> уређаја и </a:t>
            </a:r>
            <a:r>
              <a:rPr lang="en-US" dirty="0" smtClean="0"/>
              <a:t>PLC</a:t>
            </a:r>
            <a:r>
              <a:rPr lang="sr-Cyrl-RS" dirty="0" smtClean="0"/>
              <a:t> контролера у истраживању коришћен је </a:t>
            </a:r>
            <a:r>
              <a:rPr lang="sr-Cyrl-RS" sz="3600" b="1" i="1" dirty="0">
                <a:effectLst/>
              </a:rPr>
              <a:t>ModbusPal</a:t>
            </a:r>
            <a:endParaRPr lang="sr-Cyrl-RS" sz="36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01" y="1935921"/>
            <a:ext cx="7122855" cy="45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ЕКСПЕРИМЕНТ: </a:t>
            </a:r>
            <a:r>
              <a:rPr lang="en-US" dirty="0" err="1"/>
              <a:t>mbtget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03042"/>
            <a:ext cx="10353762" cy="1790164"/>
          </a:xfrm>
        </p:spPr>
        <p:txBody>
          <a:bodyPr>
            <a:normAutofit fontScale="40000" lnSpcReduction="20000"/>
          </a:bodyPr>
          <a:lstStyle/>
          <a:p>
            <a:r>
              <a:rPr lang="sr-Cyrl-RS" sz="4200" dirty="0">
                <a:effectLst/>
              </a:rPr>
              <a:t>Представља алат који је специјално дизајниран за тестирање и за интеракцију са </a:t>
            </a:r>
            <a:r>
              <a:rPr lang="en-US" sz="4200" i="1" dirty="0">
                <a:effectLst/>
              </a:rPr>
              <a:t>Modbus </a:t>
            </a:r>
            <a:r>
              <a:rPr lang="sr-Cyrl-RS" sz="4200" dirty="0">
                <a:effectLst/>
              </a:rPr>
              <a:t>уређајима</a:t>
            </a:r>
            <a:r>
              <a:rPr lang="sr-Cyrl-RS" sz="4200" dirty="0" smtClean="0">
                <a:effectLst/>
              </a:rPr>
              <a:t>.</a:t>
            </a:r>
          </a:p>
          <a:p>
            <a:r>
              <a:rPr lang="sr-Cyrl-RS" sz="4200" dirty="0" smtClean="0">
                <a:effectLst/>
              </a:rPr>
              <a:t> </a:t>
            </a:r>
            <a:r>
              <a:rPr lang="sr-Cyrl-RS" sz="4200" dirty="0">
                <a:effectLst/>
              </a:rPr>
              <a:t>Дозвољава читање и упис података из/у </a:t>
            </a:r>
            <a:r>
              <a:rPr lang="en-US" sz="4200" i="1" dirty="0">
                <a:effectLst/>
              </a:rPr>
              <a:t>Modbus </a:t>
            </a:r>
            <a:r>
              <a:rPr lang="sr-Cyrl-RS" sz="4200" dirty="0">
                <a:effectLst/>
              </a:rPr>
              <a:t>регистре</a:t>
            </a:r>
            <a:endParaRPr lang="sr-Cyrl-RS" sz="4200" dirty="0" smtClean="0">
              <a:effectLst/>
            </a:endParaRPr>
          </a:p>
          <a:p>
            <a:r>
              <a:rPr lang="sr-Cyrl-RS" sz="4200" dirty="0" smtClean="0">
                <a:effectLst/>
              </a:rPr>
              <a:t>Циљ </a:t>
            </a:r>
            <a:r>
              <a:rPr lang="sr-Cyrl-RS" sz="4200" dirty="0">
                <a:effectLst/>
              </a:rPr>
              <a:t>овог експеримента је експлоатисање слабости </a:t>
            </a:r>
            <a:r>
              <a:rPr lang="sr-Cyrl-RS" sz="4200" i="1" dirty="0">
                <a:effectLst/>
              </a:rPr>
              <a:t>Modbus</a:t>
            </a:r>
            <a:r>
              <a:rPr lang="sr-Cyrl-RS" sz="4200" dirty="0">
                <a:effectLst/>
              </a:rPr>
              <a:t> </a:t>
            </a:r>
            <a:r>
              <a:rPr lang="sr-Cyrl-RS" sz="4200" dirty="0" smtClean="0">
                <a:effectLst/>
              </a:rPr>
              <a:t>протокола. </a:t>
            </a:r>
            <a:endParaRPr lang="sr-Cyrl-RS" sz="4200" dirty="0">
              <a:effectLst/>
            </a:endParaRPr>
          </a:p>
          <a:p>
            <a:r>
              <a:rPr lang="sr-Cyrl-RS" sz="4200" dirty="0" smtClean="0">
                <a:effectLst/>
              </a:rPr>
              <a:t>Слабост аутентификације.</a:t>
            </a:r>
            <a:endParaRPr lang="" sz="4200" dirty="0" smtClean="0">
              <a:effectLst/>
            </a:endParaRPr>
          </a:p>
          <a:p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1" y="3593206"/>
            <a:ext cx="4894576" cy="2880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52" y="4151144"/>
            <a:ext cx="5729640" cy="15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ЕКСПЕРИМЕНТ: </a:t>
            </a:r>
            <a:r>
              <a:rPr lang="en-US" dirty="0" err="1"/>
              <a:t>metasploit</a:t>
            </a:r>
            <a:r>
              <a:rPr lang="en-US" dirty="0"/>
              <a:t> framework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>
                <a:effectLst/>
              </a:rPr>
              <a:t>П</a:t>
            </a:r>
            <a:r>
              <a:rPr lang="sr-Cyrl-RS" dirty="0" smtClean="0">
                <a:effectLst/>
              </a:rPr>
              <a:t>ружа </a:t>
            </a:r>
            <a:r>
              <a:rPr lang="sr-Cyrl-RS" dirty="0">
                <a:effectLst/>
              </a:rPr>
              <a:t>информације о безбедносним рањивостима и помаже у тестирању и </a:t>
            </a:r>
            <a:r>
              <a:rPr lang="sr-Cyrl-RS" dirty="0" smtClean="0">
                <a:effectLst/>
              </a:rPr>
              <a:t>пентестирању.</a:t>
            </a:r>
          </a:p>
          <a:p>
            <a:r>
              <a:rPr lang="sr-Cyrl-RS" dirty="0" smtClean="0">
                <a:effectLst/>
              </a:rPr>
              <a:t>Фокус </a:t>
            </a:r>
            <a:r>
              <a:rPr lang="sr-Cyrl-RS" dirty="0">
                <a:effectLst/>
              </a:rPr>
              <a:t>ће бити на експлоатисању слабости </a:t>
            </a:r>
            <a:r>
              <a:rPr lang="sr-Cyrl-RS" i="1" dirty="0">
                <a:effectLst/>
              </a:rPr>
              <a:t>Modbus </a:t>
            </a:r>
            <a:r>
              <a:rPr lang="sr-Cyrl-RS" dirty="0">
                <a:effectLst/>
              </a:rPr>
              <a:t>протокола користећи </a:t>
            </a:r>
            <a:r>
              <a:rPr lang="sr-Cyrl-RS" i="1" dirty="0">
                <a:effectLst/>
              </a:rPr>
              <a:t>msfconsole</a:t>
            </a:r>
            <a:r>
              <a:rPr lang="sr-Cyrl-RS" dirty="0" smtClean="0">
                <a:effectLst/>
              </a:rPr>
              <a:t>.</a:t>
            </a:r>
          </a:p>
          <a:p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03" y="3434367"/>
            <a:ext cx="5925377" cy="31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ЕКСПЕРИМЕНТ: </a:t>
            </a:r>
            <a:r>
              <a:rPr lang="en-US" dirty="0" err="1"/>
              <a:t>metasploit</a:t>
            </a:r>
            <a:r>
              <a:rPr lang="en-US" dirty="0"/>
              <a:t> framework</a:t>
            </a:r>
            <a:endParaRPr lang="sr-Cyrl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07" y="4413921"/>
            <a:ext cx="6512886" cy="22010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9" y="1962479"/>
            <a:ext cx="6452297" cy="239028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003177" y="1728595"/>
            <a:ext cx="2014721" cy="1195132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81156" y="2345105"/>
            <a:ext cx="2322021" cy="248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10699" y="1954490"/>
            <a:ext cx="153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>
                <a:solidFill>
                  <a:schemeClr val="bg1"/>
                </a:solidFill>
              </a:rPr>
              <a:t>Акција </a:t>
            </a:r>
            <a:r>
              <a:rPr lang="sr-Cyrl-RS" dirty="0" smtClean="0">
                <a:solidFill>
                  <a:schemeClr val="bg1"/>
                </a:solidFill>
              </a:rPr>
              <a:t>уписа</a:t>
            </a:r>
            <a:endParaRPr lang="sr-Cyrl-R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6129" y="5029933"/>
            <a:ext cx="2014721" cy="1195132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 smtClean="0">
                <a:solidFill>
                  <a:schemeClr val="bg1"/>
                </a:solidFill>
              </a:rPr>
              <a:t>Акција </a:t>
            </a:r>
            <a:r>
              <a:rPr lang="sr-Cyrl-RS" dirty="0" smtClean="0">
                <a:solidFill>
                  <a:schemeClr val="bg1"/>
                </a:solidFill>
              </a:rPr>
              <a:t>читања</a:t>
            </a:r>
            <a:endParaRPr lang="sr-Cyrl-R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30850" y="5125792"/>
            <a:ext cx="2146457" cy="326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6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5" y="1133341"/>
            <a:ext cx="9028090" cy="36318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15554" y="489396"/>
            <a:ext cx="480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modbus_banner_grabbing</a:t>
            </a:r>
            <a:endParaRPr lang="sr-Cyrl-R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90918" y="5409127"/>
            <a:ext cx="945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/>
              <a:t> </a:t>
            </a:r>
            <a:r>
              <a:rPr lang="sr-Cyrl-RS" dirty="0"/>
              <a:t>К</a:t>
            </a:r>
            <a:r>
              <a:rPr lang="sr-Cyrl-RS" dirty="0" smtClean="0"/>
              <a:t>ористи се </a:t>
            </a:r>
            <a:r>
              <a:rPr lang="sr-Cyrl-RS" dirty="0"/>
              <a:t>за добијање основних информација о </a:t>
            </a:r>
            <a:r>
              <a:rPr lang="sr-Cyrl-RS" i="1" dirty="0"/>
              <a:t>Modbus</a:t>
            </a:r>
            <a:r>
              <a:rPr lang="sr-Cyrl-RS" dirty="0"/>
              <a:t> уређајима у </a:t>
            </a:r>
            <a:r>
              <a:rPr lang="sr-Cyrl-RS" dirty="0" smtClean="0"/>
              <a:t>мрежи.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 smtClean="0"/>
              <a:t>Уколико </a:t>
            </a:r>
            <a:r>
              <a:rPr lang="sr-Cyrl-RS" dirty="0"/>
              <a:t>постоји </a:t>
            </a:r>
            <a:r>
              <a:rPr lang="sr-Latn-RS" i="1" dirty="0"/>
              <a:t>modbus</a:t>
            </a:r>
            <a:r>
              <a:rPr lang="sr-Cyrl-RS" dirty="0"/>
              <a:t> уређај у мрежи тада ће га модул детектовати.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2456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01" y="1403798"/>
            <a:ext cx="9337182" cy="33356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1850" y="682582"/>
            <a:ext cx="435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modbusdetect</a:t>
            </a:r>
            <a:endParaRPr lang="sr-Cyrl-R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11584" y="5293216"/>
            <a:ext cx="949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 smtClean="0"/>
              <a:t>Употребљава се </a:t>
            </a:r>
            <a:r>
              <a:rPr lang="sr-Cyrl-RS" dirty="0"/>
              <a:t>искључиво за проверу да ли се у систему користи </a:t>
            </a:r>
            <a:r>
              <a:rPr lang="sr-Latn-RS" i="1" dirty="0"/>
              <a:t>Modbus</a:t>
            </a:r>
            <a:r>
              <a:rPr lang="sr-Latn-RS" dirty="0"/>
              <a:t> </a:t>
            </a:r>
            <a:r>
              <a:rPr lang="sr-Cyrl-RS" dirty="0"/>
              <a:t>протокол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8487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8646</TotalTime>
  <Words>465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 SemiCondensed</vt:lpstr>
      <vt:lpstr>Bookman Old Style</vt:lpstr>
      <vt:lpstr>Rockwell</vt:lpstr>
      <vt:lpstr>Damask</vt:lpstr>
      <vt:lpstr>Етичко хаковање индустријских управљачких система употребом ControlThings платформе</vt:lpstr>
      <vt:lpstr>Увод</vt:lpstr>
      <vt:lpstr>Опис области и циљ рада</vt:lpstr>
      <vt:lpstr>Експерименти</vt:lpstr>
      <vt:lpstr>ЕКСПЕРИМЕНТ: mbtget</vt:lpstr>
      <vt:lpstr>ЕКСПЕРИМЕНТ: metasploit framework</vt:lpstr>
      <vt:lpstr>ЕКСПЕРИМЕНТ: metasploit framework</vt:lpstr>
      <vt:lpstr>PowerPoint Presentation</vt:lpstr>
      <vt:lpstr>PowerPoint Presentation</vt:lpstr>
      <vt:lpstr>PowerPoint Presentation</vt:lpstr>
      <vt:lpstr>ЕКСПЕРИМЕНТ: Снимци мрежног саобраћаја</vt:lpstr>
      <vt:lpstr>ЕКСПЕРИМЕНТ: nmap</vt:lpstr>
      <vt:lpstr>ЕКСПЕРИМЕНТ: Гугл скада хаковање</vt:lpstr>
      <vt:lpstr>PowerPoint Presentation</vt:lpstr>
      <vt:lpstr>закључак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Етичко хаковање индустријских управљачких система употребом „ControlThings“ платформе</dc:title>
  <dc:creator>Nemanja</dc:creator>
  <cp:lastModifiedBy>Nemanja</cp:lastModifiedBy>
  <cp:revision>74</cp:revision>
  <dcterms:created xsi:type="dcterms:W3CDTF">2023-09-06T15:00:20Z</dcterms:created>
  <dcterms:modified xsi:type="dcterms:W3CDTF">2023-09-15T04:16:19Z</dcterms:modified>
</cp:coreProperties>
</file>