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emanja%20Bibic\Desktop\New%20folder\Case%20Study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emanja%20Bibic\Desktop\New%20folder\Case%20Study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emanja%20Bibic\Desktop\New%20folder\Case%20Study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emanja%20Bibic\Desktop\New%20folder\Case%20Study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Daily Profit by Platform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'By Platform'!$H$12</c:f>
              <c:strCache>
                <c:ptCount val="1"/>
                <c:pt idx="0">
                  <c:v>Profit Android</c:v>
                </c:pt>
              </c:strCache>
            </c:strRef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trendline>
            <c:spPr>
              <a:ln w="9525" cap="rnd">
                <a:solidFill>
                  <a:schemeClr val="accent1"/>
                </a:solidFill>
              </a:ln>
              <a:effectLst/>
            </c:spPr>
            <c:trendlineType val="linear"/>
            <c:dispRSqr val="0"/>
            <c:dispEq val="0"/>
          </c:trendline>
          <c:cat>
            <c:numRef>
              <c:f>'By Platform'!$A$13:$A$135</c:f>
              <c:numCache>
                <c:formatCode>m/d/yyyy</c:formatCode>
                <c:ptCount val="123"/>
                <c:pt idx="0">
                  <c:v>42644</c:v>
                </c:pt>
                <c:pt idx="1">
                  <c:v>42645</c:v>
                </c:pt>
                <c:pt idx="2">
                  <c:v>42646</c:v>
                </c:pt>
                <c:pt idx="3">
                  <c:v>42647</c:v>
                </c:pt>
                <c:pt idx="4">
                  <c:v>42648</c:v>
                </c:pt>
                <c:pt idx="5">
                  <c:v>42649</c:v>
                </c:pt>
                <c:pt idx="6">
                  <c:v>42650</c:v>
                </c:pt>
                <c:pt idx="7">
                  <c:v>42651</c:v>
                </c:pt>
                <c:pt idx="8">
                  <c:v>42652</c:v>
                </c:pt>
                <c:pt idx="9">
                  <c:v>42653</c:v>
                </c:pt>
                <c:pt idx="10">
                  <c:v>42654</c:v>
                </c:pt>
                <c:pt idx="11">
                  <c:v>42655</c:v>
                </c:pt>
                <c:pt idx="12">
                  <c:v>42656</c:v>
                </c:pt>
                <c:pt idx="13">
                  <c:v>42657</c:v>
                </c:pt>
                <c:pt idx="14">
                  <c:v>42658</c:v>
                </c:pt>
                <c:pt idx="15">
                  <c:v>42659</c:v>
                </c:pt>
                <c:pt idx="16">
                  <c:v>42660</c:v>
                </c:pt>
                <c:pt idx="17">
                  <c:v>42661</c:v>
                </c:pt>
                <c:pt idx="18">
                  <c:v>42662</c:v>
                </c:pt>
                <c:pt idx="19">
                  <c:v>42663</c:v>
                </c:pt>
                <c:pt idx="20">
                  <c:v>42664</c:v>
                </c:pt>
                <c:pt idx="21">
                  <c:v>42665</c:v>
                </c:pt>
                <c:pt idx="22">
                  <c:v>42666</c:v>
                </c:pt>
                <c:pt idx="23">
                  <c:v>42667</c:v>
                </c:pt>
                <c:pt idx="24">
                  <c:v>42668</c:v>
                </c:pt>
                <c:pt idx="25">
                  <c:v>42669</c:v>
                </c:pt>
                <c:pt idx="26">
                  <c:v>42670</c:v>
                </c:pt>
                <c:pt idx="27">
                  <c:v>42671</c:v>
                </c:pt>
                <c:pt idx="28">
                  <c:v>42672</c:v>
                </c:pt>
                <c:pt idx="29">
                  <c:v>42673</c:v>
                </c:pt>
                <c:pt idx="30">
                  <c:v>42674</c:v>
                </c:pt>
                <c:pt idx="31">
                  <c:v>42675</c:v>
                </c:pt>
                <c:pt idx="32">
                  <c:v>42676</c:v>
                </c:pt>
                <c:pt idx="33">
                  <c:v>42677</c:v>
                </c:pt>
                <c:pt idx="34">
                  <c:v>42678</c:v>
                </c:pt>
                <c:pt idx="35">
                  <c:v>42679</c:v>
                </c:pt>
                <c:pt idx="36">
                  <c:v>42680</c:v>
                </c:pt>
                <c:pt idx="37">
                  <c:v>42681</c:v>
                </c:pt>
                <c:pt idx="38">
                  <c:v>42682</c:v>
                </c:pt>
                <c:pt idx="39">
                  <c:v>42683</c:v>
                </c:pt>
                <c:pt idx="40">
                  <c:v>42684</c:v>
                </c:pt>
                <c:pt idx="41">
                  <c:v>42685</c:v>
                </c:pt>
                <c:pt idx="42">
                  <c:v>42686</c:v>
                </c:pt>
                <c:pt idx="43">
                  <c:v>42687</c:v>
                </c:pt>
                <c:pt idx="44">
                  <c:v>42688</c:v>
                </c:pt>
                <c:pt idx="45">
                  <c:v>42689</c:v>
                </c:pt>
                <c:pt idx="46">
                  <c:v>42690</c:v>
                </c:pt>
                <c:pt idx="47">
                  <c:v>42691</c:v>
                </c:pt>
                <c:pt idx="48">
                  <c:v>42692</c:v>
                </c:pt>
                <c:pt idx="49">
                  <c:v>42693</c:v>
                </c:pt>
                <c:pt idx="50">
                  <c:v>42694</c:v>
                </c:pt>
                <c:pt idx="51">
                  <c:v>42695</c:v>
                </c:pt>
                <c:pt idx="52">
                  <c:v>42696</c:v>
                </c:pt>
                <c:pt idx="53">
                  <c:v>42697</c:v>
                </c:pt>
                <c:pt idx="54">
                  <c:v>42698</c:v>
                </c:pt>
                <c:pt idx="55">
                  <c:v>42699</c:v>
                </c:pt>
                <c:pt idx="56">
                  <c:v>42700</c:v>
                </c:pt>
                <c:pt idx="57">
                  <c:v>42701</c:v>
                </c:pt>
                <c:pt idx="58">
                  <c:v>42702</c:v>
                </c:pt>
                <c:pt idx="59">
                  <c:v>42703</c:v>
                </c:pt>
                <c:pt idx="60">
                  <c:v>42704</c:v>
                </c:pt>
                <c:pt idx="61">
                  <c:v>42705</c:v>
                </c:pt>
                <c:pt idx="62">
                  <c:v>42706</c:v>
                </c:pt>
                <c:pt idx="63">
                  <c:v>42707</c:v>
                </c:pt>
                <c:pt idx="64">
                  <c:v>42708</c:v>
                </c:pt>
                <c:pt idx="65">
                  <c:v>42709</c:v>
                </c:pt>
                <c:pt idx="66">
                  <c:v>42710</c:v>
                </c:pt>
                <c:pt idx="67">
                  <c:v>42711</c:v>
                </c:pt>
                <c:pt idx="68">
                  <c:v>42712</c:v>
                </c:pt>
                <c:pt idx="69">
                  <c:v>42713</c:v>
                </c:pt>
                <c:pt idx="70">
                  <c:v>42714</c:v>
                </c:pt>
                <c:pt idx="71">
                  <c:v>42715</c:v>
                </c:pt>
                <c:pt idx="72">
                  <c:v>42716</c:v>
                </c:pt>
                <c:pt idx="73">
                  <c:v>42717</c:v>
                </c:pt>
                <c:pt idx="74">
                  <c:v>42718</c:v>
                </c:pt>
                <c:pt idx="75">
                  <c:v>42719</c:v>
                </c:pt>
                <c:pt idx="76">
                  <c:v>42720</c:v>
                </c:pt>
                <c:pt idx="77">
                  <c:v>42721</c:v>
                </c:pt>
                <c:pt idx="78">
                  <c:v>42722</c:v>
                </c:pt>
                <c:pt idx="79">
                  <c:v>42723</c:v>
                </c:pt>
                <c:pt idx="80">
                  <c:v>42724</c:v>
                </c:pt>
                <c:pt idx="81">
                  <c:v>42725</c:v>
                </c:pt>
                <c:pt idx="82">
                  <c:v>42726</c:v>
                </c:pt>
                <c:pt idx="83">
                  <c:v>42727</c:v>
                </c:pt>
                <c:pt idx="84">
                  <c:v>42728</c:v>
                </c:pt>
                <c:pt idx="85">
                  <c:v>42729</c:v>
                </c:pt>
                <c:pt idx="86">
                  <c:v>42730</c:v>
                </c:pt>
                <c:pt idx="87">
                  <c:v>42731</c:v>
                </c:pt>
                <c:pt idx="88">
                  <c:v>42732</c:v>
                </c:pt>
                <c:pt idx="89">
                  <c:v>42733</c:v>
                </c:pt>
                <c:pt idx="90">
                  <c:v>42734</c:v>
                </c:pt>
                <c:pt idx="91">
                  <c:v>42735</c:v>
                </c:pt>
                <c:pt idx="92">
                  <c:v>42736</c:v>
                </c:pt>
                <c:pt idx="93">
                  <c:v>42737</c:v>
                </c:pt>
                <c:pt idx="94">
                  <c:v>42738</c:v>
                </c:pt>
                <c:pt idx="95">
                  <c:v>42739</c:v>
                </c:pt>
                <c:pt idx="96">
                  <c:v>42740</c:v>
                </c:pt>
                <c:pt idx="97">
                  <c:v>42741</c:v>
                </c:pt>
                <c:pt idx="98">
                  <c:v>42742</c:v>
                </c:pt>
                <c:pt idx="99">
                  <c:v>42743</c:v>
                </c:pt>
                <c:pt idx="100">
                  <c:v>42744</c:v>
                </c:pt>
                <c:pt idx="101">
                  <c:v>42745</c:v>
                </c:pt>
                <c:pt idx="102">
                  <c:v>42746</c:v>
                </c:pt>
                <c:pt idx="103">
                  <c:v>42747</c:v>
                </c:pt>
                <c:pt idx="104">
                  <c:v>42748</c:v>
                </c:pt>
                <c:pt idx="105">
                  <c:v>42749</c:v>
                </c:pt>
                <c:pt idx="106">
                  <c:v>42750</c:v>
                </c:pt>
                <c:pt idx="107">
                  <c:v>42751</c:v>
                </c:pt>
                <c:pt idx="108">
                  <c:v>42752</c:v>
                </c:pt>
                <c:pt idx="109">
                  <c:v>42753</c:v>
                </c:pt>
                <c:pt idx="110">
                  <c:v>42754</c:v>
                </c:pt>
                <c:pt idx="111">
                  <c:v>42755</c:v>
                </c:pt>
                <c:pt idx="112">
                  <c:v>42756</c:v>
                </c:pt>
                <c:pt idx="113">
                  <c:v>42757</c:v>
                </c:pt>
                <c:pt idx="114">
                  <c:v>42758</c:v>
                </c:pt>
                <c:pt idx="115">
                  <c:v>42759</c:v>
                </c:pt>
                <c:pt idx="116">
                  <c:v>42760</c:v>
                </c:pt>
                <c:pt idx="117">
                  <c:v>42761</c:v>
                </c:pt>
                <c:pt idx="118">
                  <c:v>42762</c:v>
                </c:pt>
                <c:pt idx="119">
                  <c:v>42763</c:v>
                </c:pt>
                <c:pt idx="120">
                  <c:v>42764</c:v>
                </c:pt>
                <c:pt idx="121">
                  <c:v>42765</c:v>
                </c:pt>
                <c:pt idx="122">
                  <c:v>42766</c:v>
                </c:pt>
              </c:numCache>
            </c:numRef>
          </c:cat>
          <c:val>
            <c:numRef>
              <c:f>'By Platform'!$H$13:$H$135</c:f>
              <c:numCache>
                <c:formatCode>_(* #,##0.00_);_(* \(#,##0.00\);_(* "-"??_);_(@_)</c:formatCode>
                <c:ptCount val="123"/>
                <c:pt idx="0">
                  <c:v>-2.0763053148101354</c:v>
                </c:pt>
                <c:pt idx="1">
                  <c:v>-3.0448454952728392</c:v>
                </c:pt>
                <c:pt idx="2">
                  <c:v>-0.59280898847214702</c:v>
                </c:pt>
                <c:pt idx="3">
                  <c:v>-1.9953244649328015</c:v>
                </c:pt>
                <c:pt idx="4">
                  <c:v>-2.1816837153814208</c:v>
                </c:pt>
                <c:pt idx="5">
                  <c:v>-0.52800363778766646</c:v>
                </c:pt>
                <c:pt idx="6">
                  <c:v>1.9981620301209302</c:v>
                </c:pt>
                <c:pt idx="7">
                  <c:v>-2.731851695265473</c:v>
                </c:pt>
                <c:pt idx="8">
                  <c:v>-3.3377423578435041</c:v>
                </c:pt>
                <c:pt idx="9">
                  <c:v>-1.3209721341165344</c:v>
                </c:pt>
                <c:pt idx="10">
                  <c:v>0.41130497053286286</c:v>
                </c:pt>
                <c:pt idx="11">
                  <c:v>-0.82676866761863477</c:v>
                </c:pt>
                <c:pt idx="12">
                  <c:v>2.819398884587728</c:v>
                </c:pt>
                <c:pt idx="13">
                  <c:v>-0.2608735579242859</c:v>
                </c:pt>
                <c:pt idx="14">
                  <c:v>-2.0671126532866326</c:v>
                </c:pt>
                <c:pt idx="15">
                  <c:v>-3.2242189772829386</c:v>
                </c:pt>
                <c:pt idx="16">
                  <c:v>1.7373050733183875</c:v>
                </c:pt>
                <c:pt idx="17">
                  <c:v>2.020820444990477</c:v>
                </c:pt>
                <c:pt idx="18">
                  <c:v>3.3746047149545455</c:v>
                </c:pt>
                <c:pt idx="19">
                  <c:v>0.96874886912268754</c:v>
                </c:pt>
                <c:pt idx="20">
                  <c:v>-4.9147563956406284</c:v>
                </c:pt>
                <c:pt idx="21">
                  <c:v>-1.6534550295746835</c:v>
                </c:pt>
                <c:pt idx="22">
                  <c:v>-0.88222698387974186</c:v>
                </c:pt>
                <c:pt idx="23">
                  <c:v>4.4363920514580757</c:v>
                </c:pt>
                <c:pt idx="24">
                  <c:v>-0.93410862223925539</c:v>
                </c:pt>
                <c:pt idx="25">
                  <c:v>0.81400953554892319</c:v>
                </c:pt>
                <c:pt idx="26">
                  <c:v>-0.70965647840049129</c:v>
                </c:pt>
                <c:pt idx="27">
                  <c:v>1.8165714268935369</c:v>
                </c:pt>
                <c:pt idx="28">
                  <c:v>-0.63636266104380534</c:v>
                </c:pt>
                <c:pt idx="29">
                  <c:v>1.0460301705555517</c:v>
                </c:pt>
                <c:pt idx="30">
                  <c:v>2.1599546567432317</c:v>
                </c:pt>
                <c:pt idx="31">
                  <c:v>2.6047389179271376</c:v>
                </c:pt>
                <c:pt idx="32">
                  <c:v>1.6513863777944071</c:v>
                </c:pt>
                <c:pt idx="33">
                  <c:v>1.8947510453358023</c:v>
                </c:pt>
                <c:pt idx="34">
                  <c:v>3.103299202746868</c:v>
                </c:pt>
                <c:pt idx="35">
                  <c:v>1.3960057724148376</c:v>
                </c:pt>
                <c:pt idx="36">
                  <c:v>0.95173899642244553</c:v>
                </c:pt>
                <c:pt idx="37">
                  <c:v>0.85200086408397646</c:v>
                </c:pt>
                <c:pt idx="38">
                  <c:v>0.15748774663148066</c:v>
                </c:pt>
                <c:pt idx="39">
                  <c:v>-10.469315892804616</c:v>
                </c:pt>
                <c:pt idx="40">
                  <c:v>1.5750219875581324</c:v>
                </c:pt>
                <c:pt idx="41">
                  <c:v>-1.1136090173461402</c:v>
                </c:pt>
                <c:pt idx="42">
                  <c:v>-2.4278157578736765</c:v>
                </c:pt>
                <c:pt idx="43">
                  <c:v>-0.41644653065253562</c:v>
                </c:pt>
                <c:pt idx="44">
                  <c:v>-0.7263935047708866</c:v>
                </c:pt>
                <c:pt idx="45">
                  <c:v>0.23511578779329176</c:v>
                </c:pt>
                <c:pt idx="46">
                  <c:v>-0.31249046485871729</c:v>
                </c:pt>
                <c:pt idx="47">
                  <c:v>1.9836265768121193</c:v>
                </c:pt>
                <c:pt idx="48">
                  <c:v>3.5438266711853972</c:v>
                </c:pt>
                <c:pt idx="49">
                  <c:v>2.0198040520261258</c:v>
                </c:pt>
                <c:pt idx="50">
                  <c:v>1.9864333344685707</c:v>
                </c:pt>
                <c:pt idx="51">
                  <c:v>5.0754354268594613</c:v>
                </c:pt>
                <c:pt idx="52">
                  <c:v>3.0910029544707491</c:v>
                </c:pt>
                <c:pt idx="53">
                  <c:v>1.7709658138132347</c:v>
                </c:pt>
                <c:pt idx="54">
                  <c:v>1.4114420022908214</c:v>
                </c:pt>
                <c:pt idx="55">
                  <c:v>0.34692675098643783</c:v>
                </c:pt>
                <c:pt idx="56">
                  <c:v>-3.0067426533636201</c:v>
                </c:pt>
                <c:pt idx="57">
                  <c:v>-1.4760450400749257</c:v>
                </c:pt>
                <c:pt idx="58">
                  <c:v>5.6210376709722709</c:v>
                </c:pt>
                <c:pt idx="59">
                  <c:v>2.2446191976745675</c:v>
                </c:pt>
                <c:pt idx="60">
                  <c:v>5.2183622603106654</c:v>
                </c:pt>
                <c:pt idx="61">
                  <c:v>2.8560002916265161</c:v>
                </c:pt>
                <c:pt idx="62">
                  <c:v>2.5046465624100653</c:v>
                </c:pt>
                <c:pt idx="63">
                  <c:v>-0.27350492688646744</c:v>
                </c:pt>
                <c:pt idx="64">
                  <c:v>0.44481832398468257</c:v>
                </c:pt>
                <c:pt idx="65">
                  <c:v>1.3108824185203702</c:v>
                </c:pt>
                <c:pt idx="66">
                  <c:v>-0.33409831707119314</c:v>
                </c:pt>
                <c:pt idx="67">
                  <c:v>-8.715147584849689E-2</c:v>
                </c:pt>
                <c:pt idx="68">
                  <c:v>1.5875067449463034</c:v>
                </c:pt>
                <c:pt idx="69">
                  <c:v>2.1268961626224794</c:v>
                </c:pt>
                <c:pt idx="70">
                  <c:v>1.2171581681062942</c:v>
                </c:pt>
                <c:pt idx="71">
                  <c:v>0.4769561086791187</c:v>
                </c:pt>
                <c:pt idx="72">
                  <c:v>0.18375758651864757</c:v>
                </c:pt>
                <c:pt idx="73">
                  <c:v>-1.1097101858183509</c:v>
                </c:pt>
                <c:pt idx="74">
                  <c:v>2.2827137084970883</c:v>
                </c:pt>
                <c:pt idx="75">
                  <c:v>0.27942118260461457</c:v>
                </c:pt>
                <c:pt idx="76">
                  <c:v>-0.23226216137424949</c:v>
                </c:pt>
                <c:pt idx="77">
                  <c:v>1.4633246483857989</c:v>
                </c:pt>
                <c:pt idx="78">
                  <c:v>0.20684481515600056</c:v>
                </c:pt>
                <c:pt idx="79">
                  <c:v>3.3178166042420947</c:v>
                </c:pt>
                <c:pt idx="80">
                  <c:v>-1.7577149373744521</c:v>
                </c:pt>
                <c:pt idx="81">
                  <c:v>2.4784357703675015</c:v>
                </c:pt>
                <c:pt idx="82">
                  <c:v>0.49243916559499912</c:v>
                </c:pt>
                <c:pt idx="83">
                  <c:v>5.9595316328744996</c:v>
                </c:pt>
                <c:pt idx="84">
                  <c:v>1.4890230348873206</c:v>
                </c:pt>
                <c:pt idx="85">
                  <c:v>-3.7901436831187501</c:v>
                </c:pt>
                <c:pt idx="86">
                  <c:v>-0.2077746324118048</c:v>
                </c:pt>
                <c:pt idx="87">
                  <c:v>-0.69537037054870909</c:v>
                </c:pt>
                <c:pt idx="88">
                  <c:v>2.415577931166025</c:v>
                </c:pt>
                <c:pt idx="89">
                  <c:v>9.2184757558851915E-2</c:v>
                </c:pt>
                <c:pt idx="90">
                  <c:v>-6.059121000084005</c:v>
                </c:pt>
                <c:pt idx="91">
                  <c:v>-4.2467530398145996</c:v>
                </c:pt>
                <c:pt idx="92">
                  <c:v>-1.1673674891136196</c:v>
                </c:pt>
                <c:pt idx="93">
                  <c:v>0.72895070493986991</c:v>
                </c:pt>
                <c:pt idx="94">
                  <c:v>1.227801183071243</c:v>
                </c:pt>
                <c:pt idx="95">
                  <c:v>-1.7597517412006529</c:v>
                </c:pt>
                <c:pt idx="96">
                  <c:v>-2.9777231590963686</c:v>
                </c:pt>
                <c:pt idx="97">
                  <c:v>-1.026912960938752</c:v>
                </c:pt>
                <c:pt idx="98">
                  <c:v>-3.2585503730117082</c:v>
                </c:pt>
                <c:pt idx="99">
                  <c:v>-2.513084059023913</c:v>
                </c:pt>
                <c:pt idx="100">
                  <c:v>0.91083777672008481</c:v>
                </c:pt>
                <c:pt idx="101">
                  <c:v>-0.2911612558460861</c:v>
                </c:pt>
                <c:pt idx="102">
                  <c:v>0.57488168445524102</c:v>
                </c:pt>
                <c:pt idx="103">
                  <c:v>1.0464920615552689</c:v>
                </c:pt>
                <c:pt idx="104">
                  <c:v>0.69993005315372658</c:v>
                </c:pt>
                <c:pt idx="105">
                  <c:v>-0.36830489740171946</c:v>
                </c:pt>
                <c:pt idx="106">
                  <c:v>0.47580206995041135</c:v>
                </c:pt>
                <c:pt idx="107">
                  <c:v>-6.0369736730019129E-2</c:v>
                </c:pt>
                <c:pt idx="108">
                  <c:v>-1.7547465391828765</c:v>
                </c:pt>
                <c:pt idx="109">
                  <c:v>-1.1844087928937073</c:v>
                </c:pt>
                <c:pt idx="110">
                  <c:v>-1.6197941643650005</c:v>
                </c:pt>
                <c:pt idx="111">
                  <c:v>1.8287741654568053</c:v>
                </c:pt>
                <c:pt idx="112">
                  <c:v>-8.8362983280574042E-2</c:v>
                </c:pt>
                <c:pt idx="113">
                  <c:v>1.1176499385163456</c:v>
                </c:pt>
                <c:pt idx="114">
                  <c:v>1.4206791580699647</c:v>
                </c:pt>
                <c:pt idx="115">
                  <c:v>1.6640478677946284</c:v>
                </c:pt>
                <c:pt idx="116">
                  <c:v>-4.0100060507616462</c:v>
                </c:pt>
                <c:pt idx="117">
                  <c:v>-2.1851860535506429</c:v>
                </c:pt>
                <c:pt idx="118">
                  <c:v>-0.82043505436011943</c:v>
                </c:pt>
                <c:pt idx="119">
                  <c:v>-3.6691025119042115</c:v>
                </c:pt>
                <c:pt idx="120">
                  <c:v>-0.71927050677865012</c:v>
                </c:pt>
                <c:pt idx="121">
                  <c:v>2.7840383211594641</c:v>
                </c:pt>
                <c:pt idx="122">
                  <c:v>3.2643060220166755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07C-4800-B0C2-840C8B628BFB}"/>
            </c:ext>
          </c:extLst>
        </c:ser>
        <c:ser>
          <c:idx val="1"/>
          <c:order val="1"/>
          <c:tx>
            <c:strRef>
              <c:f>'By Platform'!$Q$12</c:f>
              <c:strCache>
                <c:ptCount val="1"/>
                <c:pt idx="0">
                  <c:v>Profit iOS</c:v>
                </c:pt>
              </c:strCache>
            </c:strRef>
          </c:tx>
          <c:spPr>
            <a:ln w="22225" cap="rnd" cmpd="sng" algn="ctr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trendline>
            <c:spPr>
              <a:ln w="9525" cap="rnd">
                <a:solidFill>
                  <a:schemeClr val="accent2"/>
                </a:solidFill>
              </a:ln>
              <a:effectLst/>
            </c:spPr>
            <c:trendlineType val="linear"/>
            <c:dispRSqr val="0"/>
            <c:dispEq val="0"/>
          </c:trendline>
          <c:cat>
            <c:numRef>
              <c:f>'By Platform'!$A$13:$A$135</c:f>
              <c:numCache>
                <c:formatCode>m/d/yyyy</c:formatCode>
                <c:ptCount val="123"/>
                <c:pt idx="0">
                  <c:v>42644</c:v>
                </c:pt>
                <c:pt idx="1">
                  <c:v>42645</c:v>
                </c:pt>
                <c:pt idx="2">
                  <c:v>42646</c:v>
                </c:pt>
                <c:pt idx="3">
                  <c:v>42647</c:v>
                </c:pt>
                <c:pt idx="4">
                  <c:v>42648</c:v>
                </c:pt>
                <c:pt idx="5">
                  <c:v>42649</c:v>
                </c:pt>
                <c:pt idx="6">
                  <c:v>42650</c:v>
                </c:pt>
                <c:pt idx="7">
                  <c:v>42651</c:v>
                </c:pt>
                <c:pt idx="8">
                  <c:v>42652</c:v>
                </c:pt>
                <c:pt idx="9">
                  <c:v>42653</c:v>
                </c:pt>
                <c:pt idx="10">
                  <c:v>42654</c:v>
                </c:pt>
                <c:pt idx="11">
                  <c:v>42655</c:v>
                </c:pt>
                <c:pt idx="12">
                  <c:v>42656</c:v>
                </c:pt>
                <c:pt idx="13">
                  <c:v>42657</c:v>
                </c:pt>
                <c:pt idx="14">
                  <c:v>42658</c:v>
                </c:pt>
                <c:pt idx="15">
                  <c:v>42659</c:v>
                </c:pt>
                <c:pt idx="16">
                  <c:v>42660</c:v>
                </c:pt>
                <c:pt idx="17">
                  <c:v>42661</c:v>
                </c:pt>
                <c:pt idx="18">
                  <c:v>42662</c:v>
                </c:pt>
                <c:pt idx="19">
                  <c:v>42663</c:v>
                </c:pt>
                <c:pt idx="20">
                  <c:v>42664</c:v>
                </c:pt>
                <c:pt idx="21">
                  <c:v>42665</c:v>
                </c:pt>
                <c:pt idx="22">
                  <c:v>42666</c:v>
                </c:pt>
                <c:pt idx="23">
                  <c:v>42667</c:v>
                </c:pt>
                <c:pt idx="24">
                  <c:v>42668</c:v>
                </c:pt>
                <c:pt idx="25">
                  <c:v>42669</c:v>
                </c:pt>
                <c:pt idx="26">
                  <c:v>42670</c:v>
                </c:pt>
                <c:pt idx="27">
                  <c:v>42671</c:v>
                </c:pt>
                <c:pt idx="28">
                  <c:v>42672</c:v>
                </c:pt>
                <c:pt idx="29">
                  <c:v>42673</c:v>
                </c:pt>
                <c:pt idx="30">
                  <c:v>42674</c:v>
                </c:pt>
                <c:pt idx="31">
                  <c:v>42675</c:v>
                </c:pt>
                <c:pt idx="32">
                  <c:v>42676</c:v>
                </c:pt>
                <c:pt idx="33">
                  <c:v>42677</c:v>
                </c:pt>
                <c:pt idx="34">
                  <c:v>42678</c:v>
                </c:pt>
                <c:pt idx="35">
                  <c:v>42679</c:v>
                </c:pt>
                <c:pt idx="36">
                  <c:v>42680</c:v>
                </c:pt>
                <c:pt idx="37">
                  <c:v>42681</c:v>
                </c:pt>
                <c:pt idx="38">
                  <c:v>42682</c:v>
                </c:pt>
                <c:pt idx="39">
                  <c:v>42683</c:v>
                </c:pt>
                <c:pt idx="40">
                  <c:v>42684</c:v>
                </c:pt>
                <c:pt idx="41">
                  <c:v>42685</c:v>
                </c:pt>
                <c:pt idx="42">
                  <c:v>42686</c:v>
                </c:pt>
                <c:pt idx="43">
                  <c:v>42687</c:v>
                </c:pt>
                <c:pt idx="44">
                  <c:v>42688</c:v>
                </c:pt>
                <c:pt idx="45">
                  <c:v>42689</c:v>
                </c:pt>
                <c:pt idx="46">
                  <c:v>42690</c:v>
                </c:pt>
                <c:pt idx="47">
                  <c:v>42691</c:v>
                </c:pt>
                <c:pt idx="48">
                  <c:v>42692</c:v>
                </c:pt>
                <c:pt idx="49">
                  <c:v>42693</c:v>
                </c:pt>
                <c:pt idx="50">
                  <c:v>42694</c:v>
                </c:pt>
                <c:pt idx="51">
                  <c:v>42695</c:v>
                </c:pt>
                <c:pt idx="52">
                  <c:v>42696</c:v>
                </c:pt>
                <c:pt idx="53">
                  <c:v>42697</c:v>
                </c:pt>
                <c:pt idx="54">
                  <c:v>42698</c:v>
                </c:pt>
                <c:pt idx="55">
                  <c:v>42699</c:v>
                </c:pt>
                <c:pt idx="56">
                  <c:v>42700</c:v>
                </c:pt>
                <c:pt idx="57">
                  <c:v>42701</c:v>
                </c:pt>
                <c:pt idx="58">
                  <c:v>42702</c:v>
                </c:pt>
                <c:pt idx="59">
                  <c:v>42703</c:v>
                </c:pt>
                <c:pt idx="60">
                  <c:v>42704</c:v>
                </c:pt>
                <c:pt idx="61">
                  <c:v>42705</c:v>
                </c:pt>
                <c:pt idx="62">
                  <c:v>42706</c:v>
                </c:pt>
                <c:pt idx="63">
                  <c:v>42707</c:v>
                </c:pt>
                <c:pt idx="64">
                  <c:v>42708</c:v>
                </c:pt>
                <c:pt idx="65">
                  <c:v>42709</c:v>
                </c:pt>
                <c:pt idx="66">
                  <c:v>42710</c:v>
                </c:pt>
                <c:pt idx="67">
                  <c:v>42711</c:v>
                </c:pt>
                <c:pt idx="68">
                  <c:v>42712</c:v>
                </c:pt>
                <c:pt idx="69">
                  <c:v>42713</c:v>
                </c:pt>
                <c:pt idx="70">
                  <c:v>42714</c:v>
                </c:pt>
                <c:pt idx="71">
                  <c:v>42715</c:v>
                </c:pt>
                <c:pt idx="72">
                  <c:v>42716</c:v>
                </c:pt>
                <c:pt idx="73">
                  <c:v>42717</c:v>
                </c:pt>
                <c:pt idx="74">
                  <c:v>42718</c:v>
                </c:pt>
                <c:pt idx="75">
                  <c:v>42719</c:v>
                </c:pt>
                <c:pt idx="76">
                  <c:v>42720</c:v>
                </c:pt>
                <c:pt idx="77">
                  <c:v>42721</c:v>
                </c:pt>
                <c:pt idx="78">
                  <c:v>42722</c:v>
                </c:pt>
                <c:pt idx="79">
                  <c:v>42723</c:v>
                </c:pt>
                <c:pt idx="80">
                  <c:v>42724</c:v>
                </c:pt>
                <c:pt idx="81">
                  <c:v>42725</c:v>
                </c:pt>
                <c:pt idx="82">
                  <c:v>42726</c:v>
                </c:pt>
                <c:pt idx="83">
                  <c:v>42727</c:v>
                </c:pt>
                <c:pt idx="84">
                  <c:v>42728</c:v>
                </c:pt>
                <c:pt idx="85">
                  <c:v>42729</c:v>
                </c:pt>
                <c:pt idx="86">
                  <c:v>42730</c:v>
                </c:pt>
                <c:pt idx="87">
                  <c:v>42731</c:v>
                </c:pt>
                <c:pt idx="88">
                  <c:v>42732</c:v>
                </c:pt>
                <c:pt idx="89">
                  <c:v>42733</c:v>
                </c:pt>
                <c:pt idx="90">
                  <c:v>42734</c:v>
                </c:pt>
                <c:pt idx="91">
                  <c:v>42735</c:v>
                </c:pt>
                <c:pt idx="92">
                  <c:v>42736</c:v>
                </c:pt>
                <c:pt idx="93">
                  <c:v>42737</c:v>
                </c:pt>
                <c:pt idx="94">
                  <c:v>42738</c:v>
                </c:pt>
                <c:pt idx="95">
                  <c:v>42739</c:v>
                </c:pt>
                <c:pt idx="96">
                  <c:v>42740</c:v>
                </c:pt>
                <c:pt idx="97">
                  <c:v>42741</c:v>
                </c:pt>
                <c:pt idx="98">
                  <c:v>42742</c:v>
                </c:pt>
                <c:pt idx="99">
                  <c:v>42743</c:v>
                </c:pt>
                <c:pt idx="100">
                  <c:v>42744</c:v>
                </c:pt>
                <c:pt idx="101">
                  <c:v>42745</c:v>
                </c:pt>
                <c:pt idx="102">
                  <c:v>42746</c:v>
                </c:pt>
                <c:pt idx="103">
                  <c:v>42747</c:v>
                </c:pt>
                <c:pt idx="104">
                  <c:v>42748</c:v>
                </c:pt>
                <c:pt idx="105">
                  <c:v>42749</c:v>
                </c:pt>
                <c:pt idx="106">
                  <c:v>42750</c:v>
                </c:pt>
                <c:pt idx="107">
                  <c:v>42751</c:v>
                </c:pt>
                <c:pt idx="108">
                  <c:v>42752</c:v>
                </c:pt>
                <c:pt idx="109">
                  <c:v>42753</c:v>
                </c:pt>
                <c:pt idx="110">
                  <c:v>42754</c:v>
                </c:pt>
                <c:pt idx="111">
                  <c:v>42755</c:v>
                </c:pt>
                <c:pt idx="112">
                  <c:v>42756</c:v>
                </c:pt>
                <c:pt idx="113">
                  <c:v>42757</c:v>
                </c:pt>
                <c:pt idx="114">
                  <c:v>42758</c:v>
                </c:pt>
                <c:pt idx="115">
                  <c:v>42759</c:v>
                </c:pt>
                <c:pt idx="116">
                  <c:v>42760</c:v>
                </c:pt>
                <c:pt idx="117">
                  <c:v>42761</c:v>
                </c:pt>
                <c:pt idx="118">
                  <c:v>42762</c:v>
                </c:pt>
                <c:pt idx="119">
                  <c:v>42763</c:v>
                </c:pt>
                <c:pt idx="120">
                  <c:v>42764</c:v>
                </c:pt>
                <c:pt idx="121">
                  <c:v>42765</c:v>
                </c:pt>
                <c:pt idx="122">
                  <c:v>42766</c:v>
                </c:pt>
              </c:numCache>
            </c:numRef>
          </c:cat>
          <c:val>
            <c:numRef>
              <c:f>'By Platform'!$Q$13:$Q$135</c:f>
              <c:numCache>
                <c:formatCode>_(* #,##0.00_);_(* \(#,##0.00\);_(* "-"??_);_(@_)</c:formatCode>
                <c:ptCount val="123"/>
                <c:pt idx="0">
                  <c:v>5.6953022076697586</c:v>
                </c:pt>
                <c:pt idx="1">
                  <c:v>-0.57804614953554101</c:v>
                </c:pt>
                <c:pt idx="2">
                  <c:v>2.9729652886395579</c:v>
                </c:pt>
                <c:pt idx="3">
                  <c:v>2.1146754610310584E-2</c:v>
                </c:pt>
                <c:pt idx="4">
                  <c:v>-1.2369067589916789</c:v>
                </c:pt>
                <c:pt idx="5">
                  <c:v>5.5977145937050565</c:v>
                </c:pt>
                <c:pt idx="6">
                  <c:v>6.6324781232670071</c:v>
                </c:pt>
                <c:pt idx="7">
                  <c:v>-3.7857402010220902</c:v>
                </c:pt>
                <c:pt idx="8">
                  <c:v>4.9906246427242458</c:v>
                </c:pt>
                <c:pt idx="9">
                  <c:v>13.815797980092457</c:v>
                </c:pt>
                <c:pt idx="10">
                  <c:v>1.0916001746896802</c:v>
                </c:pt>
                <c:pt idx="11">
                  <c:v>2.9001328452272181</c:v>
                </c:pt>
                <c:pt idx="12">
                  <c:v>2.7851872236732347</c:v>
                </c:pt>
                <c:pt idx="13">
                  <c:v>2.9640271233720612</c:v>
                </c:pt>
                <c:pt idx="14">
                  <c:v>0.93436998854571451</c:v>
                </c:pt>
                <c:pt idx="15">
                  <c:v>5.0115613924411981</c:v>
                </c:pt>
                <c:pt idx="16">
                  <c:v>4.2537810904370952</c:v>
                </c:pt>
                <c:pt idx="17">
                  <c:v>8.2758959868504469</c:v>
                </c:pt>
                <c:pt idx="18">
                  <c:v>3.0333048851808257</c:v>
                </c:pt>
                <c:pt idx="19">
                  <c:v>1.8114609016955574</c:v>
                </c:pt>
                <c:pt idx="20">
                  <c:v>-15.293072507604094</c:v>
                </c:pt>
                <c:pt idx="21">
                  <c:v>3.5219139264827874</c:v>
                </c:pt>
                <c:pt idx="22">
                  <c:v>5.0702888869521745</c:v>
                </c:pt>
                <c:pt idx="23">
                  <c:v>2.0340616032493597</c:v>
                </c:pt>
                <c:pt idx="24">
                  <c:v>2.8740244203076224</c:v>
                </c:pt>
                <c:pt idx="25">
                  <c:v>5.8357223772381621</c:v>
                </c:pt>
                <c:pt idx="26">
                  <c:v>0.13382648092643731</c:v>
                </c:pt>
                <c:pt idx="27">
                  <c:v>6.20181368895663</c:v>
                </c:pt>
                <c:pt idx="28">
                  <c:v>-0.28526013165595787</c:v>
                </c:pt>
                <c:pt idx="29">
                  <c:v>-0.55853421789869284</c:v>
                </c:pt>
                <c:pt idx="30">
                  <c:v>3.5514971952183698</c:v>
                </c:pt>
                <c:pt idx="31">
                  <c:v>-2.1394969298175059</c:v>
                </c:pt>
                <c:pt idx="32">
                  <c:v>3.6220370064130929</c:v>
                </c:pt>
                <c:pt idx="33">
                  <c:v>1.8522620853181311</c:v>
                </c:pt>
                <c:pt idx="34">
                  <c:v>3.9857534983327252</c:v>
                </c:pt>
                <c:pt idx="35">
                  <c:v>3.8962170198106274</c:v>
                </c:pt>
                <c:pt idx="36">
                  <c:v>6.110791351278543</c:v>
                </c:pt>
                <c:pt idx="37">
                  <c:v>0.7591802897859844</c:v>
                </c:pt>
                <c:pt idx="38">
                  <c:v>4.728229293670239</c:v>
                </c:pt>
                <c:pt idx="39">
                  <c:v>5.7209830095424392</c:v>
                </c:pt>
                <c:pt idx="40">
                  <c:v>5.1223154470773666</c:v>
                </c:pt>
                <c:pt idx="41">
                  <c:v>0.7801987257059303</c:v>
                </c:pt>
                <c:pt idx="42">
                  <c:v>7.0129841283031285</c:v>
                </c:pt>
                <c:pt idx="43">
                  <c:v>-0.50344534112864148</c:v>
                </c:pt>
                <c:pt idx="44">
                  <c:v>-0.61002340165108737</c:v>
                </c:pt>
                <c:pt idx="45">
                  <c:v>-0.81759041522915887</c:v>
                </c:pt>
                <c:pt idx="46">
                  <c:v>-3.5793591750891953</c:v>
                </c:pt>
                <c:pt idx="47">
                  <c:v>3.1517306429983494</c:v>
                </c:pt>
                <c:pt idx="48">
                  <c:v>-0.86965678261870216</c:v>
                </c:pt>
                <c:pt idx="49">
                  <c:v>1.8874212331254212</c:v>
                </c:pt>
                <c:pt idx="50">
                  <c:v>4.0550379261351592</c:v>
                </c:pt>
                <c:pt idx="51">
                  <c:v>3.977861145648514</c:v>
                </c:pt>
                <c:pt idx="52">
                  <c:v>3.3249781465954844</c:v>
                </c:pt>
                <c:pt idx="53">
                  <c:v>-2.4928445381573097</c:v>
                </c:pt>
                <c:pt idx="54">
                  <c:v>-1.9685229095440235</c:v>
                </c:pt>
                <c:pt idx="55">
                  <c:v>1.9975089079838471</c:v>
                </c:pt>
                <c:pt idx="56">
                  <c:v>-1.4714104703041917</c:v>
                </c:pt>
                <c:pt idx="57">
                  <c:v>-0.84424995007163151</c:v>
                </c:pt>
                <c:pt idx="58">
                  <c:v>5.3376557056816969</c:v>
                </c:pt>
                <c:pt idx="59">
                  <c:v>5.2713764460300006</c:v>
                </c:pt>
                <c:pt idx="60">
                  <c:v>4.7092769632347178</c:v>
                </c:pt>
                <c:pt idx="61">
                  <c:v>4.1641726475086642</c:v>
                </c:pt>
                <c:pt idx="62">
                  <c:v>4.7481872821362172</c:v>
                </c:pt>
                <c:pt idx="63">
                  <c:v>10.660455405044157</c:v>
                </c:pt>
                <c:pt idx="64">
                  <c:v>-0.24338858112371498</c:v>
                </c:pt>
                <c:pt idx="65">
                  <c:v>-2.0945986722887455</c:v>
                </c:pt>
                <c:pt idx="66">
                  <c:v>-0.55623139853676373</c:v>
                </c:pt>
                <c:pt idx="67">
                  <c:v>5.2437523334456078</c:v>
                </c:pt>
                <c:pt idx="68">
                  <c:v>0.51398480466571106</c:v>
                </c:pt>
                <c:pt idx="69">
                  <c:v>4.9593053615074165</c:v>
                </c:pt>
                <c:pt idx="70">
                  <c:v>2.3671447722274372</c:v>
                </c:pt>
                <c:pt idx="71">
                  <c:v>0.89275348748418515</c:v>
                </c:pt>
                <c:pt idx="72">
                  <c:v>0.17748140757363295</c:v>
                </c:pt>
                <c:pt idx="73">
                  <c:v>3.2474975984874073</c:v>
                </c:pt>
                <c:pt idx="74">
                  <c:v>3.1441788755750411</c:v>
                </c:pt>
                <c:pt idx="75">
                  <c:v>-0.95819826367703553</c:v>
                </c:pt>
                <c:pt idx="76">
                  <c:v>-1.0844414488759744</c:v>
                </c:pt>
                <c:pt idx="77">
                  <c:v>-1.6586213472571325</c:v>
                </c:pt>
                <c:pt idx="78">
                  <c:v>-2.1608741193822123</c:v>
                </c:pt>
                <c:pt idx="79">
                  <c:v>3.9843857807655461</c:v>
                </c:pt>
                <c:pt idx="80">
                  <c:v>-2.2962258906910549</c:v>
                </c:pt>
                <c:pt idx="81">
                  <c:v>-0.93691544559415807</c:v>
                </c:pt>
                <c:pt idx="82">
                  <c:v>2.0210031845021867</c:v>
                </c:pt>
                <c:pt idx="83">
                  <c:v>3.6351315218203992</c:v>
                </c:pt>
                <c:pt idx="84">
                  <c:v>5.9644157031074281</c:v>
                </c:pt>
                <c:pt idx="85">
                  <c:v>3.2902879460747516</c:v>
                </c:pt>
                <c:pt idx="86">
                  <c:v>6.3351789451015428</c:v>
                </c:pt>
                <c:pt idx="87">
                  <c:v>5.7718241984252092</c:v>
                </c:pt>
                <c:pt idx="88">
                  <c:v>1.9844408584279543</c:v>
                </c:pt>
                <c:pt idx="89">
                  <c:v>5.3430619120247886</c:v>
                </c:pt>
                <c:pt idx="90">
                  <c:v>7.5633999983695501</c:v>
                </c:pt>
                <c:pt idx="91">
                  <c:v>2.4743281969346018</c:v>
                </c:pt>
                <c:pt idx="92">
                  <c:v>-3.9119699118784688</c:v>
                </c:pt>
                <c:pt idx="93">
                  <c:v>4.2515989426724348</c:v>
                </c:pt>
                <c:pt idx="94">
                  <c:v>-4.1810137285544178</c:v>
                </c:pt>
                <c:pt idx="95">
                  <c:v>2.8825302930618619</c:v>
                </c:pt>
                <c:pt idx="96">
                  <c:v>2.850893751545382</c:v>
                </c:pt>
                <c:pt idx="97">
                  <c:v>2.2751290780241664</c:v>
                </c:pt>
                <c:pt idx="98">
                  <c:v>4.6493655283000503</c:v>
                </c:pt>
                <c:pt idx="99">
                  <c:v>-0.89060308079825479</c:v>
                </c:pt>
                <c:pt idx="100">
                  <c:v>2.1339715448572867</c:v>
                </c:pt>
                <c:pt idx="101">
                  <c:v>3.041537240820039</c:v>
                </c:pt>
                <c:pt idx="102">
                  <c:v>3.9482530895844508</c:v>
                </c:pt>
                <c:pt idx="103">
                  <c:v>0.31808585342071344</c:v>
                </c:pt>
                <c:pt idx="104">
                  <c:v>4.9406989691948962</c:v>
                </c:pt>
                <c:pt idx="105">
                  <c:v>4.9556936376644867</c:v>
                </c:pt>
                <c:pt idx="106">
                  <c:v>0.90295226768213144</c:v>
                </c:pt>
                <c:pt idx="107">
                  <c:v>7.2367546520575159</c:v>
                </c:pt>
                <c:pt idx="108">
                  <c:v>-0.93361606321856305</c:v>
                </c:pt>
                <c:pt idx="109">
                  <c:v>3.0587154792084701</c:v>
                </c:pt>
                <c:pt idx="110">
                  <c:v>3.3146403200028058</c:v>
                </c:pt>
                <c:pt idx="111">
                  <c:v>-4.0385027332625452</c:v>
                </c:pt>
                <c:pt idx="112">
                  <c:v>4.6808805843760757</c:v>
                </c:pt>
                <c:pt idx="113">
                  <c:v>4.3592823926288036</c:v>
                </c:pt>
                <c:pt idx="114">
                  <c:v>7.9949999911988652</c:v>
                </c:pt>
                <c:pt idx="115">
                  <c:v>-1.9938717706467064</c:v>
                </c:pt>
                <c:pt idx="116">
                  <c:v>-3.8652668888873705</c:v>
                </c:pt>
                <c:pt idx="117">
                  <c:v>6.731872235386569</c:v>
                </c:pt>
                <c:pt idx="118">
                  <c:v>8.1287642324808633</c:v>
                </c:pt>
                <c:pt idx="119">
                  <c:v>-0.46505369855827333</c:v>
                </c:pt>
                <c:pt idx="120">
                  <c:v>5.6549634390995145</c:v>
                </c:pt>
                <c:pt idx="121">
                  <c:v>6.7300605765297883</c:v>
                </c:pt>
                <c:pt idx="122">
                  <c:v>7.7290377413615738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07C-4800-B0C2-840C8B628B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17883199"/>
        <c:axId val="318025935"/>
      </c:lineChart>
      <c:dateAx>
        <c:axId val="317883199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8025935"/>
        <c:crosses val="autoZero"/>
        <c:auto val="1"/>
        <c:lblOffset val="100"/>
        <c:baseTimeUnit val="days"/>
      </c:dateAx>
      <c:valAx>
        <c:axId val="318025935"/>
        <c:scaling>
          <c:orientation val="minMax"/>
        </c:scaling>
        <c:delete val="0"/>
        <c:axPos val="l"/>
        <c:majorGridlines>
          <c:spPr>
            <a:ln>
              <a:solidFill>
                <a:schemeClr val="dk1">
                  <a:lumMod val="15000"/>
                  <a:lumOff val="85000"/>
                </a:schemeClr>
              </a:solidFill>
            </a:ln>
            <a:effectLst/>
          </c:spPr>
        </c:majorGridlines>
        <c:numFmt formatCode="_(* #,##0.00_);_(* \(#,##0.0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7883199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Profit per Subscriber by Marketing Channel, iOS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'By Channel'!$B$22</c:f>
              <c:strCache>
                <c:ptCount val="1"/>
                <c:pt idx="0">
                  <c:v>channel_2</c:v>
                </c:pt>
              </c:strCache>
            </c:strRef>
          </c:tx>
          <c:spPr>
            <a:ln w="12700" cap="rnd">
              <a:solidFill>
                <a:schemeClr val="accent4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trendline>
            <c:spPr>
              <a:ln w="19050" cap="rnd">
                <a:solidFill>
                  <a:schemeClr val="accent4">
                    <a:lumMod val="75000"/>
                  </a:schemeClr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numRef>
              <c:f>'By Channel'!$A$23:$A$145</c:f>
              <c:numCache>
                <c:formatCode>m/d/yyyy</c:formatCode>
                <c:ptCount val="123"/>
                <c:pt idx="0">
                  <c:v>42644</c:v>
                </c:pt>
                <c:pt idx="1">
                  <c:v>42645</c:v>
                </c:pt>
                <c:pt idx="2">
                  <c:v>42646</c:v>
                </c:pt>
                <c:pt idx="3">
                  <c:v>42647</c:v>
                </c:pt>
                <c:pt idx="4">
                  <c:v>42648</c:v>
                </c:pt>
                <c:pt idx="5">
                  <c:v>42649</c:v>
                </c:pt>
                <c:pt idx="6">
                  <c:v>42650</c:v>
                </c:pt>
                <c:pt idx="7">
                  <c:v>42651</c:v>
                </c:pt>
                <c:pt idx="8">
                  <c:v>42652</c:v>
                </c:pt>
                <c:pt idx="9">
                  <c:v>42653</c:v>
                </c:pt>
                <c:pt idx="10">
                  <c:v>42654</c:v>
                </c:pt>
                <c:pt idx="11">
                  <c:v>42655</c:v>
                </c:pt>
                <c:pt idx="12">
                  <c:v>42656</c:v>
                </c:pt>
                <c:pt idx="13">
                  <c:v>42657</c:v>
                </c:pt>
                <c:pt idx="14">
                  <c:v>42658</c:v>
                </c:pt>
                <c:pt idx="15">
                  <c:v>42659</c:v>
                </c:pt>
                <c:pt idx="16">
                  <c:v>42660</c:v>
                </c:pt>
                <c:pt idx="17">
                  <c:v>42661</c:v>
                </c:pt>
                <c:pt idx="18">
                  <c:v>42662</c:v>
                </c:pt>
                <c:pt idx="19">
                  <c:v>42663</c:v>
                </c:pt>
                <c:pt idx="20">
                  <c:v>42664</c:v>
                </c:pt>
                <c:pt idx="21">
                  <c:v>42665</c:v>
                </c:pt>
                <c:pt idx="22">
                  <c:v>42666</c:v>
                </c:pt>
                <c:pt idx="23">
                  <c:v>42667</c:v>
                </c:pt>
                <c:pt idx="24">
                  <c:v>42668</c:v>
                </c:pt>
                <c:pt idx="25">
                  <c:v>42669</c:v>
                </c:pt>
                <c:pt idx="26">
                  <c:v>42670</c:v>
                </c:pt>
                <c:pt idx="27">
                  <c:v>42671</c:v>
                </c:pt>
                <c:pt idx="28">
                  <c:v>42672</c:v>
                </c:pt>
                <c:pt idx="29">
                  <c:v>42673</c:v>
                </c:pt>
                <c:pt idx="30">
                  <c:v>42674</c:v>
                </c:pt>
                <c:pt idx="31">
                  <c:v>42675</c:v>
                </c:pt>
                <c:pt idx="32">
                  <c:v>42676</c:v>
                </c:pt>
                <c:pt idx="33">
                  <c:v>42677</c:v>
                </c:pt>
                <c:pt idx="34">
                  <c:v>42678</c:v>
                </c:pt>
                <c:pt idx="35">
                  <c:v>42679</c:v>
                </c:pt>
                <c:pt idx="36">
                  <c:v>42680</c:v>
                </c:pt>
                <c:pt idx="37">
                  <c:v>42681</c:v>
                </c:pt>
                <c:pt idx="38">
                  <c:v>42682</c:v>
                </c:pt>
                <c:pt idx="39">
                  <c:v>42683</c:v>
                </c:pt>
                <c:pt idx="40">
                  <c:v>42684</c:v>
                </c:pt>
                <c:pt idx="41">
                  <c:v>42685</c:v>
                </c:pt>
                <c:pt idx="42">
                  <c:v>42686</c:v>
                </c:pt>
                <c:pt idx="43">
                  <c:v>42687</c:v>
                </c:pt>
                <c:pt idx="44">
                  <c:v>42688</c:v>
                </c:pt>
                <c:pt idx="45">
                  <c:v>42689</c:v>
                </c:pt>
                <c:pt idx="46">
                  <c:v>42690</c:v>
                </c:pt>
                <c:pt idx="47">
                  <c:v>42691</c:v>
                </c:pt>
                <c:pt idx="48">
                  <c:v>42692</c:v>
                </c:pt>
                <c:pt idx="49">
                  <c:v>42693</c:v>
                </c:pt>
                <c:pt idx="50">
                  <c:v>42694</c:v>
                </c:pt>
                <c:pt idx="51">
                  <c:v>42695</c:v>
                </c:pt>
                <c:pt idx="52">
                  <c:v>42696</c:v>
                </c:pt>
                <c:pt idx="53">
                  <c:v>42697</c:v>
                </c:pt>
                <c:pt idx="54">
                  <c:v>42698</c:v>
                </c:pt>
                <c:pt idx="55">
                  <c:v>42699</c:v>
                </c:pt>
                <c:pt idx="56">
                  <c:v>42700</c:v>
                </c:pt>
                <c:pt idx="57">
                  <c:v>42701</c:v>
                </c:pt>
                <c:pt idx="58">
                  <c:v>42702</c:v>
                </c:pt>
                <c:pt idx="59">
                  <c:v>42703</c:v>
                </c:pt>
                <c:pt idx="60">
                  <c:v>42704</c:v>
                </c:pt>
                <c:pt idx="61">
                  <c:v>42705</c:v>
                </c:pt>
                <c:pt idx="62">
                  <c:v>42706</c:v>
                </c:pt>
                <c:pt idx="63">
                  <c:v>42707</c:v>
                </c:pt>
                <c:pt idx="64">
                  <c:v>42708</c:v>
                </c:pt>
                <c:pt idx="65">
                  <c:v>42709</c:v>
                </c:pt>
                <c:pt idx="66">
                  <c:v>42710</c:v>
                </c:pt>
                <c:pt idx="67">
                  <c:v>42711</c:v>
                </c:pt>
                <c:pt idx="68">
                  <c:v>42712</c:v>
                </c:pt>
                <c:pt idx="69">
                  <c:v>42713</c:v>
                </c:pt>
                <c:pt idx="70">
                  <c:v>42714</c:v>
                </c:pt>
                <c:pt idx="71">
                  <c:v>42715</c:v>
                </c:pt>
                <c:pt idx="72">
                  <c:v>42716</c:v>
                </c:pt>
                <c:pt idx="73">
                  <c:v>42717</c:v>
                </c:pt>
                <c:pt idx="74">
                  <c:v>42718</c:v>
                </c:pt>
                <c:pt idx="75">
                  <c:v>42719</c:v>
                </c:pt>
                <c:pt idx="76">
                  <c:v>42720</c:v>
                </c:pt>
                <c:pt idx="77">
                  <c:v>42721</c:v>
                </c:pt>
                <c:pt idx="78">
                  <c:v>42722</c:v>
                </c:pt>
                <c:pt idx="79">
                  <c:v>42723</c:v>
                </c:pt>
                <c:pt idx="80">
                  <c:v>42724</c:v>
                </c:pt>
                <c:pt idx="81">
                  <c:v>42725</c:v>
                </c:pt>
                <c:pt idx="82">
                  <c:v>42726</c:v>
                </c:pt>
                <c:pt idx="83">
                  <c:v>42727</c:v>
                </c:pt>
                <c:pt idx="84">
                  <c:v>42728</c:v>
                </c:pt>
                <c:pt idx="85">
                  <c:v>42729</c:v>
                </c:pt>
                <c:pt idx="86">
                  <c:v>42730</c:v>
                </c:pt>
                <c:pt idx="87">
                  <c:v>42731</c:v>
                </c:pt>
                <c:pt idx="88">
                  <c:v>42732</c:v>
                </c:pt>
                <c:pt idx="89">
                  <c:v>42733</c:v>
                </c:pt>
                <c:pt idx="90">
                  <c:v>42734</c:v>
                </c:pt>
                <c:pt idx="91">
                  <c:v>42735</c:v>
                </c:pt>
                <c:pt idx="92">
                  <c:v>42736</c:v>
                </c:pt>
                <c:pt idx="93">
                  <c:v>42737</c:v>
                </c:pt>
                <c:pt idx="94">
                  <c:v>42738</c:v>
                </c:pt>
                <c:pt idx="95">
                  <c:v>42739</c:v>
                </c:pt>
                <c:pt idx="96">
                  <c:v>42740</c:v>
                </c:pt>
                <c:pt idx="97">
                  <c:v>42741</c:v>
                </c:pt>
                <c:pt idx="98">
                  <c:v>42742</c:v>
                </c:pt>
                <c:pt idx="99">
                  <c:v>42743</c:v>
                </c:pt>
                <c:pt idx="100">
                  <c:v>42744</c:v>
                </c:pt>
                <c:pt idx="101">
                  <c:v>42745</c:v>
                </c:pt>
                <c:pt idx="102">
                  <c:v>42746</c:v>
                </c:pt>
                <c:pt idx="103">
                  <c:v>42747</c:v>
                </c:pt>
                <c:pt idx="104">
                  <c:v>42748</c:v>
                </c:pt>
                <c:pt idx="105">
                  <c:v>42749</c:v>
                </c:pt>
                <c:pt idx="106">
                  <c:v>42750</c:v>
                </c:pt>
                <c:pt idx="107">
                  <c:v>42751</c:v>
                </c:pt>
                <c:pt idx="108">
                  <c:v>42752</c:v>
                </c:pt>
                <c:pt idx="109">
                  <c:v>42753</c:v>
                </c:pt>
                <c:pt idx="110">
                  <c:v>42754</c:v>
                </c:pt>
                <c:pt idx="111">
                  <c:v>42755</c:v>
                </c:pt>
                <c:pt idx="112">
                  <c:v>42756</c:v>
                </c:pt>
                <c:pt idx="113">
                  <c:v>42757</c:v>
                </c:pt>
                <c:pt idx="114">
                  <c:v>42758</c:v>
                </c:pt>
                <c:pt idx="115">
                  <c:v>42759</c:v>
                </c:pt>
                <c:pt idx="116">
                  <c:v>42760</c:v>
                </c:pt>
                <c:pt idx="117">
                  <c:v>42761</c:v>
                </c:pt>
                <c:pt idx="118">
                  <c:v>42762</c:v>
                </c:pt>
                <c:pt idx="119">
                  <c:v>42763</c:v>
                </c:pt>
                <c:pt idx="120">
                  <c:v>42764</c:v>
                </c:pt>
                <c:pt idx="121">
                  <c:v>42765</c:v>
                </c:pt>
                <c:pt idx="122">
                  <c:v>42766</c:v>
                </c:pt>
              </c:numCache>
            </c:numRef>
          </c:cat>
          <c:val>
            <c:numRef>
              <c:f>'By Channel'!$B$23:$B$145</c:f>
              <c:numCache>
                <c:formatCode>_(* #,##0.00_);_(* \(#,##0.00\);_(* "-"??_);_(@_)</c:formatCode>
                <c:ptCount val="123"/>
                <c:pt idx="0">
                  <c:v>49.28</c:v>
                </c:pt>
                <c:pt idx="1">
                  <c:v>-9.7200000000000006</c:v>
                </c:pt>
                <c:pt idx="2">
                  <c:v>-3.24</c:v>
                </c:pt>
                <c:pt idx="3">
                  <c:v>-6.45</c:v>
                </c:pt>
                <c:pt idx="4">
                  <c:v>-1.97</c:v>
                </c:pt>
                <c:pt idx="5">
                  <c:v>-7.85</c:v>
                </c:pt>
                <c:pt idx="6">
                  <c:v>-2.99</c:v>
                </c:pt>
                <c:pt idx="7">
                  <c:v>-0.61</c:v>
                </c:pt>
                <c:pt idx="8">
                  <c:v>0.8</c:v>
                </c:pt>
                <c:pt idx="9">
                  <c:v>-5.37</c:v>
                </c:pt>
                <c:pt idx="10">
                  <c:v>-2.92</c:v>
                </c:pt>
                <c:pt idx="11">
                  <c:v>-5.14</c:v>
                </c:pt>
                <c:pt idx="12">
                  <c:v>-3.4</c:v>
                </c:pt>
                <c:pt idx="13">
                  <c:v>-0.13</c:v>
                </c:pt>
                <c:pt idx="14">
                  <c:v>-3.21</c:v>
                </c:pt>
                <c:pt idx="15">
                  <c:v>-1.56</c:v>
                </c:pt>
                <c:pt idx="16">
                  <c:v>-1.66</c:v>
                </c:pt>
                <c:pt idx="17">
                  <c:v>-1.47</c:v>
                </c:pt>
                <c:pt idx="18">
                  <c:v>-6.2</c:v>
                </c:pt>
                <c:pt idx="19">
                  <c:v>-13.43</c:v>
                </c:pt>
                <c:pt idx="20">
                  <c:v>-6.31</c:v>
                </c:pt>
                <c:pt idx="21">
                  <c:v>-1.55</c:v>
                </c:pt>
                <c:pt idx="22">
                  <c:v>-3.2</c:v>
                </c:pt>
                <c:pt idx="23">
                  <c:v>-3.89</c:v>
                </c:pt>
                <c:pt idx="24">
                  <c:v>-9.39</c:v>
                </c:pt>
                <c:pt idx="25">
                  <c:v>-12.01</c:v>
                </c:pt>
                <c:pt idx="26">
                  <c:v>-2.4500000000000002</c:v>
                </c:pt>
                <c:pt idx="27">
                  <c:v>-5.48</c:v>
                </c:pt>
                <c:pt idx="28">
                  <c:v>-2.59</c:v>
                </c:pt>
                <c:pt idx="29">
                  <c:v>-5.31</c:v>
                </c:pt>
                <c:pt idx="30">
                  <c:v>-2.78</c:v>
                </c:pt>
                <c:pt idx="31">
                  <c:v>13.83</c:v>
                </c:pt>
                <c:pt idx="32">
                  <c:v>-8.35</c:v>
                </c:pt>
                <c:pt idx="33">
                  <c:v>-0.56000000000000005</c:v>
                </c:pt>
                <c:pt idx="34">
                  <c:v>-6.7</c:v>
                </c:pt>
                <c:pt idx="35">
                  <c:v>-4.03</c:v>
                </c:pt>
                <c:pt idx="36">
                  <c:v>-4.88</c:v>
                </c:pt>
                <c:pt idx="37">
                  <c:v>-0.25</c:v>
                </c:pt>
                <c:pt idx="38">
                  <c:v>-2.27</c:v>
                </c:pt>
                <c:pt idx="39">
                  <c:v>-55.42</c:v>
                </c:pt>
                <c:pt idx="40">
                  <c:v>-9.3800000000000008</c:v>
                </c:pt>
                <c:pt idx="41">
                  <c:v>-14.25</c:v>
                </c:pt>
                <c:pt idx="42">
                  <c:v>-3.69</c:v>
                </c:pt>
                <c:pt idx="43">
                  <c:v>-5.37</c:v>
                </c:pt>
                <c:pt idx="44">
                  <c:v>-5.76</c:v>
                </c:pt>
                <c:pt idx="45">
                  <c:v>-6.77</c:v>
                </c:pt>
                <c:pt idx="46">
                  <c:v>-14.69</c:v>
                </c:pt>
                <c:pt idx="47">
                  <c:v>-6.27</c:v>
                </c:pt>
                <c:pt idx="48">
                  <c:v>-2.86</c:v>
                </c:pt>
                <c:pt idx="49">
                  <c:v>-1.66</c:v>
                </c:pt>
                <c:pt idx="50">
                  <c:v>-8.65</c:v>
                </c:pt>
                <c:pt idx="51">
                  <c:v>-3.5</c:v>
                </c:pt>
                <c:pt idx="52">
                  <c:v>-6.43</c:v>
                </c:pt>
                <c:pt idx="53">
                  <c:v>-6.75</c:v>
                </c:pt>
                <c:pt idx="54">
                  <c:v>-2.2799999999999998</c:v>
                </c:pt>
                <c:pt idx="55">
                  <c:v>-2.36</c:v>
                </c:pt>
                <c:pt idx="56">
                  <c:v>-1.57</c:v>
                </c:pt>
                <c:pt idx="57">
                  <c:v>-2.88</c:v>
                </c:pt>
                <c:pt idx="58">
                  <c:v>-0.49</c:v>
                </c:pt>
                <c:pt idx="59">
                  <c:v>-6.75</c:v>
                </c:pt>
                <c:pt idx="60">
                  <c:v>-4.37</c:v>
                </c:pt>
                <c:pt idx="61">
                  <c:v>-0.35</c:v>
                </c:pt>
                <c:pt idx="62">
                  <c:v>-2.38</c:v>
                </c:pt>
                <c:pt idx="63">
                  <c:v>2.13</c:v>
                </c:pt>
                <c:pt idx="64">
                  <c:v>-4.22</c:v>
                </c:pt>
                <c:pt idx="65">
                  <c:v>-2.78</c:v>
                </c:pt>
                <c:pt idx="66">
                  <c:v>-0.93</c:v>
                </c:pt>
                <c:pt idx="67">
                  <c:v>-3.99</c:v>
                </c:pt>
                <c:pt idx="68">
                  <c:v>-6.3</c:v>
                </c:pt>
                <c:pt idx="69">
                  <c:v>-4.45</c:v>
                </c:pt>
                <c:pt idx="70">
                  <c:v>-3.81</c:v>
                </c:pt>
                <c:pt idx="71">
                  <c:v>-4.63</c:v>
                </c:pt>
                <c:pt idx="72">
                  <c:v>-12.33</c:v>
                </c:pt>
                <c:pt idx="73">
                  <c:v>-4.5599999999999996</c:v>
                </c:pt>
                <c:pt idx="74">
                  <c:v>-12.79</c:v>
                </c:pt>
                <c:pt idx="75">
                  <c:v>-10.9</c:v>
                </c:pt>
                <c:pt idx="76">
                  <c:v>-3.19</c:v>
                </c:pt>
                <c:pt idx="77">
                  <c:v>-2.06</c:v>
                </c:pt>
                <c:pt idx="78">
                  <c:v>-0.68</c:v>
                </c:pt>
                <c:pt idx="79">
                  <c:v>-1.27</c:v>
                </c:pt>
                <c:pt idx="80">
                  <c:v>-10.050000000000001</c:v>
                </c:pt>
                <c:pt idx="81">
                  <c:v>-7.01</c:v>
                </c:pt>
                <c:pt idx="82">
                  <c:v>-6.64</c:v>
                </c:pt>
                <c:pt idx="83">
                  <c:v>-4.74</c:v>
                </c:pt>
                <c:pt idx="84">
                  <c:v>0.01</c:v>
                </c:pt>
                <c:pt idx="85">
                  <c:v>-16.75</c:v>
                </c:pt>
                <c:pt idx="86">
                  <c:v>-15.51</c:v>
                </c:pt>
                <c:pt idx="87">
                  <c:v>-13.07</c:v>
                </c:pt>
                <c:pt idx="88">
                  <c:v>-10.36</c:v>
                </c:pt>
                <c:pt idx="89">
                  <c:v>-12.12</c:v>
                </c:pt>
                <c:pt idx="90">
                  <c:v>-12.28</c:v>
                </c:pt>
                <c:pt idx="91">
                  <c:v>-10.95</c:v>
                </c:pt>
                <c:pt idx="92">
                  <c:v>-9.02</c:v>
                </c:pt>
                <c:pt idx="93">
                  <c:v>-5.33</c:v>
                </c:pt>
                <c:pt idx="94">
                  <c:v>-8.11</c:v>
                </c:pt>
                <c:pt idx="95">
                  <c:v>-6.67</c:v>
                </c:pt>
                <c:pt idx="96">
                  <c:v>-4.6500000000000004</c:v>
                </c:pt>
                <c:pt idx="97">
                  <c:v>-10.91</c:v>
                </c:pt>
                <c:pt idx="98">
                  <c:v>-9.66</c:v>
                </c:pt>
                <c:pt idx="99">
                  <c:v>-10.1</c:v>
                </c:pt>
                <c:pt idx="100">
                  <c:v>-6.11</c:v>
                </c:pt>
                <c:pt idx="101">
                  <c:v>-5.55</c:v>
                </c:pt>
                <c:pt idx="102">
                  <c:v>-5.91</c:v>
                </c:pt>
                <c:pt idx="103">
                  <c:v>-6.27</c:v>
                </c:pt>
                <c:pt idx="104">
                  <c:v>-4.5999999999999996</c:v>
                </c:pt>
                <c:pt idx="105">
                  <c:v>-5.49</c:v>
                </c:pt>
                <c:pt idx="106">
                  <c:v>-4.1100000000000003</c:v>
                </c:pt>
                <c:pt idx="107">
                  <c:v>-6.02</c:v>
                </c:pt>
                <c:pt idx="108">
                  <c:v>-7.91</c:v>
                </c:pt>
                <c:pt idx="109">
                  <c:v>-8.68</c:v>
                </c:pt>
                <c:pt idx="110">
                  <c:v>-5.86</c:v>
                </c:pt>
                <c:pt idx="111">
                  <c:v>-5.6</c:v>
                </c:pt>
                <c:pt idx="112">
                  <c:v>-10.9</c:v>
                </c:pt>
                <c:pt idx="113">
                  <c:v>-10.1</c:v>
                </c:pt>
                <c:pt idx="114">
                  <c:v>-6.93</c:v>
                </c:pt>
                <c:pt idx="115">
                  <c:v>-9.09</c:v>
                </c:pt>
                <c:pt idx="116">
                  <c:v>-6.87</c:v>
                </c:pt>
                <c:pt idx="117">
                  <c:v>-8.9</c:v>
                </c:pt>
                <c:pt idx="118">
                  <c:v>-10.09</c:v>
                </c:pt>
                <c:pt idx="119">
                  <c:v>-9.8800000000000008</c:v>
                </c:pt>
                <c:pt idx="120">
                  <c:v>-5.55</c:v>
                </c:pt>
                <c:pt idx="121">
                  <c:v>-5.44</c:v>
                </c:pt>
                <c:pt idx="122">
                  <c:v>-5.15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04A-436B-94A9-42657DD6E9EA}"/>
            </c:ext>
          </c:extLst>
        </c:ser>
        <c:ser>
          <c:idx val="2"/>
          <c:order val="1"/>
          <c:tx>
            <c:strRef>
              <c:f>'By Channel'!$D$22</c:f>
              <c:strCache>
                <c:ptCount val="1"/>
                <c:pt idx="0">
                  <c:v>channel_4</c:v>
                </c:pt>
              </c:strCache>
            </c:strRef>
          </c:tx>
          <c:spPr>
            <a:ln w="1270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trendline>
            <c:spPr>
              <a:ln w="19050" cap="rnd">
                <a:solidFill>
                  <a:srgbClr val="FF0000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numRef>
              <c:f>'By Channel'!$A$23:$A$145</c:f>
              <c:numCache>
                <c:formatCode>m/d/yyyy</c:formatCode>
                <c:ptCount val="123"/>
                <c:pt idx="0">
                  <c:v>42644</c:v>
                </c:pt>
                <c:pt idx="1">
                  <c:v>42645</c:v>
                </c:pt>
                <c:pt idx="2">
                  <c:v>42646</c:v>
                </c:pt>
                <c:pt idx="3">
                  <c:v>42647</c:v>
                </c:pt>
                <c:pt idx="4">
                  <c:v>42648</c:v>
                </c:pt>
                <c:pt idx="5">
                  <c:v>42649</c:v>
                </c:pt>
                <c:pt idx="6">
                  <c:v>42650</c:v>
                </c:pt>
                <c:pt idx="7">
                  <c:v>42651</c:v>
                </c:pt>
                <c:pt idx="8">
                  <c:v>42652</c:v>
                </c:pt>
                <c:pt idx="9">
                  <c:v>42653</c:v>
                </c:pt>
                <c:pt idx="10">
                  <c:v>42654</c:v>
                </c:pt>
                <c:pt idx="11">
                  <c:v>42655</c:v>
                </c:pt>
                <c:pt idx="12">
                  <c:v>42656</c:v>
                </c:pt>
                <c:pt idx="13">
                  <c:v>42657</c:v>
                </c:pt>
                <c:pt idx="14">
                  <c:v>42658</c:v>
                </c:pt>
                <c:pt idx="15">
                  <c:v>42659</c:v>
                </c:pt>
                <c:pt idx="16">
                  <c:v>42660</c:v>
                </c:pt>
                <c:pt idx="17">
                  <c:v>42661</c:v>
                </c:pt>
                <c:pt idx="18">
                  <c:v>42662</c:v>
                </c:pt>
                <c:pt idx="19">
                  <c:v>42663</c:v>
                </c:pt>
                <c:pt idx="20">
                  <c:v>42664</c:v>
                </c:pt>
                <c:pt idx="21">
                  <c:v>42665</c:v>
                </c:pt>
                <c:pt idx="22">
                  <c:v>42666</c:v>
                </c:pt>
                <c:pt idx="23">
                  <c:v>42667</c:v>
                </c:pt>
                <c:pt idx="24">
                  <c:v>42668</c:v>
                </c:pt>
                <c:pt idx="25">
                  <c:v>42669</c:v>
                </c:pt>
                <c:pt idx="26">
                  <c:v>42670</c:v>
                </c:pt>
                <c:pt idx="27">
                  <c:v>42671</c:v>
                </c:pt>
                <c:pt idx="28">
                  <c:v>42672</c:v>
                </c:pt>
                <c:pt idx="29">
                  <c:v>42673</c:v>
                </c:pt>
                <c:pt idx="30">
                  <c:v>42674</c:v>
                </c:pt>
                <c:pt idx="31">
                  <c:v>42675</c:v>
                </c:pt>
                <c:pt idx="32">
                  <c:v>42676</c:v>
                </c:pt>
                <c:pt idx="33">
                  <c:v>42677</c:v>
                </c:pt>
                <c:pt idx="34">
                  <c:v>42678</c:v>
                </c:pt>
                <c:pt idx="35">
                  <c:v>42679</c:v>
                </c:pt>
                <c:pt idx="36">
                  <c:v>42680</c:v>
                </c:pt>
                <c:pt idx="37">
                  <c:v>42681</c:v>
                </c:pt>
                <c:pt idx="38">
                  <c:v>42682</c:v>
                </c:pt>
                <c:pt idx="39">
                  <c:v>42683</c:v>
                </c:pt>
                <c:pt idx="40">
                  <c:v>42684</c:v>
                </c:pt>
                <c:pt idx="41">
                  <c:v>42685</c:v>
                </c:pt>
                <c:pt idx="42">
                  <c:v>42686</c:v>
                </c:pt>
                <c:pt idx="43">
                  <c:v>42687</c:v>
                </c:pt>
                <c:pt idx="44">
                  <c:v>42688</c:v>
                </c:pt>
                <c:pt idx="45">
                  <c:v>42689</c:v>
                </c:pt>
                <c:pt idx="46">
                  <c:v>42690</c:v>
                </c:pt>
                <c:pt idx="47">
                  <c:v>42691</c:v>
                </c:pt>
                <c:pt idx="48">
                  <c:v>42692</c:v>
                </c:pt>
                <c:pt idx="49">
                  <c:v>42693</c:v>
                </c:pt>
                <c:pt idx="50">
                  <c:v>42694</c:v>
                </c:pt>
                <c:pt idx="51">
                  <c:v>42695</c:v>
                </c:pt>
                <c:pt idx="52">
                  <c:v>42696</c:v>
                </c:pt>
                <c:pt idx="53">
                  <c:v>42697</c:v>
                </c:pt>
                <c:pt idx="54">
                  <c:v>42698</c:v>
                </c:pt>
                <c:pt idx="55">
                  <c:v>42699</c:v>
                </c:pt>
                <c:pt idx="56">
                  <c:v>42700</c:v>
                </c:pt>
                <c:pt idx="57">
                  <c:v>42701</c:v>
                </c:pt>
                <c:pt idx="58">
                  <c:v>42702</c:v>
                </c:pt>
                <c:pt idx="59">
                  <c:v>42703</c:v>
                </c:pt>
                <c:pt idx="60">
                  <c:v>42704</c:v>
                </c:pt>
                <c:pt idx="61">
                  <c:v>42705</c:v>
                </c:pt>
                <c:pt idx="62">
                  <c:v>42706</c:v>
                </c:pt>
                <c:pt idx="63">
                  <c:v>42707</c:v>
                </c:pt>
                <c:pt idx="64">
                  <c:v>42708</c:v>
                </c:pt>
                <c:pt idx="65">
                  <c:v>42709</c:v>
                </c:pt>
                <c:pt idx="66">
                  <c:v>42710</c:v>
                </c:pt>
                <c:pt idx="67">
                  <c:v>42711</c:v>
                </c:pt>
                <c:pt idx="68">
                  <c:v>42712</c:v>
                </c:pt>
                <c:pt idx="69">
                  <c:v>42713</c:v>
                </c:pt>
                <c:pt idx="70">
                  <c:v>42714</c:v>
                </c:pt>
                <c:pt idx="71">
                  <c:v>42715</c:v>
                </c:pt>
                <c:pt idx="72">
                  <c:v>42716</c:v>
                </c:pt>
                <c:pt idx="73">
                  <c:v>42717</c:v>
                </c:pt>
                <c:pt idx="74">
                  <c:v>42718</c:v>
                </c:pt>
                <c:pt idx="75">
                  <c:v>42719</c:v>
                </c:pt>
                <c:pt idx="76">
                  <c:v>42720</c:v>
                </c:pt>
                <c:pt idx="77">
                  <c:v>42721</c:v>
                </c:pt>
                <c:pt idx="78">
                  <c:v>42722</c:v>
                </c:pt>
                <c:pt idx="79">
                  <c:v>42723</c:v>
                </c:pt>
                <c:pt idx="80">
                  <c:v>42724</c:v>
                </c:pt>
                <c:pt idx="81">
                  <c:v>42725</c:v>
                </c:pt>
                <c:pt idx="82">
                  <c:v>42726</c:v>
                </c:pt>
                <c:pt idx="83">
                  <c:v>42727</c:v>
                </c:pt>
                <c:pt idx="84">
                  <c:v>42728</c:v>
                </c:pt>
                <c:pt idx="85">
                  <c:v>42729</c:v>
                </c:pt>
                <c:pt idx="86">
                  <c:v>42730</c:v>
                </c:pt>
                <c:pt idx="87">
                  <c:v>42731</c:v>
                </c:pt>
                <c:pt idx="88">
                  <c:v>42732</c:v>
                </c:pt>
                <c:pt idx="89">
                  <c:v>42733</c:v>
                </c:pt>
                <c:pt idx="90">
                  <c:v>42734</c:v>
                </c:pt>
                <c:pt idx="91">
                  <c:v>42735</c:v>
                </c:pt>
                <c:pt idx="92">
                  <c:v>42736</c:v>
                </c:pt>
                <c:pt idx="93">
                  <c:v>42737</c:v>
                </c:pt>
                <c:pt idx="94">
                  <c:v>42738</c:v>
                </c:pt>
                <c:pt idx="95">
                  <c:v>42739</c:v>
                </c:pt>
                <c:pt idx="96">
                  <c:v>42740</c:v>
                </c:pt>
                <c:pt idx="97">
                  <c:v>42741</c:v>
                </c:pt>
                <c:pt idx="98">
                  <c:v>42742</c:v>
                </c:pt>
                <c:pt idx="99">
                  <c:v>42743</c:v>
                </c:pt>
                <c:pt idx="100">
                  <c:v>42744</c:v>
                </c:pt>
                <c:pt idx="101">
                  <c:v>42745</c:v>
                </c:pt>
                <c:pt idx="102">
                  <c:v>42746</c:v>
                </c:pt>
                <c:pt idx="103">
                  <c:v>42747</c:v>
                </c:pt>
                <c:pt idx="104">
                  <c:v>42748</c:v>
                </c:pt>
                <c:pt idx="105">
                  <c:v>42749</c:v>
                </c:pt>
                <c:pt idx="106">
                  <c:v>42750</c:v>
                </c:pt>
                <c:pt idx="107">
                  <c:v>42751</c:v>
                </c:pt>
                <c:pt idx="108">
                  <c:v>42752</c:v>
                </c:pt>
                <c:pt idx="109">
                  <c:v>42753</c:v>
                </c:pt>
                <c:pt idx="110">
                  <c:v>42754</c:v>
                </c:pt>
                <c:pt idx="111">
                  <c:v>42755</c:v>
                </c:pt>
                <c:pt idx="112">
                  <c:v>42756</c:v>
                </c:pt>
                <c:pt idx="113">
                  <c:v>42757</c:v>
                </c:pt>
                <c:pt idx="114">
                  <c:v>42758</c:v>
                </c:pt>
                <c:pt idx="115">
                  <c:v>42759</c:v>
                </c:pt>
                <c:pt idx="116">
                  <c:v>42760</c:v>
                </c:pt>
                <c:pt idx="117">
                  <c:v>42761</c:v>
                </c:pt>
                <c:pt idx="118">
                  <c:v>42762</c:v>
                </c:pt>
                <c:pt idx="119">
                  <c:v>42763</c:v>
                </c:pt>
                <c:pt idx="120">
                  <c:v>42764</c:v>
                </c:pt>
                <c:pt idx="121">
                  <c:v>42765</c:v>
                </c:pt>
                <c:pt idx="122">
                  <c:v>42766</c:v>
                </c:pt>
              </c:numCache>
            </c:numRef>
          </c:cat>
          <c:val>
            <c:numRef>
              <c:f>'By Channel'!$D$23:$D$145</c:f>
              <c:numCache>
                <c:formatCode>_(* #,##0.00_);_(* \(#,##0.00\);_(* "-"??_);_(@_)</c:formatCode>
                <c:ptCount val="123"/>
                <c:pt idx="0">
                  <c:v>0</c:v>
                </c:pt>
                <c:pt idx="1">
                  <c:v>41.99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-3.01</c:v>
                </c:pt>
                <c:pt idx="6">
                  <c:v>-16.440000000000001</c:v>
                </c:pt>
                <c:pt idx="7">
                  <c:v>-1.63</c:v>
                </c:pt>
                <c:pt idx="8">
                  <c:v>1.65</c:v>
                </c:pt>
                <c:pt idx="9">
                  <c:v>-11.79</c:v>
                </c:pt>
                <c:pt idx="10">
                  <c:v>-2.15</c:v>
                </c:pt>
                <c:pt idx="11">
                  <c:v>-10.71</c:v>
                </c:pt>
                <c:pt idx="12">
                  <c:v>-1.0900000000000001</c:v>
                </c:pt>
                <c:pt idx="13">
                  <c:v>6.51</c:v>
                </c:pt>
                <c:pt idx="14">
                  <c:v>14</c:v>
                </c:pt>
                <c:pt idx="15">
                  <c:v>2.84</c:v>
                </c:pt>
                <c:pt idx="16">
                  <c:v>-0.56000000000000005</c:v>
                </c:pt>
                <c:pt idx="17">
                  <c:v>0.28999999999999998</c:v>
                </c:pt>
                <c:pt idx="18">
                  <c:v>7.3</c:v>
                </c:pt>
                <c:pt idx="19">
                  <c:v>4.1900000000000004</c:v>
                </c:pt>
                <c:pt idx="20">
                  <c:v>0.21</c:v>
                </c:pt>
                <c:pt idx="21">
                  <c:v>-8.85</c:v>
                </c:pt>
                <c:pt idx="22">
                  <c:v>-0.94</c:v>
                </c:pt>
                <c:pt idx="23">
                  <c:v>-1.96</c:v>
                </c:pt>
                <c:pt idx="24">
                  <c:v>-8.19</c:v>
                </c:pt>
                <c:pt idx="25">
                  <c:v>12</c:v>
                </c:pt>
                <c:pt idx="26">
                  <c:v>-0.72</c:v>
                </c:pt>
                <c:pt idx="27">
                  <c:v>-4.5</c:v>
                </c:pt>
                <c:pt idx="28">
                  <c:v>-2.71</c:v>
                </c:pt>
                <c:pt idx="29">
                  <c:v>1.54</c:v>
                </c:pt>
                <c:pt idx="30">
                  <c:v>-2.6</c:v>
                </c:pt>
                <c:pt idx="31">
                  <c:v>-3.77</c:v>
                </c:pt>
                <c:pt idx="32">
                  <c:v>0.97</c:v>
                </c:pt>
                <c:pt idx="33">
                  <c:v>1.54</c:v>
                </c:pt>
                <c:pt idx="34">
                  <c:v>-3.82</c:v>
                </c:pt>
                <c:pt idx="35">
                  <c:v>-1.47</c:v>
                </c:pt>
                <c:pt idx="36">
                  <c:v>11.53</c:v>
                </c:pt>
                <c:pt idx="37">
                  <c:v>-0.13</c:v>
                </c:pt>
                <c:pt idx="38">
                  <c:v>-13.75</c:v>
                </c:pt>
                <c:pt idx="39">
                  <c:v>-191.79</c:v>
                </c:pt>
                <c:pt idx="40">
                  <c:v>-4.58</c:v>
                </c:pt>
                <c:pt idx="41">
                  <c:v>10.5</c:v>
                </c:pt>
                <c:pt idx="42">
                  <c:v>-9.1999999999999993</c:v>
                </c:pt>
                <c:pt idx="43">
                  <c:v>-1.88</c:v>
                </c:pt>
                <c:pt idx="44">
                  <c:v>-7.46</c:v>
                </c:pt>
                <c:pt idx="45">
                  <c:v>-9.9</c:v>
                </c:pt>
                <c:pt idx="46">
                  <c:v>13.1</c:v>
                </c:pt>
                <c:pt idx="47">
                  <c:v>-3.3</c:v>
                </c:pt>
                <c:pt idx="48">
                  <c:v>-11.77</c:v>
                </c:pt>
                <c:pt idx="49">
                  <c:v>-3.82</c:v>
                </c:pt>
                <c:pt idx="50">
                  <c:v>-2.2000000000000002</c:v>
                </c:pt>
                <c:pt idx="51">
                  <c:v>-7.39</c:v>
                </c:pt>
                <c:pt idx="52">
                  <c:v>-3.43</c:v>
                </c:pt>
                <c:pt idx="53">
                  <c:v>-20.68</c:v>
                </c:pt>
                <c:pt idx="54">
                  <c:v>-9.84</c:v>
                </c:pt>
                <c:pt idx="55">
                  <c:v>-12.01</c:v>
                </c:pt>
                <c:pt idx="56">
                  <c:v>-19.12</c:v>
                </c:pt>
                <c:pt idx="57">
                  <c:v>-7.52</c:v>
                </c:pt>
                <c:pt idx="58">
                  <c:v>-7.79</c:v>
                </c:pt>
                <c:pt idx="59">
                  <c:v>0.31</c:v>
                </c:pt>
                <c:pt idx="60">
                  <c:v>-10.65</c:v>
                </c:pt>
                <c:pt idx="61">
                  <c:v>-18.329999999999998</c:v>
                </c:pt>
                <c:pt idx="62">
                  <c:v>2.97</c:v>
                </c:pt>
                <c:pt idx="63">
                  <c:v>-17.48</c:v>
                </c:pt>
                <c:pt idx="64">
                  <c:v>-7.44</c:v>
                </c:pt>
                <c:pt idx="65">
                  <c:v>-6.53</c:v>
                </c:pt>
                <c:pt idx="66">
                  <c:v>-4.05</c:v>
                </c:pt>
                <c:pt idx="67">
                  <c:v>-4.17</c:v>
                </c:pt>
                <c:pt idx="68">
                  <c:v>-12.34</c:v>
                </c:pt>
                <c:pt idx="69">
                  <c:v>2.4700000000000002</c:v>
                </c:pt>
                <c:pt idx="70">
                  <c:v>-4.76</c:v>
                </c:pt>
                <c:pt idx="71">
                  <c:v>-2.1800000000000002</c:v>
                </c:pt>
                <c:pt idx="72">
                  <c:v>-6.89</c:v>
                </c:pt>
                <c:pt idx="73">
                  <c:v>-10.77</c:v>
                </c:pt>
                <c:pt idx="74">
                  <c:v>-9.2799999999999994</c:v>
                </c:pt>
                <c:pt idx="75">
                  <c:v>-6.37</c:v>
                </c:pt>
                <c:pt idx="76">
                  <c:v>-16.989999999999998</c:v>
                </c:pt>
                <c:pt idx="77">
                  <c:v>-20.420000000000002</c:v>
                </c:pt>
                <c:pt idx="78">
                  <c:v>-10.76</c:v>
                </c:pt>
                <c:pt idx="79">
                  <c:v>-13.59</c:v>
                </c:pt>
                <c:pt idx="80">
                  <c:v>-12.3</c:v>
                </c:pt>
                <c:pt idx="81">
                  <c:v>-20.95</c:v>
                </c:pt>
                <c:pt idx="82">
                  <c:v>-26.19</c:v>
                </c:pt>
                <c:pt idx="83">
                  <c:v>-22.22</c:v>
                </c:pt>
                <c:pt idx="84">
                  <c:v>-24.05</c:v>
                </c:pt>
                <c:pt idx="85">
                  <c:v>-66.61</c:v>
                </c:pt>
                <c:pt idx="86">
                  <c:v>-21.92</c:v>
                </c:pt>
                <c:pt idx="87">
                  <c:v>-10.28</c:v>
                </c:pt>
                <c:pt idx="88">
                  <c:v>-19.489999999999998</c:v>
                </c:pt>
                <c:pt idx="89">
                  <c:v>-22.47</c:v>
                </c:pt>
                <c:pt idx="90">
                  <c:v>-25.21</c:v>
                </c:pt>
                <c:pt idx="91">
                  <c:v>-20.05</c:v>
                </c:pt>
                <c:pt idx="92">
                  <c:v>-19.34</c:v>
                </c:pt>
                <c:pt idx="93">
                  <c:v>-17.809999999999999</c:v>
                </c:pt>
                <c:pt idx="94">
                  <c:v>-14.77</c:v>
                </c:pt>
                <c:pt idx="95">
                  <c:v>-17.260000000000002</c:v>
                </c:pt>
                <c:pt idx="96">
                  <c:v>-21.97</c:v>
                </c:pt>
                <c:pt idx="97">
                  <c:v>-20.27</c:v>
                </c:pt>
                <c:pt idx="98">
                  <c:v>-33.31</c:v>
                </c:pt>
                <c:pt idx="99">
                  <c:v>-18.579999999999998</c:v>
                </c:pt>
                <c:pt idx="100">
                  <c:v>-22.6</c:v>
                </c:pt>
                <c:pt idx="101">
                  <c:v>-26.07</c:v>
                </c:pt>
                <c:pt idx="102">
                  <c:v>-16.66</c:v>
                </c:pt>
                <c:pt idx="103">
                  <c:v>-6.79</c:v>
                </c:pt>
                <c:pt idx="104">
                  <c:v>-2.67</c:v>
                </c:pt>
                <c:pt idx="105">
                  <c:v>-8.14</c:v>
                </c:pt>
                <c:pt idx="106">
                  <c:v>-2.12</c:v>
                </c:pt>
                <c:pt idx="107">
                  <c:v>-8.7100000000000009</c:v>
                </c:pt>
                <c:pt idx="108">
                  <c:v>-5.5</c:v>
                </c:pt>
                <c:pt idx="109">
                  <c:v>-20.07</c:v>
                </c:pt>
                <c:pt idx="110">
                  <c:v>-5</c:v>
                </c:pt>
                <c:pt idx="111">
                  <c:v>-13.33</c:v>
                </c:pt>
                <c:pt idx="112">
                  <c:v>-13.64</c:v>
                </c:pt>
                <c:pt idx="113">
                  <c:v>-7.44</c:v>
                </c:pt>
                <c:pt idx="114">
                  <c:v>-10.16</c:v>
                </c:pt>
                <c:pt idx="115">
                  <c:v>-11.5</c:v>
                </c:pt>
                <c:pt idx="116">
                  <c:v>-10.28</c:v>
                </c:pt>
                <c:pt idx="117">
                  <c:v>-11.03</c:v>
                </c:pt>
                <c:pt idx="118">
                  <c:v>-11.97</c:v>
                </c:pt>
                <c:pt idx="119">
                  <c:v>-18.71</c:v>
                </c:pt>
                <c:pt idx="120">
                  <c:v>-5.41</c:v>
                </c:pt>
                <c:pt idx="121">
                  <c:v>-4.12</c:v>
                </c:pt>
                <c:pt idx="122">
                  <c:v>-6.38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04A-436B-94A9-42657DD6E9EA}"/>
            </c:ext>
          </c:extLst>
        </c:ser>
        <c:ser>
          <c:idx val="4"/>
          <c:order val="2"/>
          <c:tx>
            <c:strRef>
              <c:f>'By Channel'!$F$22</c:f>
              <c:strCache>
                <c:ptCount val="1"/>
                <c:pt idx="0">
                  <c:v>channel_18</c:v>
                </c:pt>
              </c:strCache>
            </c:strRef>
          </c:tx>
          <c:spPr>
            <a:ln w="12700" cap="rnd">
              <a:solidFill>
                <a:schemeClr val="accent4">
                  <a:lumMod val="20000"/>
                  <a:lumOff val="80000"/>
                </a:schemeClr>
              </a:solidFill>
              <a:round/>
            </a:ln>
            <a:effectLst/>
          </c:spPr>
          <c:marker>
            <c:symbol val="none"/>
          </c:marker>
          <c:trendline>
            <c:spPr>
              <a:ln w="19050" cap="rnd">
                <a:solidFill>
                  <a:schemeClr val="accent4">
                    <a:lumMod val="20000"/>
                    <a:lumOff val="80000"/>
                  </a:schemeClr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numRef>
              <c:f>'By Channel'!$A$23:$A$145</c:f>
              <c:numCache>
                <c:formatCode>m/d/yyyy</c:formatCode>
                <c:ptCount val="123"/>
                <c:pt idx="0">
                  <c:v>42644</c:v>
                </c:pt>
                <c:pt idx="1">
                  <c:v>42645</c:v>
                </c:pt>
                <c:pt idx="2">
                  <c:v>42646</c:v>
                </c:pt>
                <c:pt idx="3">
                  <c:v>42647</c:v>
                </c:pt>
                <c:pt idx="4">
                  <c:v>42648</c:v>
                </c:pt>
                <c:pt idx="5">
                  <c:v>42649</c:v>
                </c:pt>
                <c:pt idx="6">
                  <c:v>42650</c:v>
                </c:pt>
                <c:pt idx="7">
                  <c:v>42651</c:v>
                </c:pt>
                <c:pt idx="8">
                  <c:v>42652</c:v>
                </c:pt>
                <c:pt idx="9">
                  <c:v>42653</c:v>
                </c:pt>
                <c:pt idx="10">
                  <c:v>42654</c:v>
                </c:pt>
                <c:pt idx="11">
                  <c:v>42655</c:v>
                </c:pt>
                <c:pt idx="12">
                  <c:v>42656</c:v>
                </c:pt>
                <c:pt idx="13">
                  <c:v>42657</c:v>
                </c:pt>
                <c:pt idx="14">
                  <c:v>42658</c:v>
                </c:pt>
                <c:pt idx="15">
                  <c:v>42659</c:v>
                </c:pt>
                <c:pt idx="16">
                  <c:v>42660</c:v>
                </c:pt>
                <c:pt idx="17">
                  <c:v>42661</c:v>
                </c:pt>
                <c:pt idx="18">
                  <c:v>42662</c:v>
                </c:pt>
                <c:pt idx="19">
                  <c:v>42663</c:v>
                </c:pt>
                <c:pt idx="20">
                  <c:v>42664</c:v>
                </c:pt>
                <c:pt idx="21">
                  <c:v>42665</c:v>
                </c:pt>
                <c:pt idx="22">
                  <c:v>42666</c:v>
                </c:pt>
                <c:pt idx="23">
                  <c:v>42667</c:v>
                </c:pt>
                <c:pt idx="24">
                  <c:v>42668</c:v>
                </c:pt>
                <c:pt idx="25">
                  <c:v>42669</c:v>
                </c:pt>
                <c:pt idx="26">
                  <c:v>42670</c:v>
                </c:pt>
                <c:pt idx="27">
                  <c:v>42671</c:v>
                </c:pt>
                <c:pt idx="28">
                  <c:v>42672</c:v>
                </c:pt>
                <c:pt idx="29">
                  <c:v>42673</c:v>
                </c:pt>
                <c:pt idx="30">
                  <c:v>42674</c:v>
                </c:pt>
                <c:pt idx="31">
                  <c:v>42675</c:v>
                </c:pt>
                <c:pt idx="32">
                  <c:v>42676</c:v>
                </c:pt>
                <c:pt idx="33">
                  <c:v>42677</c:v>
                </c:pt>
                <c:pt idx="34">
                  <c:v>42678</c:v>
                </c:pt>
                <c:pt idx="35">
                  <c:v>42679</c:v>
                </c:pt>
                <c:pt idx="36">
                  <c:v>42680</c:v>
                </c:pt>
                <c:pt idx="37">
                  <c:v>42681</c:v>
                </c:pt>
                <c:pt idx="38">
                  <c:v>42682</c:v>
                </c:pt>
                <c:pt idx="39">
                  <c:v>42683</c:v>
                </c:pt>
                <c:pt idx="40">
                  <c:v>42684</c:v>
                </c:pt>
                <c:pt idx="41">
                  <c:v>42685</c:v>
                </c:pt>
                <c:pt idx="42">
                  <c:v>42686</c:v>
                </c:pt>
                <c:pt idx="43">
                  <c:v>42687</c:v>
                </c:pt>
                <c:pt idx="44">
                  <c:v>42688</c:v>
                </c:pt>
                <c:pt idx="45">
                  <c:v>42689</c:v>
                </c:pt>
                <c:pt idx="46">
                  <c:v>42690</c:v>
                </c:pt>
                <c:pt idx="47">
                  <c:v>42691</c:v>
                </c:pt>
                <c:pt idx="48">
                  <c:v>42692</c:v>
                </c:pt>
                <c:pt idx="49">
                  <c:v>42693</c:v>
                </c:pt>
                <c:pt idx="50">
                  <c:v>42694</c:v>
                </c:pt>
                <c:pt idx="51">
                  <c:v>42695</c:v>
                </c:pt>
                <c:pt idx="52">
                  <c:v>42696</c:v>
                </c:pt>
                <c:pt idx="53">
                  <c:v>42697</c:v>
                </c:pt>
                <c:pt idx="54">
                  <c:v>42698</c:v>
                </c:pt>
                <c:pt idx="55">
                  <c:v>42699</c:v>
                </c:pt>
                <c:pt idx="56">
                  <c:v>42700</c:v>
                </c:pt>
                <c:pt idx="57">
                  <c:v>42701</c:v>
                </c:pt>
                <c:pt idx="58">
                  <c:v>42702</c:v>
                </c:pt>
                <c:pt idx="59">
                  <c:v>42703</c:v>
                </c:pt>
                <c:pt idx="60">
                  <c:v>42704</c:v>
                </c:pt>
                <c:pt idx="61">
                  <c:v>42705</c:v>
                </c:pt>
                <c:pt idx="62">
                  <c:v>42706</c:v>
                </c:pt>
                <c:pt idx="63">
                  <c:v>42707</c:v>
                </c:pt>
                <c:pt idx="64">
                  <c:v>42708</c:v>
                </c:pt>
                <c:pt idx="65">
                  <c:v>42709</c:v>
                </c:pt>
                <c:pt idx="66">
                  <c:v>42710</c:v>
                </c:pt>
                <c:pt idx="67">
                  <c:v>42711</c:v>
                </c:pt>
                <c:pt idx="68">
                  <c:v>42712</c:v>
                </c:pt>
                <c:pt idx="69">
                  <c:v>42713</c:v>
                </c:pt>
                <c:pt idx="70">
                  <c:v>42714</c:v>
                </c:pt>
                <c:pt idx="71">
                  <c:v>42715</c:v>
                </c:pt>
                <c:pt idx="72">
                  <c:v>42716</c:v>
                </c:pt>
                <c:pt idx="73">
                  <c:v>42717</c:v>
                </c:pt>
                <c:pt idx="74">
                  <c:v>42718</c:v>
                </c:pt>
                <c:pt idx="75">
                  <c:v>42719</c:v>
                </c:pt>
                <c:pt idx="76">
                  <c:v>42720</c:v>
                </c:pt>
                <c:pt idx="77">
                  <c:v>42721</c:v>
                </c:pt>
                <c:pt idx="78">
                  <c:v>42722</c:v>
                </c:pt>
                <c:pt idx="79">
                  <c:v>42723</c:v>
                </c:pt>
                <c:pt idx="80">
                  <c:v>42724</c:v>
                </c:pt>
                <c:pt idx="81">
                  <c:v>42725</c:v>
                </c:pt>
                <c:pt idx="82">
                  <c:v>42726</c:v>
                </c:pt>
                <c:pt idx="83">
                  <c:v>42727</c:v>
                </c:pt>
                <c:pt idx="84">
                  <c:v>42728</c:v>
                </c:pt>
                <c:pt idx="85">
                  <c:v>42729</c:v>
                </c:pt>
                <c:pt idx="86">
                  <c:v>42730</c:v>
                </c:pt>
                <c:pt idx="87">
                  <c:v>42731</c:v>
                </c:pt>
                <c:pt idx="88">
                  <c:v>42732</c:v>
                </c:pt>
                <c:pt idx="89">
                  <c:v>42733</c:v>
                </c:pt>
                <c:pt idx="90">
                  <c:v>42734</c:v>
                </c:pt>
                <c:pt idx="91">
                  <c:v>42735</c:v>
                </c:pt>
                <c:pt idx="92">
                  <c:v>42736</c:v>
                </c:pt>
                <c:pt idx="93">
                  <c:v>42737</c:v>
                </c:pt>
                <c:pt idx="94">
                  <c:v>42738</c:v>
                </c:pt>
                <c:pt idx="95">
                  <c:v>42739</c:v>
                </c:pt>
                <c:pt idx="96">
                  <c:v>42740</c:v>
                </c:pt>
                <c:pt idx="97">
                  <c:v>42741</c:v>
                </c:pt>
                <c:pt idx="98">
                  <c:v>42742</c:v>
                </c:pt>
                <c:pt idx="99">
                  <c:v>42743</c:v>
                </c:pt>
                <c:pt idx="100">
                  <c:v>42744</c:v>
                </c:pt>
                <c:pt idx="101">
                  <c:v>42745</c:v>
                </c:pt>
                <c:pt idx="102">
                  <c:v>42746</c:v>
                </c:pt>
                <c:pt idx="103">
                  <c:v>42747</c:v>
                </c:pt>
                <c:pt idx="104">
                  <c:v>42748</c:v>
                </c:pt>
                <c:pt idx="105">
                  <c:v>42749</c:v>
                </c:pt>
                <c:pt idx="106">
                  <c:v>42750</c:v>
                </c:pt>
                <c:pt idx="107">
                  <c:v>42751</c:v>
                </c:pt>
                <c:pt idx="108">
                  <c:v>42752</c:v>
                </c:pt>
                <c:pt idx="109">
                  <c:v>42753</c:v>
                </c:pt>
                <c:pt idx="110">
                  <c:v>42754</c:v>
                </c:pt>
                <c:pt idx="111">
                  <c:v>42755</c:v>
                </c:pt>
                <c:pt idx="112">
                  <c:v>42756</c:v>
                </c:pt>
                <c:pt idx="113">
                  <c:v>42757</c:v>
                </c:pt>
                <c:pt idx="114">
                  <c:v>42758</c:v>
                </c:pt>
                <c:pt idx="115">
                  <c:v>42759</c:v>
                </c:pt>
                <c:pt idx="116">
                  <c:v>42760</c:v>
                </c:pt>
                <c:pt idx="117">
                  <c:v>42761</c:v>
                </c:pt>
                <c:pt idx="118">
                  <c:v>42762</c:v>
                </c:pt>
                <c:pt idx="119">
                  <c:v>42763</c:v>
                </c:pt>
                <c:pt idx="120">
                  <c:v>42764</c:v>
                </c:pt>
                <c:pt idx="121">
                  <c:v>42765</c:v>
                </c:pt>
                <c:pt idx="122">
                  <c:v>42766</c:v>
                </c:pt>
              </c:numCache>
            </c:numRef>
          </c:cat>
          <c:val>
            <c:numRef>
              <c:f>'By Channel'!$F$23:$F$145</c:f>
              <c:numCache>
                <c:formatCode>_(* #,##0.00_);_(* \(#,##0.00\);_(* "-"??_);_(@_)</c:formatCode>
                <c:ptCount val="123"/>
                <c:pt idx="0">
                  <c:v>-25</c:v>
                </c:pt>
                <c:pt idx="1">
                  <c:v>-27.56</c:v>
                </c:pt>
                <c:pt idx="2">
                  <c:v>-32.65</c:v>
                </c:pt>
                <c:pt idx="3">
                  <c:v>-2.0299999999999998</c:v>
                </c:pt>
                <c:pt idx="4">
                  <c:v>-39.08</c:v>
                </c:pt>
                <c:pt idx="5">
                  <c:v>-8.5299999999999994</c:v>
                </c:pt>
                <c:pt idx="6">
                  <c:v>-14.94</c:v>
                </c:pt>
                <c:pt idx="7">
                  <c:v>-15.61</c:v>
                </c:pt>
                <c:pt idx="8">
                  <c:v>-6.15</c:v>
                </c:pt>
                <c:pt idx="9">
                  <c:v>-2.8</c:v>
                </c:pt>
                <c:pt idx="10">
                  <c:v>-2.3199999999999998</c:v>
                </c:pt>
                <c:pt idx="11">
                  <c:v>-5.99</c:v>
                </c:pt>
                <c:pt idx="12">
                  <c:v>-9.19</c:v>
                </c:pt>
                <c:pt idx="13">
                  <c:v>-16.010000000000002</c:v>
                </c:pt>
                <c:pt idx="14">
                  <c:v>-3.7</c:v>
                </c:pt>
                <c:pt idx="15">
                  <c:v>-12.5</c:v>
                </c:pt>
                <c:pt idx="16">
                  <c:v>-14.8</c:v>
                </c:pt>
                <c:pt idx="17">
                  <c:v>-18.12</c:v>
                </c:pt>
                <c:pt idx="18">
                  <c:v>-27.5</c:v>
                </c:pt>
                <c:pt idx="19">
                  <c:v>-10.46</c:v>
                </c:pt>
                <c:pt idx="20">
                  <c:v>-26.48</c:v>
                </c:pt>
                <c:pt idx="21">
                  <c:v>-22.07</c:v>
                </c:pt>
                <c:pt idx="22">
                  <c:v>-5.52</c:v>
                </c:pt>
                <c:pt idx="23">
                  <c:v>-9.5299999999999994</c:v>
                </c:pt>
                <c:pt idx="24">
                  <c:v>-5.71</c:v>
                </c:pt>
                <c:pt idx="25">
                  <c:v>-11.97</c:v>
                </c:pt>
                <c:pt idx="26">
                  <c:v>-12.91</c:v>
                </c:pt>
                <c:pt idx="27">
                  <c:v>3.69</c:v>
                </c:pt>
                <c:pt idx="28">
                  <c:v>-7.86</c:v>
                </c:pt>
                <c:pt idx="29">
                  <c:v>-3.61</c:v>
                </c:pt>
                <c:pt idx="30">
                  <c:v>-14.85</c:v>
                </c:pt>
                <c:pt idx="31">
                  <c:v>-7.29</c:v>
                </c:pt>
                <c:pt idx="32">
                  <c:v>-12.48</c:v>
                </c:pt>
                <c:pt idx="33">
                  <c:v>-13.36</c:v>
                </c:pt>
                <c:pt idx="34">
                  <c:v>-15.3</c:v>
                </c:pt>
                <c:pt idx="35">
                  <c:v>-17.09</c:v>
                </c:pt>
                <c:pt idx="36">
                  <c:v>-10.68</c:v>
                </c:pt>
                <c:pt idx="37">
                  <c:v>-1.04</c:v>
                </c:pt>
                <c:pt idx="38">
                  <c:v>-7.96</c:v>
                </c:pt>
                <c:pt idx="39">
                  <c:v>-20.29</c:v>
                </c:pt>
                <c:pt idx="40">
                  <c:v>-15.89</c:v>
                </c:pt>
                <c:pt idx="41">
                  <c:v>-6.71</c:v>
                </c:pt>
                <c:pt idx="42">
                  <c:v>-13.24</c:v>
                </c:pt>
                <c:pt idx="43">
                  <c:v>-6.91</c:v>
                </c:pt>
                <c:pt idx="44">
                  <c:v>-0.94</c:v>
                </c:pt>
                <c:pt idx="45">
                  <c:v>-6.44</c:v>
                </c:pt>
                <c:pt idx="46">
                  <c:v>-11.37</c:v>
                </c:pt>
                <c:pt idx="47">
                  <c:v>-9.68</c:v>
                </c:pt>
                <c:pt idx="48">
                  <c:v>-3.75</c:v>
                </c:pt>
                <c:pt idx="49">
                  <c:v>-12.06</c:v>
                </c:pt>
                <c:pt idx="50">
                  <c:v>-12.19</c:v>
                </c:pt>
                <c:pt idx="51">
                  <c:v>2.62</c:v>
                </c:pt>
                <c:pt idx="52">
                  <c:v>4.28</c:v>
                </c:pt>
                <c:pt idx="53">
                  <c:v>-0.68</c:v>
                </c:pt>
                <c:pt idx="54">
                  <c:v>-6.94</c:v>
                </c:pt>
                <c:pt idx="55">
                  <c:v>-14.35</c:v>
                </c:pt>
                <c:pt idx="56">
                  <c:v>-13.34</c:v>
                </c:pt>
                <c:pt idx="57">
                  <c:v>-9.31</c:v>
                </c:pt>
                <c:pt idx="58">
                  <c:v>-0.09</c:v>
                </c:pt>
                <c:pt idx="59">
                  <c:v>-26.35</c:v>
                </c:pt>
                <c:pt idx="60">
                  <c:v>-2.58</c:v>
                </c:pt>
                <c:pt idx="61">
                  <c:v>-14.5</c:v>
                </c:pt>
                <c:pt idx="62">
                  <c:v>-9.5399999999999991</c:v>
                </c:pt>
                <c:pt idx="63">
                  <c:v>-10.7</c:v>
                </c:pt>
                <c:pt idx="64">
                  <c:v>-13.38</c:v>
                </c:pt>
                <c:pt idx="65">
                  <c:v>-8.2200000000000006</c:v>
                </c:pt>
                <c:pt idx="66">
                  <c:v>-11.24</c:v>
                </c:pt>
                <c:pt idx="67">
                  <c:v>-11.56</c:v>
                </c:pt>
                <c:pt idx="68">
                  <c:v>-19.350000000000001</c:v>
                </c:pt>
                <c:pt idx="69">
                  <c:v>-17.89</c:v>
                </c:pt>
                <c:pt idx="70">
                  <c:v>-17.28</c:v>
                </c:pt>
                <c:pt idx="71">
                  <c:v>-4.1900000000000004</c:v>
                </c:pt>
                <c:pt idx="72">
                  <c:v>-25.16</c:v>
                </c:pt>
                <c:pt idx="73">
                  <c:v>-4.43</c:v>
                </c:pt>
                <c:pt idx="74">
                  <c:v>0.27</c:v>
                </c:pt>
                <c:pt idx="75">
                  <c:v>-13.21</c:v>
                </c:pt>
                <c:pt idx="76">
                  <c:v>-11.31</c:v>
                </c:pt>
                <c:pt idx="77">
                  <c:v>-13.56</c:v>
                </c:pt>
                <c:pt idx="78">
                  <c:v>-14.06</c:v>
                </c:pt>
                <c:pt idx="79">
                  <c:v>-8.99</c:v>
                </c:pt>
                <c:pt idx="80">
                  <c:v>-4.9800000000000004</c:v>
                </c:pt>
                <c:pt idx="81">
                  <c:v>8.31</c:v>
                </c:pt>
                <c:pt idx="82">
                  <c:v>-32.770000000000003</c:v>
                </c:pt>
                <c:pt idx="83">
                  <c:v>-20.91</c:v>
                </c:pt>
                <c:pt idx="84">
                  <c:v>-45.92</c:v>
                </c:pt>
                <c:pt idx="85">
                  <c:v>-18.91</c:v>
                </c:pt>
                <c:pt idx="86">
                  <c:v>-10.28</c:v>
                </c:pt>
                <c:pt idx="87">
                  <c:v>-8.08</c:v>
                </c:pt>
                <c:pt idx="88">
                  <c:v>-11.97</c:v>
                </c:pt>
                <c:pt idx="89">
                  <c:v>-18.63</c:v>
                </c:pt>
                <c:pt idx="90">
                  <c:v>-23.99</c:v>
                </c:pt>
                <c:pt idx="91">
                  <c:v>-30.25</c:v>
                </c:pt>
                <c:pt idx="92">
                  <c:v>-19.100000000000001</c:v>
                </c:pt>
                <c:pt idx="93">
                  <c:v>-12.99</c:v>
                </c:pt>
                <c:pt idx="94">
                  <c:v>-8.24</c:v>
                </c:pt>
                <c:pt idx="95">
                  <c:v>-14.66</c:v>
                </c:pt>
                <c:pt idx="96">
                  <c:v>-25.68</c:v>
                </c:pt>
                <c:pt idx="97">
                  <c:v>-34.79</c:v>
                </c:pt>
                <c:pt idx="98">
                  <c:v>-26.78</c:v>
                </c:pt>
                <c:pt idx="99">
                  <c:v>-25.71</c:v>
                </c:pt>
                <c:pt idx="100">
                  <c:v>-21.12</c:v>
                </c:pt>
                <c:pt idx="101">
                  <c:v>-13.38</c:v>
                </c:pt>
                <c:pt idx="102">
                  <c:v>-8.0399999999999991</c:v>
                </c:pt>
                <c:pt idx="103">
                  <c:v>-3.45</c:v>
                </c:pt>
                <c:pt idx="104">
                  <c:v>-13.82</c:v>
                </c:pt>
                <c:pt idx="105">
                  <c:v>-9.5299999999999994</c:v>
                </c:pt>
                <c:pt idx="106">
                  <c:v>-14.1</c:v>
                </c:pt>
                <c:pt idx="107">
                  <c:v>-7.92</c:v>
                </c:pt>
                <c:pt idx="108">
                  <c:v>-14.65</c:v>
                </c:pt>
                <c:pt idx="109">
                  <c:v>-5.75</c:v>
                </c:pt>
                <c:pt idx="110">
                  <c:v>-18.72</c:v>
                </c:pt>
                <c:pt idx="111">
                  <c:v>-6.64</c:v>
                </c:pt>
                <c:pt idx="112">
                  <c:v>-18.2</c:v>
                </c:pt>
                <c:pt idx="113">
                  <c:v>-4.7699999999999996</c:v>
                </c:pt>
                <c:pt idx="114">
                  <c:v>-7.7</c:v>
                </c:pt>
                <c:pt idx="115">
                  <c:v>-15.84</c:v>
                </c:pt>
                <c:pt idx="116">
                  <c:v>-5.2</c:v>
                </c:pt>
                <c:pt idx="117">
                  <c:v>-25.5</c:v>
                </c:pt>
                <c:pt idx="118">
                  <c:v>-12.8</c:v>
                </c:pt>
                <c:pt idx="119">
                  <c:v>-13.73</c:v>
                </c:pt>
                <c:pt idx="120">
                  <c:v>-7.64</c:v>
                </c:pt>
                <c:pt idx="121">
                  <c:v>-7.82</c:v>
                </c:pt>
                <c:pt idx="122">
                  <c:v>-6.19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A04A-436B-94A9-42657DD6E9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62896319"/>
        <c:axId val="127065375"/>
      </c:lineChart>
      <c:dateAx>
        <c:axId val="1962896319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065375"/>
        <c:crosses val="autoZero"/>
        <c:auto val="1"/>
        <c:lblOffset val="100"/>
        <c:baseTimeUnit val="days"/>
      </c:dateAx>
      <c:valAx>
        <c:axId val="127065375"/>
        <c:scaling>
          <c:orientation val="minMax"/>
          <c:max val="50"/>
          <c:min val="-8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.00_);_(* \(#,##0.0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628963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Profit per Subscriber</a:t>
            </a:r>
            <a:r>
              <a:rPr lang="en-US" baseline="0"/>
              <a:t> by Marketing Channel, latest 2 weeks, iOS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'By Channel'!$J$22</c:f>
              <c:strCache>
                <c:ptCount val="1"/>
                <c:pt idx="0">
                  <c:v>channel_2</c:v>
                </c:pt>
              </c:strCache>
            </c:strRef>
          </c:tx>
          <c:spPr>
            <a:ln w="19050" cap="rnd">
              <a:solidFill>
                <a:schemeClr val="accent4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trendline>
            <c:spPr>
              <a:ln w="19050" cap="rnd">
                <a:solidFill>
                  <a:schemeClr val="accent4">
                    <a:lumMod val="75000"/>
                  </a:schemeClr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numRef>
              <c:f>'By Channel'!$I$23:$I$40</c:f>
              <c:numCache>
                <c:formatCode>m/d/yyyy</c:formatCode>
                <c:ptCount val="18"/>
                <c:pt idx="0">
                  <c:v>42749</c:v>
                </c:pt>
                <c:pt idx="1">
                  <c:v>42750</c:v>
                </c:pt>
                <c:pt idx="2">
                  <c:v>42751</c:v>
                </c:pt>
                <c:pt idx="3">
                  <c:v>42752</c:v>
                </c:pt>
                <c:pt idx="4">
                  <c:v>42753</c:v>
                </c:pt>
                <c:pt idx="5">
                  <c:v>42754</c:v>
                </c:pt>
                <c:pt idx="6">
                  <c:v>42755</c:v>
                </c:pt>
                <c:pt idx="7">
                  <c:v>42756</c:v>
                </c:pt>
                <c:pt idx="8">
                  <c:v>42757</c:v>
                </c:pt>
                <c:pt idx="9">
                  <c:v>42758</c:v>
                </c:pt>
                <c:pt idx="10">
                  <c:v>42759</c:v>
                </c:pt>
                <c:pt idx="11">
                  <c:v>42760</c:v>
                </c:pt>
                <c:pt idx="12">
                  <c:v>42761</c:v>
                </c:pt>
                <c:pt idx="13">
                  <c:v>42762</c:v>
                </c:pt>
                <c:pt idx="14">
                  <c:v>42763</c:v>
                </c:pt>
                <c:pt idx="15">
                  <c:v>42764</c:v>
                </c:pt>
                <c:pt idx="16">
                  <c:v>42765</c:v>
                </c:pt>
                <c:pt idx="17">
                  <c:v>42766</c:v>
                </c:pt>
              </c:numCache>
            </c:numRef>
          </c:cat>
          <c:val>
            <c:numRef>
              <c:f>'By Channel'!$J$23:$J$40</c:f>
              <c:numCache>
                <c:formatCode>_(* #,##0.00_);_(* \(#,##0.00\);_(* "-"??_);_(@_)</c:formatCode>
                <c:ptCount val="18"/>
                <c:pt idx="0">
                  <c:v>-5.49</c:v>
                </c:pt>
                <c:pt idx="1">
                  <c:v>-4.1100000000000003</c:v>
                </c:pt>
                <c:pt idx="2">
                  <c:v>-6.02</c:v>
                </c:pt>
                <c:pt idx="3">
                  <c:v>-7.91</c:v>
                </c:pt>
                <c:pt idx="4">
                  <c:v>-8.68</c:v>
                </c:pt>
                <c:pt idx="5">
                  <c:v>-5.86</c:v>
                </c:pt>
                <c:pt idx="6">
                  <c:v>-5.6</c:v>
                </c:pt>
                <c:pt idx="7">
                  <c:v>-10.9</c:v>
                </c:pt>
                <c:pt idx="8">
                  <c:v>-10.1</c:v>
                </c:pt>
                <c:pt idx="9">
                  <c:v>-6.93</c:v>
                </c:pt>
                <c:pt idx="10">
                  <c:v>-9.09</c:v>
                </c:pt>
                <c:pt idx="11">
                  <c:v>-6.87</c:v>
                </c:pt>
                <c:pt idx="12">
                  <c:v>-8.9</c:v>
                </c:pt>
                <c:pt idx="13">
                  <c:v>-10.09</c:v>
                </c:pt>
                <c:pt idx="14">
                  <c:v>-9.8800000000000008</c:v>
                </c:pt>
                <c:pt idx="15">
                  <c:v>-5.55</c:v>
                </c:pt>
                <c:pt idx="16">
                  <c:v>-5.44</c:v>
                </c:pt>
                <c:pt idx="17">
                  <c:v>-5.15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FB6-407C-A25E-EF66C8652DE5}"/>
            </c:ext>
          </c:extLst>
        </c:ser>
        <c:ser>
          <c:idx val="2"/>
          <c:order val="1"/>
          <c:tx>
            <c:strRef>
              <c:f>'By Channel'!$L$22</c:f>
              <c:strCache>
                <c:ptCount val="1"/>
                <c:pt idx="0">
                  <c:v>channel_4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trendline>
            <c:spPr>
              <a:ln w="19050" cap="rnd">
                <a:solidFill>
                  <a:srgbClr val="FF0000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numRef>
              <c:f>'By Channel'!$I$23:$I$40</c:f>
              <c:numCache>
                <c:formatCode>m/d/yyyy</c:formatCode>
                <c:ptCount val="18"/>
                <c:pt idx="0">
                  <c:v>42749</c:v>
                </c:pt>
                <c:pt idx="1">
                  <c:v>42750</c:v>
                </c:pt>
                <c:pt idx="2">
                  <c:v>42751</c:v>
                </c:pt>
                <c:pt idx="3">
                  <c:v>42752</c:v>
                </c:pt>
                <c:pt idx="4">
                  <c:v>42753</c:v>
                </c:pt>
                <c:pt idx="5">
                  <c:v>42754</c:v>
                </c:pt>
                <c:pt idx="6">
                  <c:v>42755</c:v>
                </c:pt>
                <c:pt idx="7">
                  <c:v>42756</c:v>
                </c:pt>
                <c:pt idx="8">
                  <c:v>42757</c:v>
                </c:pt>
                <c:pt idx="9">
                  <c:v>42758</c:v>
                </c:pt>
                <c:pt idx="10">
                  <c:v>42759</c:v>
                </c:pt>
                <c:pt idx="11">
                  <c:v>42760</c:v>
                </c:pt>
                <c:pt idx="12">
                  <c:v>42761</c:v>
                </c:pt>
                <c:pt idx="13">
                  <c:v>42762</c:v>
                </c:pt>
                <c:pt idx="14">
                  <c:v>42763</c:v>
                </c:pt>
                <c:pt idx="15">
                  <c:v>42764</c:v>
                </c:pt>
                <c:pt idx="16">
                  <c:v>42765</c:v>
                </c:pt>
                <c:pt idx="17">
                  <c:v>42766</c:v>
                </c:pt>
              </c:numCache>
            </c:numRef>
          </c:cat>
          <c:val>
            <c:numRef>
              <c:f>'By Channel'!$L$23:$L$40</c:f>
              <c:numCache>
                <c:formatCode>_(* #,##0.00_);_(* \(#,##0.00\);_(* "-"??_);_(@_)</c:formatCode>
                <c:ptCount val="18"/>
                <c:pt idx="0">
                  <c:v>-8.14</c:v>
                </c:pt>
                <c:pt idx="1">
                  <c:v>-2.12</c:v>
                </c:pt>
                <c:pt idx="2">
                  <c:v>-8.7100000000000009</c:v>
                </c:pt>
                <c:pt idx="3">
                  <c:v>-5.5</c:v>
                </c:pt>
                <c:pt idx="4">
                  <c:v>-20.07</c:v>
                </c:pt>
                <c:pt idx="5">
                  <c:v>-5</c:v>
                </c:pt>
                <c:pt idx="6">
                  <c:v>-13.33</c:v>
                </c:pt>
                <c:pt idx="7">
                  <c:v>-13.64</c:v>
                </c:pt>
                <c:pt idx="8">
                  <c:v>-7.44</c:v>
                </c:pt>
                <c:pt idx="9">
                  <c:v>-10.16</c:v>
                </c:pt>
                <c:pt idx="10">
                  <c:v>-11.5</c:v>
                </c:pt>
                <c:pt idx="11">
                  <c:v>-10.28</c:v>
                </c:pt>
                <c:pt idx="12">
                  <c:v>-11.03</c:v>
                </c:pt>
                <c:pt idx="13">
                  <c:v>-11.97</c:v>
                </c:pt>
                <c:pt idx="14">
                  <c:v>-18.71</c:v>
                </c:pt>
                <c:pt idx="15">
                  <c:v>-5.41</c:v>
                </c:pt>
                <c:pt idx="16">
                  <c:v>-4.12</c:v>
                </c:pt>
                <c:pt idx="17">
                  <c:v>-6.38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FB6-407C-A25E-EF66C8652DE5}"/>
            </c:ext>
          </c:extLst>
        </c:ser>
        <c:ser>
          <c:idx val="4"/>
          <c:order val="2"/>
          <c:tx>
            <c:strRef>
              <c:f>'By Channel'!$N$22</c:f>
              <c:strCache>
                <c:ptCount val="1"/>
                <c:pt idx="0">
                  <c:v>channel_18</c:v>
                </c:pt>
              </c:strCache>
            </c:strRef>
          </c:tx>
          <c:spPr>
            <a:ln w="19050" cap="rnd">
              <a:solidFill>
                <a:schemeClr val="accent4">
                  <a:lumMod val="20000"/>
                  <a:lumOff val="80000"/>
                </a:schemeClr>
              </a:solidFill>
              <a:round/>
            </a:ln>
            <a:effectLst/>
          </c:spPr>
          <c:marker>
            <c:symbol val="none"/>
          </c:marker>
          <c:trendline>
            <c:spPr>
              <a:ln w="19050" cap="rnd">
                <a:solidFill>
                  <a:schemeClr val="accent4">
                    <a:lumMod val="20000"/>
                    <a:lumOff val="80000"/>
                  </a:schemeClr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numRef>
              <c:f>'By Channel'!$I$23:$I$40</c:f>
              <c:numCache>
                <c:formatCode>m/d/yyyy</c:formatCode>
                <c:ptCount val="18"/>
                <c:pt idx="0">
                  <c:v>42749</c:v>
                </c:pt>
                <c:pt idx="1">
                  <c:v>42750</c:v>
                </c:pt>
                <c:pt idx="2">
                  <c:v>42751</c:v>
                </c:pt>
                <c:pt idx="3">
                  <c:v>42752</c:v>
                </c:pt>
                <c:pt idx="4">
                  <c:v>42753</c:v>
                </c:pt>
                <c:pt idx="5">
                  <c:v>42754</c:v>
                </c:pt>
                <c:pt idx="6">
                  <c:v>42755</c:v>
                </c:pt>
                <c:pt idx="7">
                  <c:v>42756</c:v>
                </c:pt>
                <c:pt idx="8">
                  <c:v>42757</c:v>
                </c:pt>
                <c:pt idx="9">
                  <c:v>42758</c:v>
                </c:pt>
                <c:pt idx="10">
                  <c:v>42759</c:v>
                </c:pt>
                <c:pt idx="11">
                  <c:v>42760</c:v>
                </c:pt>
                <c:pt idx="12">
                  <c:v>42761</c:v>
                </c:pt>
                <c:pt idx="13">
                  <c:v>42762</c:v>
                </c:pt>
                <c:pt idx="14">
                  <c:v>42763</c:v>
                </c:pt>
                <c:pt idx="15">
                  <c:v>42764</c:v>
                </c:pt>
                <c:pt idx="16">
                  <c:v>42765</c:v>
                </c:pt>
                <c:pt idx="17">
                  <c:v>42766</c:v>
                </c:pt>
              </c:numCache>
            </c:numRef>
          </c:cat>
          <c:val>
            <c:numRef>
              <c:f>'By Channel'!$N$23:$N$40</c:f>
              <c:numCache>
                <c:formatCode>_(* #,##0.00_);_(* \(#,##0.00\);_(* "-"??_);_(@_)</c:formatCode>
                <c:ptCount val="18"/>
                <c:pt idx="0">
                  <c:v>-9.5299999999999994</c:v>
                </c:pt>
                <c:pt idx="1">
                  <c:v>-14.1</c:v>
                </c:pt>
                <c:pt idx="2">
                  <c:v>-7.92</c:v>
                </c:pt>
                <c:pt idx="3">
                  <c:v>-14.65</c:v>
                </c:pt>
                <c:pt idx="4">
                  <c:v>-5.75</c:v>
                </c:pt>
                <c:pt idx="5">
                  <c:v>-18.72</c:v>
                </c:pt>
                <c:pt idx="6">
                  <c:v>-6.64</c:v>
                </c:pt>
                <c:pt idx="7">
                  <c:v>-18.2</c:v>
                </c:pt>
                <c:pt idx="8">
                  <c:v>-4.7699999999999996</c:v>
                </c:pt>
                <c:pt idx="9">
                  <c:v>-7.7</c:v>
                </c:pt>
                <c:pt idx="10">
                  <c:v>-15.84</c:v>
                </c:pt>
                <c:pt idx="11">
                  <c:v>-5.2</c:v>
                </c:pt>
                <c:pt idx="12">
                  <c:v>-25.5</c:v>
                </c:pt>
                <c:pt idx="13">
                  <c:v>-12.8</c:v>
                </c:pt>
                <c:pt idx="14">
                  <c:v>-13.73</c:v>
                </c:pt>
                <c:pt idx="15">
                  <c:v>-7.64</c:v>
                </c:pt>
                <c:pt idx="16">
                  <c:v>-7.82</c:v>
                </c:pt>
                <c:pt idx="17">
                  <c:v>-6.19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6FB6-407C-A25E-EF66C8652D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17842527"/>
        <c:axId val="214950319"/>
      </c:lineChart>
      <c:dateAx>
        <c:axId val="2017842527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950319"/>
        <c:crosses val="autoZero"/>
        <c:auto val="1"/>
        <c:lblOffset val="100"/>
        <c:baseTimeUnit val="days"/>
      </c:dateAx>
      <c:valAx>
        <c:axId val="2149503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.00_);_(* \(#,##0.0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78425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effectLst/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'By Channel'!$N$10</c:f>
              <c:strCache>
                <c:ptCount val="1"/>
                <c:pt idx="0">
                  <c:v>Profit per Subscriber</c:v>
                </c:pt>
              </c:strCache>
            </c:strRef>
          </c:tx>
          <c:spPr>
            <a:gradFill>
              <a:gsLst>
                <a:gs pos="0">
                  <a:schemeClr val="accent1"/>
                </a:gs>
                <a:gs pos="100000">
                  <a:schemeClr val="accent1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Pt>
            <c:idx val="2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0CA2-4ED6-826C-A767995F5A9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'By Channel'!$M$11:$M$15</c:f>
              <c:strCache>
                <c:ptCount val="5"/>
                <c:pt idx="0">
                  <c:v>Channel 2</c:v>
                </c:pt>
                <c:pt idx="1">
                  <c:v>Channel 3</c:v>
                </c:pt>
                <c:pt idx="2">
                  <c:v>Channel 4</c:v>
                </c:pt>
                <c:pt idx="3">
                  <c:v>Channel 6</c:v>
                </c:pt>
                <c:pt idx="4">
                  <c:v>Channel 18</c:v>
                </c:pt>
              </c:strCache>
            </c:strRef>
          </c:cat>
          <c:val>
            <c:numRef>
              <c:f>'By Channel'!$N$11:$N$15</c:f>
              <c:numCache>
                <c:formatCode>_(* #,##0.00_);_(* \(#,##0.00\);_(* "-"??_);_(@_)</c:formatCode>
                <c:ptCount val="5"/>
                <c:pt idx="0">
                  <c:v>-13.11</c:v>
                </c:pt>
                <c:pt idx="1">
                  <c:v>-14.58</c:v>
                </c:pt>
                <c:pt idx="2">
                  <c:v>-12.16</c:v>
                </c:pt>
                <c:pt idx="3">
                  <c:v>-17.37</c:v>
                </c:pt>
                <c:pt idx="4">
                  <c:v>-17.37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CA2-4ED6-826C-A767995F5A9E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1"/>
        <c:axId val="23375919"/>
        <c:axId val="21025199"/>
      </c:barChart>
      <c:catAx>
        <c:axId val="233759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25199"/>
        <c:crosses val="autoZero"/>
        <c:auto val="1"/>
        <c:lblAlgn val="ctr"/>
        <c:lblOffset val="100"/>
        <c:noMultiLvlLbl val="0"/>
      </c:catAx>
      <c:valAx>
        <c:axId val="21025199"/>
        <c:scaling>
          <c:orientation val="minMax"/>
        </c:scaling>
        <c:delete val="1"/>
        <c:axPos val="l"/>
        <c:numFmt formatCode="_(* #,##0.00_);_(* \(#,##0.00\);_(* &quot;-&quot;??_);_(@_)" sourceLinked="1"/>
        <c:majorTickMark val="none"/>
        <c:minorTickMark val="none"/>
        <c:tickLblPos val="nextTo"/>
        <c:crossAx val="233759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68000">
          <a:schemeClr val="lt1">
            <a:lumMod val="85000"/>
          </a:schemeClr>
        </a:gs>
        <a:gs pos="100000">
          <a:schemeClr val="lt1"/>
        </a:gs>
      </a:gsLst>
      <a:lin ang="5400000" scaled="1"/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lt1"/>
    </cs:fontRef>
    <cs:spPr/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3003D-DB3C-4621-926A-5818BD6DF1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BB7E8E-E589-4D82-96DD-2CAED4841B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22E90-677C-410C-ACE6-659173A0D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DA3E8-165E-41D5-8BA2-3361E5200FD7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2DCDE-7CE3-4FA6-8406-977EB8360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67664-750B-4C54-A405-346EBDA58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2D52-612A-45EB-ADFC-31BCC74D9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336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FC0A6-CD65-4F3F-B914-44C66C6CF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4C1F0B-C333-46FD-836C-7B785BFCD6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BACF4-5319-4945-9622-59CC3AED7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DA3E8-165E-41D5-8BA2-3361E5200FD7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F46CCA-5010-48FF-9011-47ABB8BA0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BC1549-48AD-45AE-B121-57292D283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2D52-612A-45EB-ADFC-31BCC74D9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650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F2B519-187F-4026-A4ED-8F94EAB98D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2E60E8-909B-4C52-ACF2-9FB79B8F3B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3E709-4D68-4EB6-B6AF-DF00467B9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DA3E8-165E-41D5-8BA2-3361E5200FD7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A4BCBA-F507-4870-ABE7-E4B9F7269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329CD-2103-4558-9367-AD86E7368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2D52-612A-45EB-ADFC-31BCC74D9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384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96453-659C-4245-B7A8-0DDDD26F2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DB4AB-D23E-4B4F-B57C-81123B843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D046A7-FA9E-4344-AC81-4A5134C74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DA3E8-165E-41D5-8BA2-3361E5200FD7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6F582-2669-49E5-A13A-74BDB30B2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80C19-6254-4B0B-B7A9-81E985D09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2D52-612A-45EB-ADFC-31BCC74D9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978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602A6-2F1E-4B8A-B729-386FE1EB3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284CB7-FC84-41CC-B7DD-986B7B30BD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867EDB-E37F-4732-A170-414D6C80A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DA3E8-165E-41D5-8BA2-3361E5200FD7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77273-2157-4439-944C-D7C014ABD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8AC930-D1FA-487C-B0C2-86FDF5FB6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2D52-612A-45EB-ADFC-31BCC74D9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50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F823F-416E-4341-A0E3-27E919B8B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255BB-C7BF-4168-A9E2-16CE804E9E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51FC2E-14FE-4E7A-B732-39AFD38E0E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2078A1-1BF1-4E12-9E24-1DCF7538F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DA3E8-165E-41D5-8BA2-3361E5200FD7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35B6A2-C8CF-4719-BEA5-B06F90A73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AFCD1E-EE00-4155-BF81-2D490B50B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2D52-612A-45EB-ADFC-31BCC74D9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054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471C2-8575-4D7C-AD58-5A3F375B3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5EF2CF-4270-4B62-808F-E29CE46BA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7EB4F2-2D45-4652-8A49-520C22F828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BF459D-2FA2-4585-A088-9B66077DCB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D2D080-6A18-48A9-93B7-4208AAE6B3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7B3C31-10D4-40AD-A259-781651AA6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DA3E8-165E-41D5-8BA2-3361E5200FD7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92BCF2-1263-460F-B638-497570003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AE6A3A-CD48-416C-B4D7-2B480D359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2D52-612A-45EB-ADFC-31BCC74D9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313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7F9BB-7C97-49F9-83E6-AE750C1A8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544706-0017-4E67-89A3-2FBED5A4C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DA3E8-165E-41D5-8BA2-3361E5200FD7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C7343C-D5ED-4EE1-B3DF-C5B176CFC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257DC0-0F53-4FFA-923F-EC4446EF3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2D52-612A-45EB-ADFC-31BCC74D9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75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88C9B3-C3D7-4835-9D5F-13C374577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DA3E8-165E-41D5-8BA2-3361E5200FD7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070D4E-4EDC-4D03-8655-CECD9B4B2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09F41B-54D4-4F2A-A4FE-696DB345D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2D52-612A-45EB-ADFC-31BCC74D9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894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737D7-94C9-46B5-99B5-00DAB1986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828CB-31DC-4269-963C-9E66D1A8E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A7E9CA-41DB-4A90-8CBD-B8451CC539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C94188-F2F9-496A-8A79-C4314FDB0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DA3E8-165E-41D5-8BA2-3361E5200FD7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93EA68-4E28-48BC-92C1-A739A3F76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8D7527-2EA0-482C-81C4-951114783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2D52-612A-45EB-ADFC-31BCC74D9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121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B9A45-EB20-44CE-BEB3-A595868D6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78350A-0676-4428-BD9F-3A0B13EB9B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ED14BD-898C-467C-8AF9-F75B3A2A7C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A52446-AD94-4D06-9453-2D931136E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DA3E8-165E-41D5-8BA2-3361E5200FD7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DD2F32-A79D-4A56-B8FC-88068BDBA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6001BB-3806-488C-AA52-6C7A6C25B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2D52-612A-45EB-ADFC-31BCC74D9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1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B7E3CC-F354-4349-B365-BF8CE2510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55B1F4-12D5-425A-A209-CD6AE79D20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A8514-9427-415B-A2F4-6A5B343975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DA3E8-165E-41D5-8BA2-3361E5200FD7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DE1AB7-A75E-4D72-A33D-3AC37A05C3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13D17-5AF0-4241-9F2B-80C9DA32B9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A2D52-612A-45EB-ADFC-31BCC74D9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625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ADB92-39AC-4FA1-B9D0-7FFABAE819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Analyst 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3C4EC5-876A-42C5-99EB-0A759A0BB5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Nemanja Bibic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816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66985AC-840A-403C-AB1C-AD5DF8261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Isolating campaign in US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91BD963-88B7-4B1D-A638-780FFA6F3F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846922" cy="4351338"/>
          </a:xfrm>
        </p:spPr>
        <p:txBody>
          <a:bodyPr/>
          <a:lstStyle/>
          <a:p>
            <a:r>
              <a:rPr lang="en-US" sz="2000" dirty="0"/>
              <a:t>Besides being iOS only, channel 4 campaign was really running only in US</a:t>
            </a:r>
          </a:p>
          <a:p>
            <a:r>
              <a:rPr lang="en-US" sz="2000" dirty="0"/>
              <a:t>When we take and compare only channel’s performance only in US, only on iOS we get different picture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1E56BD63-DA1D-4784-A542-2701953B619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15002636"/>
              </p:ext>
            </p:extLst>
          </p:nvPr>
        </p:nvGraphicFramePr>
        <p:xfrm>
          <a:off x="5019568" y="1825625"/>
          <a:ext cx="5987261" cy="18225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06413">
                  <a:extLst>
                    <a:ext uri="{9D8B030D-6E8A-4147-A177-3AD203B41FA5}">
                      <a16:colId xmlns:a16="http://schemas.microsoft.com/office/drawing/2014/main" val="951610132"/>
                    </a:ext>
                  </a:extLst>
                </a:gridCol>
                <a:gridCol w="1275073">
                  <a:extLst>
                    <a:ext uri="{9D8B030D-6E8A-4147-A177-3AD203B41FA5}">
                      <a16:colId xmlns:a16="http://schemas.microsoft.com/office/drawing/2014/main" val="4078005728"/>
                    </a:ext>
                  </a:extLst>
                </a:gridCol>
                <a:gridCol w="1011238">
                  <a:extLst>
                    <a:ext uri="{9D8B030D-6E8A-4147-A177-3AD203B41FA5}">
                      <a16:colId xmlns:a16="http://schemas.microsoft.com/office/drawing/2014/main" val="1109045700"/>
                    </a:ext>
                  </a:extLst>
                </a:gridCol>
                <a:gridCol w="1467019">
                  <a:extLst>
                    <a:ext uri="{9D8B030D-6E8A-4147-A177-3AD203B41FA5}">
                      <a16:colId xmlns:a16="http://schemas.microsoft.com/office/drawing/2014/main" val="184292094"/>
                    </a:ext>
                  </a:extLst>
                </a:gridCol>
                <a:gridCol w="1727518">
                  <a:extLst>
                    <a:ext uri="{9D8B030D-6E8A-4147-A177-3AD203B41FA5}">
                      <a16:colId xmlns:a16="http://schemas.microsoft.com/office/drawing/2014/main" val="4158368362"/>
                    </a:ext>
                  </a:extLst>
                </a:gridCol>
              </a:tblGrid>
              <a:tr h="4932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Channel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Total Spending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Total Subscribers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Total Revenue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Profit per Subscriber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86719514"/>
                  </a:ext>
                </a:extLst>
              </a:tr>
              <a:tr h="26586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 104,285.74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4,115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         50,358.09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                       (13.11)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33361959"/>
                  </a:ext>
                </a:extLst>
              </a:tr>
              <a:tr h="26586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    49,794.43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1,983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         20,882.32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                       (14.58)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98799089"/>
                  </a:ext>
                </a:extLst>
              </a:tr>
              <a:tr h="26586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              122,432.61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            5,372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                      57,098.05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                                    (12.16)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83805531"/>
                  </a:ext>
                </a:extLst>
              </a:tr>
              <a:tr h="26586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    52,133.31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1,448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         26,986.71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                       (17.37)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54653125"/>
                  </a:ext>
                </a:extLst>
              </a:tr>
              <a:tr h="26586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    37,421.43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1,410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         12,924.80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                                   (17.37)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10983983"/>
                  </a:ext>
                </a:extLst>
              </a:tr>
            </a:tbl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9FF1E0A5-726A-47CD-BD2B-19AB58D5DA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1309705"/>
              </p:ext>
            </p:extLst>
          </p:nvPr>
        </p:nvGraphicFramePr>
        <p:xfrm>
          <a:off x="5021925" y="3783112"/>
          <a:ext cx="5984904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42796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1B25DA-8840-4A92-87E3-48AFFB833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6EF13A3-0937-4947-BC47-8B71DE039C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700982"/>
              </p:ext>
            </p:extLst>
          </p:nvPr>
        </p:nvGraphicFramePr>
        <p:xfrm>
          <a:off x="5095877" y="1259657"/>
          <a:ext cx="5744948" cy="30012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3560">
                  <a:extLst>
                    <a:ext uri="{9D8B030D-6E8A-4147-A177-3AD203B41FA5}">
                      <a16:colId xmlns:a16="http://schemas.microsoft.com/office/drawing/2014/main" val="3969045683"/>
                    </a:ext>
                  </a:extLst>
                </a:gridCol>
                <a:gridCol w="1145850">
                  <a:extLst>
                    <a:ext uri="{9D8B030D-6E8A-4147-A177-3AD203B41FA5}">
                      <a16:colId xmlns:a16="http://schemas.microsoft.com/office/drawing/2014/main" val="3698505208"/>
                    </a:ext>
                  </a:extLst>
                </a:gridCol>
                <a:gridCol w="1302816">
                  <a:extLst>
                    <a:ext uri="{9D8B030D-6E8A-4147-A177-3AD203B41FA5}">
                      <a16:colId xmlns:a16="http://schemas.microsoft.com/office/drawing/2014/main" val="1728214101"/>
                    </a:ext>
                  </a:extLst>
                </a:gridCol>
                <a:gridCol w="1098761">
                  <a:extLst>
                    <a:ext uri="{9D8B030D-6E8A-4147-A177-3AD203B41FA5}">
                      <a16:colId xmlns:a16="http://schemas.microsoft.com/office/drawing/2014/main" val="2731094361"/>
                    </a:ext>
                  </a:extLst>
                </a:gridCol>
                <a:gridCol w="1553961">
                  <a:extLst>
                    <a:ext uri="{9D8B030D-6E8A-4147-A177-3AD203B41FA5}">
                      <a16:colId xmlns:a16="http://schemas.microsoft.com/office/drawing/2014/main" val="208119708"/>
                    </a:ext>
                  </a:extLst>
                </a:gridCol>
              </a:tblGrid>
              <a:tr h="20008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Country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Total Spending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Total Subscribers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Total Revenue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Profit per Subscriber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79624378"/>
                  </a:ext>
                </a:extLst>
              </a:tr>
              <a:tr h="20008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555,926.04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     43,965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545,540.67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              (0.24)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85778246"/>
                  </a:ext>
                </a:extLst>
              </a:tr>
              <a:tr h="20008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117,898.81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        8,548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102,881.40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              (1.76)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16896391"/>
                  </a:ext>
                </a:extLst>
              </a:tr>
              <a:tr h="20008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60,487.75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        5,770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56,683.65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              (0.66)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96414548"/>
                  </a:ext>
                </a:extLst>
              </a:tr>
              <a:tr h="20008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GB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38,620.10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                    </a:t>
                      </a:r>
                      <a:r>
                        <a:rPr lang="en-US" sz="11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5,418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48,695.75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                            </a:t>
                      </a:r>
                      <a:r>
                        <a:rPr lang="en-US" sz="11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1.86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22338615"/>
                  </a:ext>
                </a:extLst>
              </a:tr>
              <a:tr h="20008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44,408.28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        5,131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45,117.76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                0.14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09722216"/>
                  </a:ext>
                </a:extLst>
              </a:tr>
              <a:tr h="20008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60,105.35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        5,065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70,181.21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                1.99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79770505"/>
                  </a:ext>
                </a:extLst>
              </a:tr>
              <a:tr h="20008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FR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43,175.97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                    </a:t>
                      </a:r>
                      <a:r>
                        <a:rPr lang="en-US" sz="11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4,874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63,039.66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                            </a:t>
                      </a:r>
                      <a:r>
                        <a:rPr lang="en-US" sz="11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4.08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39455873"/>
                  </a:ext>
                </a:extLst>
              </a:tr>
              <a:tr h="20008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58,369.37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        4,237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73,090.17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                3.47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10741035"/>
                  </a:ext>
                </a:extLst>
              </a:tr>
              <a:tr h="20008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DE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27,894.07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                    </a:t>
                      </a:r>
                      <a:r>
                        <a:rPr lang="en-US" sz="11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3,285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31,515.76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                            </a:t>
                      </a:r>
                      <a:r>
                        <a:rPr lang="en-US" sz="11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1.10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53586037"/>
                  </a:ext>
                </a:extLst>
              </a:tr>
              <a:tr h="20008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21,296.31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        2,693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40,262.13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                7.04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88120808"/>
                  </a:ext>
                </a:extLst>
              </a:tr>
              <a:tr h="20008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19,529.41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        2,117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32,504.93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                6.13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97350937"/>
                  </a:ext>
                </a:extLst>
              </a:tr>
              <a:tr h="20008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14,471.44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        1,374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20,658.86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                4.50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58339804"/>
                  </a:ext>
                </a:extLst>
              </a:tr>
              <a:tr h="20008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13,847.62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        1,274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18,009.69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                3.27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31611995"/>
                  </a:ext>
                </a:extLst>
              </a:tr>
              <a:tr h="20008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8,776.82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        1,185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11,844.62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                            2.59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1495849"/>
                  </a:ext>
                </a:extLst>
              </a:tr>
            </a:tbl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14B4CE-4CED-445E-8AB5-77A068C0595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Looking further into the data at hand it looks like UK (United Kingdom) would be a good investment. Do you agree?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42B69E-91C1-4314-BAF3-EFD839D08FCE}"/>
              </a:ext>
            </a:extLst>
          </p:cNvPr>
          <p:cNvSpPr txBox="1"/>
          <p:nvPr/>
        </p:nvSpPr>
        <p:spPr>
          <a:xfrm>
            <a:off x="5095877" y="4260917"/>
            <a:ext cx="57449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Selected are the countries with most subscribers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Highlighted are the countries that are comparable to UK in size and GDP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France seems to be well ahead of both UK and Germany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is data overall, so splitting by platform might provide additional insights</a:t>
            </a:r>
          </a:p>
        </p:txBody>
      </p:sp>
    </p:spTree>
    <p:extLst>
      <p:ext uri="{BB962C8B-B14F-4D97-AF65-F5344CB8AC3E}">
        <p14:creationId xmlns:p14="http://schemas.microsoft.com/office/powerpoint/2010/main" val="3661234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D8E6C30-5679-4EAB-A1F3-B1154424A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Country Performance, by Platform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6E44B24-787B-4C6A-B09B-FE3BABDB08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Android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31690C48-1F4A-42A6-B423-C364211EF2A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48006717"/>
              </p:ext>
            </p:extLst>
          </p:nvPr>
        </p:nvGraphicFramePr>
        <p:xfrm>
          <a:off x="6172200" y="3006726"/>
          <a:ext cx="4648200" cy="27622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0700">
                  <a:extLst>
                    <a:ext uri="{9D8B030D-6E8A-4147-A177-3AD203B41FA5}">
                      <a16:colId xmlns:a16="http://schemas.microsoft.com/office/drawing/2014/main" val="3824040807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2115356164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4138552980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312092860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542404709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Country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Total Spending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Total Subscribers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Total Revenue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Profit per Subscriber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8094588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377,394.33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     30,443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381,157.81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                0.12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6367568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85,755.36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        5,956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73,527.41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              (2.05)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8795239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FR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33,047.93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                    </a:t>
                      </a:r>
                      <a:r>
                        <a:rPr lang="en-US" sz="11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4,134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53,725.91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                            </a:t>
                      </a:r>
                      <a:r>
                        <a:rPr lang="en-US" sz="11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5.00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5966086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45,129.95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        3,881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41,987.73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              (0.81)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7786680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GB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20,506.41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                    </a:t>
                      </a:r>
                      <a:r>
                        <a:rPr lang="en-US" sz="11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3,614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32,874.91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                            </a:t>
                      </a:r>
                      <a:r>
                        <a:rPr lang="en-US" sz="11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3.42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0926955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32,998.34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        3,027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33,979.49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                0.32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70833783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40,780.57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        2,776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46,516.18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                2.07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28814890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25,000.67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        2,414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31,241.82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                2.59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5956781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DE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20,922.42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                    </a:t>
                      </a:r>
                      <a:r>
                        <a:rPr lang="en-US" sz="11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2,104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21,810.71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                            </a:t>
                      </a:r>
                      <a:r>
                        <a:rPr lang="en-US" sz="11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0.42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3080546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15,093.52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        2,026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29,005.81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                6.87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3256635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9,549.58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        1,528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22,733.49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                8.63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3835112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10,234.63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        1,279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16,829.96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                5.16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9424861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10,096.15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           909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14,061.71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                4.36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0748423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6,422.30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                       813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9,393.17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                            3.65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00112599"/>
                  </a:ext>
                </a:extLst>
              </a:tr>
            </a:tbl>
          </a:graphicData>
        </a:graphic>
      </p:graphicFrame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2A6AB0F-B595-4ED3-A7F0-0BF91840BA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iOS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74643EC1-EAC4-4938-8392-E489A0E2EBAA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414617017"/>
              </p:ext>
            </p:extLst>
          </p:nvPr>
        </p:nvGraphicFramePr>
        <p:xfrm>
          <a:off x="839788" y="3006726"/>
          <a:ext cx="4648200" cy="27622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0700">
                  <a:extLst>
                    <a:ext uri="{9D8B030D-6E8A-4147-A177-3AD203B41FA5}">
                      <a16:colId xmlns:a16="http://schemas.microsoft.com/office/drawing/2014/main" val="2291263133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3117545376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4168160766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1588309479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858988194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Country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Total Spending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Total Subscribers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Total Revenue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Profit per Subscriber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2309119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177,969.85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     13,437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161,581.05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              (1.22)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4461876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35,104.68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        2,648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38,900.82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                1.43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1295352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32,143.45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        2,582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29,215.73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              (1.13)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8420473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11,409.94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        2,099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10,943.25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              (0.22)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7872113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15,357.80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        1,881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14,369.75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              (0.53)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1181996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GB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18,113.69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                    </a:t>
                      </a:r>
                      <a:r>
                        <a:rPr lang="en-US" sz="11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1,799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15,620.64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                          (</a:t>
                      </a:r>
                      <a:r>
                        <a:rPr lang="en-US" sz="11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1.39</a:t>
                      </a:r>
                      <a:r>
                        <a:rPr lang="en-US" sz="1100" u="none" strike="noStrike" dirty="0">
                          <a:effectLst/>
                        </a:rPr>
                        <a:t>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6942369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17,588.80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        1,461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26,573.99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                6.15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7114621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11,746.73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        1,164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17,528.64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                4.97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4924356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DE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6,971.65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                    </a:t>
                      </a:r>
                      <a:r>
                        <a:rPr lang="en-US" sz="11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1,155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9,359.91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                            </a:t>
                      </a:r>
                      <a:r>
                        <a:rPr lang="en-US" sz="11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2.07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9227048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FR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10,128.04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                       </a:t>
                      </a:r>
                      <a:r>
                        <a:rPr lang="en-US" sz="11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738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9,272.44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                          (</a:t>
                      </a:r>
                      <a:r>
                        <a:rPr lang="en-US" sz="11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1.16</a:t>
                      </a:r>
                      <a:r>
                        <a:rPr lang="en-US" sz="1100" u="none" strike="noStrike" dirty="0">
                          <a:effectLst/>
                        </a:rPr>
                        <a:t>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6646702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2,354.52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           368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2,408.27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                0.15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1437755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3,751.47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           363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3,831.95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                0.22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9574603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NZ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2,509.43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           304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3,210.88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                2.31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9547729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3,389.30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           245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3,017.26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                          (1.52)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6340799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D543305-14A0-420F-9089-EB6C22ADB570}"/>
              </a:ext>
            </a:extLst>
          </p:cNvPr>
          <p:cNvCxnSpPr/>
          <p:nvPr/>
        </p:nvCxnSpPr>
        <p:spPr>
          <a:xfrm flipH="1">
            <a:off x="6853287" y="2092751"/>
            <a:ext cx="1338606" cy="197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01BA0D9-122E-483C-B15A-9930F957067E}"/>
              </a:ext>
            </a:extLst>
          </p:cNvPr>
          <p:cNvSpPr txBox="1"/>
          <p:nvPr/>
        </p:nvSpPr>
        <p:spPr>
          <a:xfrm>
            <a:off x="7400041" y="1550470"/>
            <a:ext cx="17910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Put focus on iOS, because it has more subscribers, and higher revenue generated</a:t>
            </a:r>
          </a:p>
        </p:txBody>
      </p:sp>
    </p:spTree>
    <p:extLst>
      <p:ext uri="{BB962C8B-B14F-4D97-AF65-F5344CB8AC3E}">
        <p14:creationId xmlns:p14="http://schemas.microsoft.com/office/powerpoint/2010/main" val="20899308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11B4A87E-8776-4403-9754-40FB3F48E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France vs UK, iOS only</a:t>
            </a: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932FF023-9D76-44A0-A8E6-602E3F8804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2226444"/>
              </p:ext>
            </p:extLst>
          </p:nvPr>
        </p:nvGraphicFramePr>
        <p:xfrm>
          <a:off x="838199" y="1969135"/>
          <a:ext cx="5835977" cy="40263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87554">
                  <a:extLst>
                    <a:ext uri="{9D8B030D-6E8A-4147-A177-3AD203B41FA5}">
                      <a16:colId xmlns:a16="http://schemas.microsoft.com/office/drawing/2014/main" val="1031191536"/>
                    </a:ext>
                  </a:extLst>
                </a:gridCol>
                <a:gridCol w="1021646">
                  <a:extLst>
                    <a:ext uri="{9D8B030D-6E8A-4147-A177-3AD203B41FA5}">
                      <a16:colId xmlns:a16="http://schemas.microsoft.com/office/drawing/2014/main" val="3376792777"/>
                    </a:ext>
                  </a:extLst>
                </a:gridCol>
                <a:gridCol w="1161597">
                  <a:extLst>
                    <a:ext uri="{9D8B030D-6E8A-4147-A177-3AD203B41FA5}">
                      <a16:colId xmlns:a16="http://schemas.microsoft.com/office/drawing/2014/main" val="3734815647"/>
                    </a:ext>
                  </a:extLst>
                </a:gridCol>
                <a:gridCol w="979660">
                  <a:extLst>
                    <a:ext uri="{9D8B030D-6E8A-4147-A177-3AD203B41FA5}">
                      <a16:colId xmlns:a16="http://schemas.microsoft.com/office/drawing/2014/main" val="743862405"/>
                    </a:ext>
                  </a:extLst>
                </a:gridCol>
                <a:gridCol w="1385520">
                  <a:extLst>
                    <a:ext uri="{9D8B030D-6E8A-4147-A177-3AD203B41FA5}">
                      <a16:colId xmlns:a16="http://schemas.microsoft.com/office/drawing/2014/main" val="3068787365"/>
                    </a:ext>
                  </a:extLst>
                </a:gridCol>
              </a:tblGrid>
              <a:tr h="47110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Marketing Channel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UK Subscribers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UK Profit per Subscriber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FR Subscribers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FR Profit per Subscriber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64764933"/>
                  </a:ext>
                </a:extLst>
              </a:tr>
              <a:tr h="25394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               </a:t>
                      </a:r>
                      <a:r>
                        <a:rPr lang="en-US" sz="11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1,857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                      </a:t>
                      </a:r>
                      <a:r>
                        <a:rPr lang="en-US" sz="11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9.34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              </a:t>
                      </a:r>
                      <a:r>
                        <a:rPr lang="en-US" sz="11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2,212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                          </a:t>
                      </a:r>
                      <a:r>
                        <a:rPr lang="en-US" sz="11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13.46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9943685"/>
                  </a:ext>
                </a:extLst>
              </a:tr>
              <a:tr h="25394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                   </a:t>
                      </a:r>
                      <a:r>
                        <a:rPr lang="en-US" sz="11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618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                    (</a:t>
                      </a:r>
                      <a:r>
                        <a:rPr lang="en-US" sz="11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5.25</a:t>
                      </a:r>
                      <a:r>
                        <a:rPr lang="en-US" sz="1100" u="none" strike="noStrike" dirty="0">
                          <a:effectLst/>
                        </a:rPr>
                        <a:t>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              </a:t>
                      </a:r>
                      <a:r>
                        <a:rPr lang="en-US" sz="11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1,127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                          (</a:t>
                      </a:r>
                      <a:r>
                        <a:rPr lang="en-US" sz="11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7.92</a:t>
                      </a:r>
                      <a:r>
                        <a:rPr lang="en-US" sz="1100" u="none" strike="noStrike" dirty="0">
                          <a:effectLst/>
                        </a:rPr>
                        <a:t>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226990260"/>
                  </a:ext>
                </a:extLst>
              </a:tr>
              <a:tr h="25394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         82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      (14.33)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         -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                    -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56798795"/>
                  </a:ext>
                </a:extLst>
              </a:tr>
              <a:tr h="25394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           7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              -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          2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              64.07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47499273"/>
                  </a:ext>
                </a:extLst>
              </a:tr>
              <a:tr h="25394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           8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      (34.33)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     159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            (34.03)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6794854"/>
                  </a:ext>
                </a:extLst>
              </a:tr>
              <a:tr h="25394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           1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              -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          3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              14.00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15294025"/>
                  </a:ext>
                </a:extLst>
              </a:tr>
              <a:tr h="25394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         56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      (22.53)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         -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                    -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95150726"/>
                  </a:ext>
                </a:extLst>
              </a:tr>
              <a:tr h="25394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          -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              -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          1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              20.99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7482461"/>
                  </a:ext>
                </a:extLst>
              </a:tr>
              <a:tr h="25394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           9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       14.78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          5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              12.60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07721108"/>
                  </a:ext>
                </a:extLst>
              </a:tr>
              <a:tr h="25394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         35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          6.60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          8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                5.25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03353778"/>
                  </a:ext>
                </a:extLst>
              </a:tr>
              <a:tr h="25394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         14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       10.71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          5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                8.40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80534742"/>
                  </a:ext>
                </a:extLst>
              </a:tr>
              <a:tr h="25394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           3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              -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         -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                    -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13242988"/>
                  </a:ext>
                </a:extLst>
              </a:tr>
              <a:tr h="25394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                   </a:t>
                      </a:r>
                      <a:r>
                        <a:rPr lang="en-US" sz="11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353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                  (</a:t>
                      </a:r>
                      <a:r>
                        <a:rPr lang="en-US" sz="11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11.29</a:t>
                      </a:r>
                      <a:r>
                        <a:rPr lang="en-US" sz="1100" u="none" strike="noStrike" dirty="0">
                          <a:effectLst/>
                        </a:rPr>
                        <a:t>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                 </a:t>
                      </a:r>
                      <a:r>
                        <a:rPr lang="en-US" sz="11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103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                        (</a:t>
                      </a:r>
                      <a:r>
                        <a:rPr lang="en-US" sz="11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13.40</a:t>
                      </a:r>
                      <a:r>
                        <a:rPr lang="en-US" sz="1100" u="none" strike="noStrike" dirty="0">
                          <a:effectLst/>
                        </a:rPr>
                        <a:t>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78431896"/>
                  </a:ext>
                </a:extLst>
              </a:tr>
              <a:tr h="25394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Blank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                   </a:t>
                      </a:r>
                      <a:r>
                        <a:rPr lang="en-US" sz="11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571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                      </a:t>
                      </a:r>
                      <a:r>
                        <a:rPr lang="en-US" sz="11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7.78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                 </a:t>
                      </a:r>
                      <a:r>
                        <a:rPr lang="en-US" sz="11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508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                          </a:t>
                      </a:r>
                      <a:r>
                        <a:rPr lang="en-US" sz="11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12.38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14517352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8A732D07-58D2-43A9-91DF-2FD9A6A93AC3}"/>
              </a:ext>
            </a:extLst>
          </p:cNvPr>
          <p:cNvSpPr txBox="1"/>
          <p:nvPr/>
        </p:nvSpPr>
        <p:spPr>
          <a:xfrm>
            <a:off x="6740165" y="1969135"/>
            <a:ext cx="461363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Even though France is overall more profitable, turns out that extra revenue is coming from organic and non-paid 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it comes to paid, channels 2 and 18 are dominating, and in both cases it is cheaper to acquire UK customers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is difficult to say how much the paid promotion influences organic downloads (store top lists placement, general awareness)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9153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7B9ED-5E40-4DEA-856F-4A68E5EF1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89D0F-706C-4335-9147-5675D9C91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Unsurprisingly, iOS outperforms Android in revenue and profit</a:t>
            </a:r>
          </a:p>
          <a:p>
            <a:r>
              <a:rPr lang="en-US" dirty="0"/>
              <a:t>Marketing channel 4 seems to be the most efficient way of acquiring subscribers in US, on iOS</a:t>
            </a:r>
          </a:p>
          <a:p>
            <a:r>
              <a:rPr lang="en-US" dirty="0"/>
              <a:t>Having in mind the cultural similarities between UK and US, and performance in US, testing marketing channel 4 in UK definitely seems justified. However, in parallel to this, I would recommend running the same test in France, since the overall impact might turn out more profitable</a:t>
            </a:r>
          </a:p>
        </p:txBody>
      </p:sp>
    </p:spTree>
    <p:extLst>
      <p:ext uri="{BB962C8B-B14F-4D97-AF65-F5344CB8AC3E}">
        <p14:creationId xmlns:p14="http://schemas.microsoft.com/office/powerpoint/2010/main" val="205749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1C47A-95D0-4EB2-9084-C27E06C42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9834C-7493-4418-BDCF-FDEAE6DEC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Subscriptions happen on the same day as spending – no trial period</a:t>
            </a:r>
          </a:p>
          <a:p>
            <a:pPr lvl="1"/>
            <a:r>
              <a:rPr lang="en-US" dirty="0"/>
              <a:t>Just to make things simpler, for the purpose of the case</a:t>
            </a:r>
          </a:p>
          <a:p>
            <a:pPr lvl="1"/>
            <a:r>
              <a:rPr lang="en-US" dirty="0"/>
              <a:t>Ideally, downloads would be attributed to marketing channel, and user activity tracked and evaluated from there</a:t>
            </a:r>
          </a:p>
          <a:p>
            <a:r>
              <a:rPr lang="en-US" dirty="0"/>
              <a:t>All monetary values are in same currency</a:t>
            </a:r>
          </a:p>
        </p:txBody>
      </p:sp>
    </p:spTree>
    <p:extLst>
      <p:ext uri="{BB962C8B-B14F-4D97-AF65-F5344CB8AC3E}">
        <p14:creationId xmlns:p14="http://schemas.microsoft.com/office/powerpoint/2010/main" val="3601519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7D5D945-E08B-473F-A116-49F0AD8D0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C23FAFA7-E12D-40B4-8FF3-7891B6A4CC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7324167"/>
              </p:ext>
            </p:extLst>
          </p:nvPr>
        </p:nvGraphicFramePr>
        <p:xfrm>
          <a:off x="5180012" y="1523288"/>
          <a:ext cx="6172200" cy="12670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4044">
                  <a:extLst>
                    <a:ext uri="{9D8B030D-6E8A-4147-A177-3AD203B41FA5}">
                      <a16:colId xmlns:a16="http://schemas.microsoft.com/office/drawing/2014/main" val="1560742415"/>
                    </a:ext>
                  </a:extLst>
                </a:gridCol>
                <a:gridCol w="772848">
                  <a:extLst>
                    <a:ext uri="{9D8B030D-6E8A-4147-A177-3AD203B41FA5}">
                      <a16:colId xmlns:a16="http://schemas.microsoft.com/office/drawing/2014/main" val="3665801722"/>
                    </a:ext>
                  </a:extLst>
                </a:gridCol>
                <a:gridCol w="1005762">
                  <a:extLst>
                    <a:ext uri="{9D8B030D-6E8A-4147-A177-3AD203B41FA5}">
                      <a16:colId xmlns:a16="http://schemas.microsoft.com/office/drawing/2014/main" val="2640345944"/>
                    </a:ext>
                  </a:extLst>
                </a:gridCol>
                <a:gridCol w="741087">
                  <a:extLst>
                    <a:ext uri="{9D8B030D-6E8A-4147-A177-3AD203B41FA5}">
                      <a16:colId xmlns:a16="http://schemas.microsoft.com/office/drawing/2014/main" val="3991357636"/>
                    </a:ext>
                  </a:extLst>
                </a:gridCol>
                <a:gridCol w="1238675">
                  <a:extLst>
                    <a:ext uri="{9D8B030D-6E8A-4147-A177-3AD203B41FA5}">
                      <a16:colId xmlns:a16="http://schemas.microsoft.com/office/drawing/2014/main" val="2938247519"/>
                    </a:ext>
                  </a:extLst>
                </a:gridCol>
                <a:gridCol w="1206914">
                  <a:extLst>
                    <a:ext uri="{9D8B030D-6E8A-4147-A177-3AD203B41FA5}">
                      <a16:colId xmlns:a16="http://schemas.microsoft.com/office/drawing/2014/main" val="8111339"/>
                    </a:ext>
                  </a:extLst>
                </a:gridCol>
                <a:gridCol w="592870">
                  <a:extLst>
                    <a:ext uri="{9D8B030D-6E8A-4147-A177-3AD203B41FA5}">
                      <a16:colId xmlns:a16="http://schemas.microsoft.com/office/drawing/2014/main" val="766220592"/>
                    </a:ext>
                  </a:extLst>
                </a:gridCol>
              </a:tblGrid>
              <a:tr h="33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Platform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93" marR="5293" marT="5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Total Spending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93" marR="5293" marT="5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Total Subscribtions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93" marR="5293" marT="5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Total Revenue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93" marR="5293" marT="5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Spending per Subscriber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93" marR="5293" marT="5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Revenue per Subscriber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93" marR="5293" marT="5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Profit per Subscriber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93" marR="5293" marT="5293" marB="0" anchor="b"/>
                </a:tc>
                <a:extLst>
                  <a:ext uri="{0D108BD9-81ED-4DB2-BD59-A6C34878D82A}">
                    <a16:rowId xmlns:a16="http://schemas.microsoft.com/office/drawing/2014/main" val="2388859338"/>
                  </a:ext>
                </a:extLst>
              </a:tr>
              <a:tr h="18836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err="1">
                          <a:effectLst/>
                          <a:highlight>
                            <a:srgbClr val="FFFF00"/>
                          </a:highlight>
                        </a:rPr>
                        <a:t>ios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5293" marR="5293" marT="5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      862,532.09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93" marR="5293" marT="5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                       </a:t>
                      </a:r>
                      <a:r>
                        <a:rPr lang="en-US" sz="9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76,655</a:t>
                      </a:r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93" marR="5293" marT="5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     952,509.86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93" marR="5293" marT="5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                                  11.25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93" marR="5293" marT="5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                                 12.43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93" marR="5293" marT="5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            </a:t>
                      </a:r>
                      <a:r>
                        <a:rPr lang="en-US" sz="9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1.17</a:t>
                      </a:r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93" marR="5293" marT="5293" marB="0" anchor="b"/>
                </a:tc>
                <a:extLst>
                  <a:ext uri="{0D108BD9-81ED-4DB2-BD59-A6C34878D82A}">
                    <a16:rowId xmlns:a16="http://schemas.microsoft.com/office/drawing/2014/main" val="2560667206"/>
                  </a:ext>
                </a:extLst>
              </a:tr>
              <a:tr h="18208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unknown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93" marR="5293" marT="5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              561.86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93" marR="5293" marT="5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                                -  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93" marR="5293" marT="5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                      -  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93" marR="5293" marT="5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                                        -  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93" marR="5293" marT="5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                                       -  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93" marR="5293" marT="5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                -  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93" marR="5293" marT="5293" marB="0" anchor="b"/>
                </a:tc>
                <a:extLst>
                  <a:ext uri="{0D108BD9-81ED-4DB2-BD59-A6C34878D82A}">
                    <a16:rowId xmlns:a16="http://schemas.microsoft.com/office/drawing/2014/main" val="1039483815"/>
                  </a:ext>
                </a:extLst>
              </a:tr>
              <a:tr h="18836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web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93" marR="5293" marT="5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                       -  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93" marR="5293" marT="5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                            184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93" marR="5293" marT="5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          4,904.85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93" marR="5293" marT="5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                                        -  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93" marR="5293" marT="5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                                 26.66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93" marR="5293" marT="5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         26.66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93" marR="5293" marT="5293" marB="0" anchor="b"/>
                </a:tc>
                <a:extLst>
                  <a:ext uri="{0D108BD9-81ED-4DB2-BD59-A6C34878D82A}">
                    <a16:rowId xmlns:a16="http://schemas.microsoft.com/office/drawing/2014/main" val="2503604505"/>
                  </a:ext>
                </a:extLst>
              </a:tr>
              <a:tr h="18836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android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5293" marR="5293" marT="5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      390,595.84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93" marR="5293" marT="5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                       </a:t>
                      </a:r>
                      <a:r>
                        <a:rPr lang="en-US" sz="9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33,645</a:t>
                      </a:r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93" marR="5293" marT="5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     389,706.25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93" marR="5293" marT="5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                                  11.61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93" marR="5293" marT="5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                                 11.58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93" marR="5293" marT="5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          (</a:t>
                      </a:r>
                      <a:r>
                        <a:rPr lang="en-US" sz="9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0.03</a:t>
                      </a:r>
                      <a:r>
                        <a:rPr lang="en-US" sz="900" u="none" strike="noStrike" dirty="0">
                          <a:effectLst/>
                        </a:rPr>
                        <a:t>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93" marR="5293" marT="5293" marB="0" anchor="b"/>
                </a:tc>
                <a:extLst>
                  <a:ext uri="{0D108BD9-81ED-4DB2-BD59-A6C34878D82A}">
                    <a16:rowId xmlns:a16="http://schemas.microsoft.com/office/drawing/2014/main" val="1734873037"/>
                  </a:ext>
                </a:extLst>
              </a:tr>
              <a:tr h="18208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blank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93" marR="5293" marT="5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                       -  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93" marR="5293" marT="5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                               18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93" marR="5293" marT="5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             306.68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93" marR="5293" marT="5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                                        -  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93" marR="5293" marT="5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                                 17.04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93" marR="5293" marT="52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         17.04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93" marR="5293" marT="5293" marB="0" anchor="b"/>
                </a:tc>
                <a:extLst>
                  <a:ext uri="{0D108BD9-81ED-4DB2-BD59-A6C34878D82A}">
                    <a16:rowId xmlns:a16="http://schemas.microsoft.com/office/drawing/2014/main" val="3344230527"/>
                  </a:ext>
                </a:extLst>
              </a:tr>
            </a:tbl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11BFAE6-036A-4E45-8D2D-7E111B52647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I need to understand where to invest more money. I'm curious if you can help me make a decision based on your findings. Do you think it's </a:t>
            </a:r>
            <a:r>
              <a:rPr lang="en-US" dirty="0" err="1"/>
              <a:t>ios</a:t>
            </a:r>
            <a:r>
              <a:rPr lang="en-US" dirty="0"/>
              <a:t> or android?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94FF4C-5EA0-4398-896F-CE73DC9B90F1}"/>
              </a:ext>
            </a:extLst>
          </p:cNvPr>
          <p:cNvSpPr txBox="1"/>
          <p:nvPr/>
        </p:nvSpPr>
        <p:spPr>
          <a:xfrm>
            <a:off x="5180012" y="3224530"/>
            <a:ext cx="6172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iOS and Android only viable platforms, with meaningful number of subscriptions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Chosen metric: average profit per subscriber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iOS clear winner</a:t>
            </a:r>
            <a:r>
              <a:rPr lang="en-US" dirty="0"/>
              <a:t>, with 1.17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Android subscriptions come at slight loss</a:t>
            </a:r>
          </a:p>
        </p:txBody>
      </p:sp>
    </p:spTree>
    <p:extLst>
      <p:ext uri="{BB962C8B-B14F-4D97-AF65-F5344CB8AC3E}">
        <p14:creationId xmlns:p14="http://schemas.microsoft.com/office/powerpoint/2010/main" val="201401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634EBCC-D622-4FC0-AA49-5BA1AC9E4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Profit per Subscriber, time series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465FFC-3C94-4065-8307-EB1D4B169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1D1B0C0D-823E-4DA1-85E1-D033BAA24B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2791039"/>
              </p:ext>
            </p:extLst>
          </p:nvPr>
        </p:nvGraphicFramePr>
        <p:xfrm>
          <a:off x="838200" y="1825624"/>
          <a:ext cx="10515600" cy="43513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1DB50D8-E434-49D6-903D-7149BD3B2F88}"/>
              </a:ext>
            </a:extLst>
          </p:cNvPr>
          <p:cNvCxnSpPr/>
          <p:nvPr/>
        </p:nvCxnSpPr>
        <p:spPr>
          <a:xfrm flipH="1">
            <a:off x="8729221" y="2507530"/>
            <a:ext cx="895546" cy="1263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4E20320-7E0F-440B-8CC2-A4E68D14493A}"/>
              </a:ext>
            </a:extLst>
          </p:cNvPr>
          <p:cNvCxnSpPr/>
          <p:nvPr/>
        </p:nvCxnSpPr>
        <p:spPr>
          <a:xfrm flipH="1">
            <a:off x="9144000" y="2526384"/>
            <a:ext cx="527901" cy="1451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E6CDD1E-3AC2-46DE-9A5C-07C9C7111383}"/>
              </a:ext>
            </a:extLst>
          </p:cNvPr>
          <p:cNvSpPr txBox="1"/>
          <p:nvPr/>
        </p:nvSpPr>
        <p:spPr>
          <a:xfrm>
            <a:off x="9313682" y="2158738"/>
            <a:ext cx="1131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Flat, constant trend-lines</a:t>
            </a:r>
          </a:p>
        </p:txBody>
      </p:sp>
    </p:spTree>
    <p:extLst>
      <p:ext uri="{BB962C8B-B14F-4D97-AF65-F5344CB8AC3E}">
        <p14:creationId xmlns:p14="http://schemas.microsoft.com/office/powerpoint/2010/main" val="744145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38BD13-22C1-4598-B72E-B16609F65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3F76C7E6-4D98-45E1-A9E4-DD22B0BB89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9315656"/>
              </p:ext>
            </p:extLst>
          </p:nvPr>
        </p:nvGraphicFramePr>
        <p:xfrm>
          <a:off x="5180013" y="1257300"/>
          <a:ext cx="6172199" cy="26548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74158">
                  <a:extLst>
                    <a:ext uri="{9D8B030D-6E8A-4147-A177-3AD203B41FA5}">
                      <a16:colId xmlns:a16="http://schemas.microsoft.com/office/drawing/2014/main" val="1796686180"/>
                    </a:ext>
                  </a:extLst>
                </a:gridCol>
                <a:gridCol w="497604">
                  <a:extLst>
                    <a:ext uri="{9D8B030D-6E8A-4147-A177-3AD203B41FA5}">
                      <a16:colId xmlns:a16="http://schemas.microsoft.com/office/drawing/2014/main" val="3890744287"/>
                    </a:ext>
                  </a:extLst>
                </a:gridCol>
                <a:gridCol w="698559">
                  <a:extLst>
                    <a:ext uri="{9D8B030D-6E8A-4147-A177-3AD203B41FA5}">
                      <a16:colId xmlns:a16="http://schemas.microsoft.com/office/drawing/2014/main" val="2130808488"/>
                    </a:ext>
                  </a:extLst>
                </a:gridCol>
                <a:gridCol w="794252">
                  <a:extLst>
                    <a:ext uri="{9D8B030D-6E8A-4147-A177-3AD203B41FA5}">
                      <a16:colId xmlns:a16="http://schemas.microsoft.com/office/drawing/2014/main" val="3088539321"/>
                    </a:ext>
                  </a:extLst>
                </a:gridCol>
                <a:gridCol w="669851">
                  <a:extLst>
                    <a:ext uri="{9D8B030D-6E8A-4147-A177-3AD203B41FA5}">
                      <a16:colId xmlns:a16="http://schemas.microsoft.com/office/drawing/2014/main" val="3482488675"/>
                    </a:ext>
                  </a:extLst>
                </a:gridCol>
                <a:gridCol w="899514">
                  <a:extLst>
                    <a:ext uri="{9D8B030D-6E8A-4147-A177-3AD203B41FA5}">
                      <a16:colId xmlns:a16="http://schemas.microsoft.com/office/drawing/2014/main" val="1313442489"/>
                    </a:ext>
                  </a:extLst>
                </a:gridCol>
                <a:gridCol w="1090900">
                  <a:extLst>
                    <a:ext uri="{9D8B030D-6E8A-4147-A177-3AD203B41FA5}">
                      <a16:colId xmlns:a16="http://schemas.microsoft.com/office/drawing/2014/main" val="3923908391"/>
                    </a:ext>
                  </a:extLst>
                </a:gridCol>
                <a:gridCol w="947361">
                  <a:extLst>
                    <a:ext uri="{9D8B030D-6E8A-4147-A177-3AD203B41FA5}">
                      <a16:colId xmlns:a16="http://schemas.microsoft.com/office/drawing/2014/main" val="1665686703"/>
                    </a:ext>
                  </a:extLst>
                </a:gridCol>
              </a:tblGrid>
              <a:tr h="15616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Channel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5" marR="4785" marT="47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Is Paid?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5" marR="4785" marT="47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Total Spending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5" marR="4785" marT="47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Total Subscribers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5" marR="4785" marT="47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Total Revenue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5" marR="4785" marT="47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Cost per Subscriber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5" marR="4785" marT="47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Revenue per Subscriber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5" marR="4785" marT="47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Profit per Subscriber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5" marR="4785" marT="4785" marB="0" anchor="b"/>
                </a:tc>
                <a:extLst>
                  <a:ext uri="{0D108BD9-81ED-4DB2-BD59-A6C34878D82A}">
                    <a16:rowId xmlns:a16="http://schemas.microsoft.com/office/drawing/2014/main" val="2168634660"/>
                  </a:ext>
                </a:extLst>
              </a:tr>
              <a:tr h="156166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5" marR="4785" marT="47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FALSE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5" marR="4785" marT="47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                      -  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5" marR="4785" marT="47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                           3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5" marR="4785" marT="47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              41.99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5" marR="4785" marT="47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                              -  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5" marR="4785" marT="47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                                14.00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5" marR="4785" marT="47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                          14.00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5" marR="4785" marT="4785" marB="0" anchor="b"/>
                </a:tc>
                <a:extLst>
                  <a:ext uri="{0D108BD9-81ED-4DB2-BD59-A6C34878D82A}">
                    <a16:rowId xmlns:a16="http://schemas.microsoft.com/office/drawing/2014/main" val="3524297305"/>
                  </a:ext>
                </a:extLst>
              </a:tr>
              <a:tr h="156166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5" marR="4785" marT="47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FALSE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5" marR="4785" marT="47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                      -  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5" marR="4785" marT="47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                 35,338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5" marR="4785" marT="47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    487,998.24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5" marR="4785" marT="47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                              -  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5" marR="4785" marT="47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                                13.81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5" marR="4785" marT="47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                          13.81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5" marR="4785" marT="4785" marB="0" anchor="b"/>
                </a:tc>
                <a:extLst>
                  <a:ext uri="{0D108BD9-81ED-4DB2-BD59-A6C34878D82A}">
                    <a16:rowId xmlns:a16="http://schemas.microsoft.com/office/drawing/2014/main" val="1156849914"/>
                  </a:ext>
                </a:extLst>
              </a:tr>
              <a:tr h="156166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4785" marR="4785" marT="47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TRUE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5" marR="4785" marT="47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      </a:t>
                      </a:r>
                      <a:r>
                        <a:rPr lang="en-US" sz="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638,462.97</a:t>
                      </a:r>
                      <a:r>
                        <a:rPr lang="en-US" sz="800" u="none" strike="noStrike" dirty="0">
                          <a:effectLst/>
                        </a:rPr>
                        <a:t>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5" marR="4785" marT="47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                 36,567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5" marR="4785" marT="47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    421,150.34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5" marR="4785" marT="47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                        17.46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5" marR="4785" marT="47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                                11.52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5" marR="4785" marT="47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                           (</a:t>
                      </a:r>
                      <a:r>
                        <a:rPr lang="en-US" sz="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5.94</a:t>
                      </a:r>
                      <a:r>
                        <a:rPr lang="en-US" sz="800" u="none" strike="noStrike" dirty="0">
                          <a:effectLst/>
                        </a:rPr>
                        <a:t>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5" marR="4785" marT="4785" marB="0" anchor="b"/>
                </a:tc>
                <a:extLst>
                  <a:ext uri="{0D108BD9-81ED-4DB2-BD59-A6C34878D82A}">
                    <a16:rowId xmlns:a16="http://schemas.microsoft.com/office/drawing/2014/main" val="1335887218"/>
                  </a:ext>
                </a:extLst>
              </a:tr>
              <a:tr h="156166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4785" marR="4785" marT="47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TRUE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5" marR="4785" marT="47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         </a:t>
                      </a:r>
                      <a:r>
                        <a:rPr lang="en-US" sz="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94,534.38</a:t>
                      </a:r>
                      <a:r>
                        <a:rPr lang="en-US" sz="800" u="none" strike="noStrike" dirty="0">
                          <a:effectLst/>
                        </a:rPr>
                        <a:t>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5" marR="4785" marT="47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                    2,666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5" marR="4785" marT="47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      28,558.86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5" marR="4785" marT="47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                        35.46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5" marR="4785" marT="47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                                10.71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5" marR="4785" marT="47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                         (</a:t>
                      </a:r>
                      <a:r>
                        <a:rPr lang="en-US" sz="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24.75</a:t>
                      </a:r>
                      <a:r>
                        <a:rPr lang="en-US" sz="800" u="none" strike="noStrike" dirty="0">
                          <a:effectLst/>
                        </a:rPr>
                        <a:t>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5" marR="4785" marT="4785" marB="0" anchor="b"/>
                </a:tc>
                <a:extLst>
                  <a:ext uri="{0D108BD9-81ED-4DB2-BD59-A6C34878D82A}">
                    <a16:rowId xmlns:a16="http://schemas.microsoft.com/office/drawing/2014/main" val="87497873"/>
                  </a:ext>
                </a:extLst>
              </a:tr>
              <a:tr h="156166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4785" marR="4785" marT="47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TRUE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5" marR="4785" marT="47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      </a:t>
                      </a:r>
                      <a:r>
                        <a:rPr lang="en-US" sz="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122,432.61</a:t>
                      </a:r>
                      <a:r>
                        <a:rPr lang="en-US" sz="800" u="none" strike="noStrike" dirty="0">
                          <a:effectLst/>
                        </a:rPr>
                        <a:t>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5" marR="4785" marT="47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                    5,599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5" marR="4785" marT="47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      60,664.93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5" marR="4785" marT="47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                        21.87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5" marR="4785" marT="47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                                10.83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5" marR="4785" marT="47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                         (</a:t>
                      </a:r>
                      <a:r>
                        <a:rPr lang="en-US" sz="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11.03</a:t>
                      </a:r>
                      <a:r>
                        <a:rPr lang="en-US" sz="800" u="none" strike="noStrike" dirty="0">
                          <a:effectLst/>
                        </a:rPr>
                        <a:t>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5" marR="4785" marT="4785" marB="0" anchor="b"/>
                </a:tc>
                <a:extLst>
                  <a:ext uri="{0D108BD9-81ED-4DB2-BD59-A6C34878D82A}">
                    <a16:rowId xmlns:a16="http://schemas.microsoft.com/office/drawing/2014/main" val="3545186067"/>
                  </a:ext>
                </a:extLst>
              </a:tr>
              <a:tr h="156166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4785" marR="4785" marT="47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TRUE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5" marR="4785" marT="47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      </a:t>
                      </a:r>
                      <a:r>
                        <a:rPr lang="en-US" sz="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111,767.21</a:t>
                      </a:r>
                      <a:r>
                        <a:rPr lang="en-US" sz="800" u="none" strike="noStrike" dirty="0">
                          <a:effectLst/>
                        </a:rPr>
                        <a:t>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5" marR="4785" marT="47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                    3,281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5" marR="4785" marT="47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      57,791.19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5" marR="4785" marT="47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                        34.06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5" marR="4785" marT="47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                                17.61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5" marR="4785" marT="47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                         (</a:t>
                      </a:r>
                      <a:r>
                        <a:rPr lang="en-US" sz="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16.45</a:t>
                      </a:r>
                      <a:r>
                        <a:rPr lang="en-US" sz="800" u="none" strike="noStrike" dirty="0">
                          <a:effectLst/>
                        </a:rPr>
                        <a:t>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5" marR="4785" marT="4785" marB="0" anchor="b"/>
                </a:tc>
                <a:extLst>
                  <a:ext uri="{0D108BD9-81ED-4DB2-BD59-A6C34878D82A}">
                    <a16:rowId xmlns:a16="http://schemas.microsoft.com/office/drawing/2014/main" val="1488644442"/>
                  </a:ext>
                </a:extLst>
              </a:tr>
              <a:tr h="156166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5" marR="4785" marT="47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TRUE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5" marR="4785" marT="47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                      -  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5" marR="4785" marT="47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                         31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5" marR="4785" marT="47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            524.86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5" marR="4785" marT="47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                              -  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5" marR="4785" marT="47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                                16.93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5" marR="4785" marT="47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                          16.93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5" marR="4785" marT="4785" marB="0" anchor="b"/>
                </a:tc>
                <a:extLst>
                  <a:ext uri="{0D108BD9-81ED-4DB2-BD59-A6C34878D82A}">
                    <a16:rowId xmlns:a16="http://schemas.microsoft.com/office/drawing/2014/main" val="2686964132"/>
                  </a:ext>
                </a:extLst>
              </a:tr>
              <a:tr h="156166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5" marR="4785" marT="47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TRUE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5" marR="4785" marT="47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        24,784.52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5" marR="4785" marT="47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                    1,017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5" marR="4785" marT="47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         8,896.08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5" marR="4785" marT="47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                        24.37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5" marR="4785" marT="47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                                  8.75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5" marR="4785" marT="47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                         (15.62)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5" marR="4785" marT="4785" marB="0" anchor="b"/>
                </a:tc>
                <a:extLst>
                  <a:ext uri="{0D108BD9-81ED-4DB2-BD59-A6C34878D82A}">
                    <a16:rowId xmlns:a16="http://schemas.microsoft.com/office/drawing/2014/main" val="2676551471"/>
                  </a:ext>
                </a:extLst>
              </a:tr>
              <a:tr h="156166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5" marR="4785" marT="47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TRUE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5" marR="4785" marT="47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          2,641.44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5" marR="4785" marT="47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                         56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5" marR="4785" marT="47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          1,509.59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5" marR="4785" marT="47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                        47.17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5" marR="4785" marT="47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                                26.96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5" marR="4785" marT="47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                        (20.21)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5" marR="4785" marT="4785" marB="0" anchor="b"/>
                </a:tc>
                <a:extLst>
                  <a:ext uri="{0D108BD9-81ED-4DB2-BD59-A6C34878D82A}">
                    <a16:rowId xmlns:a16="http://schemas.microsoft.com/office/drawing/2014/main" val="894256949"/>
                  </a:ext>
                </a:extLst>
              </a:tr>
              <a:tr h="156166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5" marR="4785" marT="47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FALSE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5" marR="4785" marT="47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                      -  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5" marR="4785" marT="47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                       293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5" marR="4785" marT="47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         4,705.66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5" marR="4785" marT="47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                              -  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5" marR="4785" marT="47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                                16.06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5" marR="4785" marT="47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                          16.06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5" marR="4785" marT="4785" marB="0" anchor="b"/>
                </a:tc>
                <a:extLst>
                  <a:ext uri="{0D108BD9-81ED-4DB2-BD59-A6C34878D82A}">
                    <a16:rowId xmlns:a16="http://schemas.microsoft.com/office/drawing/2014/main" val="1340808434"/>
                  </a:ext>
                </a:extLst>
              </a:tr>
              <a:tr h="156166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5" marR="4785" marT="47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FALSE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5" marR="4785" marT="47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                      -  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5" marR="4785" marT="47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                       554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5" marR="4785" marT="47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         5,353.71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5" marR="4785" marT="47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                              -  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5" marR="4785" marT="47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                                  9.66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5" marR="4785" marT="47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                            9.66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5" marR="4785" marT="4785" marB="0" anchor="b"/>
                </a:tc>
                <a:extLst>
                  <a:ext uri="{0D108BD9-81ED-4DB2-BD59-A6C34878D82A}">
                    <a16:rowId xmlns:a16="http://schemas.microsoft.com/office/drawing/2014/main" val="3292302164"/>
                  </a:ext>
                </a:extLst>
              </a:tr>
              <a:tr h="156166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5" marR="4785" marT="47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FALSE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5" marR="4785" marT="47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                      -  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5" marR="4785" marT="47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                       751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5" marR="4785" marT="47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         7,328.40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5" marR="4785" marT="47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                              -  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5" marR="4785" marT="47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                                  9.76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5" marR="4785" marT="47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                            9.76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5" marR="4785" marT="4785" marB="0" anchor="b"/>
                </a:tc>
                <a:extLst>
                  <a:ext uri="{0D108BD9-81ED-4DB2-BD59-A6C34878D82A}">
                    <a16:rowId xmlns:a16="http://schemas.microsoft.com/office/drawing/2014/main" val="3378247106"/>
                  </a:ext>
                </a:extLst>
              </a:tr>
              <a:tr h="156166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5" marR="4785" marT="47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TRUE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5" marR="4785" marT="47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                      -  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5" marR="4785" marT="47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                         24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5" marR="4785" marT="47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            230.97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5" marR="4785" marT="47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                              -  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5" marR="4785" marT="47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                                  9.62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5" marR="4785" marT="47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                            9.62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5" marR="4785" marT="4785" marB="0" anchor="b"/>
                </a:tc>
                <a:extLst>
                  <a:ext uri="{0D108BD9-81ED-4DB2-BD59-A6C34878D82A}">
                    <a16:rowId xmlns:a16="http://schemas.microsoft.com/office/drawing/2014/main" val="823803756"/>
                  </a:ext>
                </a:extLst>
              </a:tr>
              <a:tr h="156166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5" marR="4785" marT="47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TRUE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5" marR="4785" marT="47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             500.00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5" marR="4785" marT="47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                           1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5" marR="4785" marT="47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                     -  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5" marR="4785" marT="47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                      500.00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5" marR="4785" marT="47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                                      -  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5" marR="4785" marT="47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                      (500.00)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5" marR="4785" marT="4785" marB="0" anchor="b"/>
                </a:tc>
                <a:extLst>
                  <a:ext uri="{0D108BD9-81ED-4DB2-BD59-A6C34878D82A}">
                    <a16:rowId xmlns:a16="http://schemas.microsoft.com/office/drawing/2014/main" val="2779101865"/>
                  </a:ext>
                </a:extLst>
              </a:tr>
              <a:tr h="156166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4785" marR="4785" marT="47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TRUE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5" marR="4785" marT="47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      </a:t>
                      </a:r>
                      <a:r>
                        <a:rPr lang="en-US" sz="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258,566.66</a:t>
                      </a:r>
                      <a:r>
                        <a:rPr lang="en-US" sz="800" u="none" strike="noStrike" dirty="0">
                          <a:effectLst/>
                        </a:rPr>
                        <a:t>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5" marR="4785" marT="47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                 12,895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5" marR="4785" marT="47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    125,850.96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5" marR="4785" marT="47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                        20.05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5" marR="4785" marT="47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                                  9.76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5" marR="4785" marT="47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                         (</a:t>
                      </a:r>
                      <a:r>
                        <a:rPr lang="en-US" sz="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10.29</a:t>
                      </a:r>
                      <a:r>
                        <a:rPr lang="en-US" sz="800" u="none" strike="noStrike" dirty="0">
                          <a:effectLst/>
                        </a:rPr>
                        <a:t>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5" marR="4785" marT="4785" marB="0" anchor="b"/>
                </a:tc>
                <a:extLst>
                  <a:ext uri="{0D108BD9-81ED-4DB2-BD59-A6C34878D82A}">
                    <a16:rowId xmlns:a16="http://schemas.microsoft.com/office/drawing/2014/main" val="2612169959"/>
                  </a:ext>
                </a:extLst>
              </a:tr>
              <a:tr h="156166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Blank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5" marR="4785" marT="47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5" marR="4785" marT="47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                      -  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5" marR="4785" marT="47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                 11,426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5" marR="4785" marT="47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    136,821.85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5" marR="4785" marT="47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                              -  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5" marR="4785" marT="47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                                11.97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5" marR="4785" marT="47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                           11.97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5" marR="4785" marT="4785" marB="0" anchor="b"/>
                </a:tc>
                <a:extLst>
                  <a:ext uri="{0D108BD9-81ED-4DB2-BD59-A6C34878D82A}">
                    <a16:rowId xmlns:a16="http://schemas.microsoft.com/office/drawing/2014/main" val="3641651963"/>
                  </a:ext>
                </a:extLst>
              </a:tr>
            </a:tbl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B49385B-203D-4CB7-8C9D-96A7BA80764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Aside from that I'm also curious if there's specific marketing channels we should be aiming for to get better results? I'm currently thinking that the channel with ID 4 looks promising. What are your thoughts?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534B5A-FD22-4508-8F80-63EF663B23AE}"/>
              </a:ext>
            </a:extLst>
          </p:cNvPr>
          <p:cNvSpPr txBox="1"/>
          <p:nvPr/>
        </p:nvSpPr>
        <p:spPr>
          <a:xfrm>
            <a:off x="5180013" y="3912122"/>
            <a:ext cx="61721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is revenue coming from blank marketing channel – I will assume this is pure organic downloads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will focus on channels 2, 3, 4, 6, 18, as they bring significant number of downloads, and are paid channels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Metric of choice again profit per subscriber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Channel 2 seems to be outperforming any other with -5.94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Channel 4 comparable overall with channel 18</a:t>
            </a:r>
          </a:p>
        </p:txBody>
      </p:sp>
    </p:spTree>
    <p:extLst>
      <p:ext uri="{BB962C8B-B14F-4D97-AF65-F5344CB8AC3E}">
        <p14:creationId xmlns:p14="http://schemas.microsoft.com/office/powerpoint/2010/main" val="2358167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39A10EB-0C15-402C-AC3A-94EEA707B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Spending by Channel, Platform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6B8B2F4F-D2F5-44AA-B636-9BC148C8E2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6976704"/>
              </p:ext>
            </p:extLst>
          </p:nvPr>
        </p:nvGraphicFramePr>
        <p:xfrm>
          <a:off x="838200" y="1955799"/>
          <a:ext cx="4817882" cy="39925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29713">
                  <a:extLst>
                    <a:ext uri="{9D8B030D-6E8A-4147-A177-3AD203B41FA5}">
                      <a16:colId xmlns:a16="http://schemas.microsoft.com/office/drawing/2014/main" val="669524252"/>
                    </a:ext>
                  </a:extLst>
                </a:gridCol>
                <a:gridCol w="929265">
                  <a:extLst>
                    <a:ext uri="{9D8B030D-6E8A-4147-A177-3AD203B41FA5}">
                      <a16:colId xmlns:a16="http://schemas.microsoft.com/office/drawing/2014/main" val="927064178"/>
                    </a:ext>
                  </a:extLst>
                </a:gridCol>
                <a:gridCol w="1258082">
                  <a:extLst>
                    <a:ext uri="{9D8B030D-6E8A-4147-A177-3AD203B41FA5}">
                      <a16:colId xmlns:a16="http://schemas.microsoft.com/office/drawing/2014/main" val="2119780769"/>
                    </a:ext>
                  </a:extLst>
                </a:gridCol>
                <a:gridCol w="1100822">
                  <a:extLst>
                    <a:ext uri="{9D8B030D-6E8A-4147-A177-3AD203B41FA5}">
                      <a16:colId xmlns:a16="http://schemas.microsoft.com/office/drawing/2014/main" val="2760771385"/>
                    </a:ext>
                  </a:extLst>
                </a:gridCol>
              </a:tblGrid>
              <a:tr h="24953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Marketing Channel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iOS Spending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Android Spending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 Spending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75927253"/>
                  </a:ext>
                </a:extLst>
              </a:tr>
              <a:tr h="24953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                   -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                -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            -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14410786"/>
                  </a:ext>
                </a:extLst>
              </a:tr>
              <a:tr h="24953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       -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                -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            -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03320606"/>
                  </a:ext>
                </a:extLst>
              </a:tr>
              <a:tr h="24953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434,673.96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203,727.15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     61.86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95509432"/>
                  </a:ext>
                </a:extLst>
              </a:tr>
              <a:tr h="24953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94,534.38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                -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            -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45123909"/>
                  </a:ext>
                </a:extLst>
              </a:tr>
              <a:tr h="24953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122,432.61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                -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            -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3732680"/>
                  </a:ext>
                </a:extLst>
              </a:tr>
              <a:tr h="24953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104,354.62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    7,412.59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            -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667748"/>
                  </a:ext>
                </a:extLst>
              </a:tr>
              <a:tr h="24953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                   -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                -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            -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00805291"/>
                  </a:ext>
                </a:extLst>
              </a:tr>
              <a:tr h="24953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15,857.10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    8,927.42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            -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35799498"/>
                  </a:ext>
                </a:extLst>
              </a:tr>
              <a:tr h="24953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2,630.76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         10.68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            -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8139076"/>
                  </a:ext>
                </a:extLst>
              </a:tr>
              <a:tr h="24953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       -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                -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            -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77106024"/>
                  </a:ext>
                </a:extLst>
              </a:tr>
              <a:tr h="24953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       -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                -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            -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04343317"/>
                  </a:ext>
                </a:extLst>
              </a:tr>
              <a:tr h="24953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       -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                -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            -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72180323"/>
                  </a:ext>
                </a:extLst>
              </a:tr>
              <a:tr h="24953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       -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                -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            -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253236786"/>
                  </a:ext>
                </a:extLst>
              </a:tr>
              <a:tr h="24953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       -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                -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   500.00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68178892"/>
                  </a:ext>
                </a:extLst>
              </a:tr>
              <a:tr h="24953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88,048.66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170,518.00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                        -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3989816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8FA890E-001A-427F-8E6C-D9AF5B89FDA8}"/>
              </a:ext>
            </a:extLst>
          </p:cNvPr>
          <p:cNvSpPr txBox="1"/>
          <p:nvPr/>
        </p:nvSpPr>
        <p:spPr>
          <a:xfrm>
            <a:off x="5901179" y="1955799"/>
            <a:ext cx="54526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Channel 4 is iOS exclusive channel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Channels 2 and 18 are mixed, so their performance can be heavily skewed by Android subscribers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Here we should calculate metric only for iOS subscribers</a:t>
            </a:r>
          </a:p>
        </p:txBody>
      </p:sp>
    </p:spTree>
    <p:extLst>
      <p:ext uri="{BB962C8B-B14F-4D97-AF65-F5344CB8AC3E}">
        <p14:creationId xmlns:p14="http://schemas.microsoft.com/office/powerpoint/2010/main" val="3607694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2BEEA-6C60-4593-B3EE-5BFEE1551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Profit per Subscriber, iOS only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4F01454-CE71-4DB6-BA2E-9D232F6E61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1994441"/>
              </p:ext>
            </p:extLst>
          </p:nvPr>
        </p:nvGraphicFramePr>
        <p:xfrm>
          <a:off x="838200" y="1690687"/>
          <a:ext cx="4889500" cy="41633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58900">
                  <a:extLst>
                    <a:ext uri="{9D8B030D-6E8A-4147-A177-3AD203B41FA5}">
                      <a16:colId xmlns:a16="http://schemas.microsoft.com/office/drawing/2014/main" val="3593198746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592498946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1739736108"/>
                    </a:ext>
                  </a:extLst>
                </a:gridCol>
                <a:gridCol w="977900">
                  <a:extLst>
                    <a:ext uri="{9D8B030D-6E8A-4147-A177-3AD203B41FA5}">
                      <a16:colId xmlns:a16="http://schemas.microsoft.com/office/drawing/2014/main" val="400817954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74439295"/>
                    </a:ext>
                  </a:extLst>
                </a:gridCol>
              </a:tblGrid>
              <a:tr h="45824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Marketing Channel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iOS Spending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iOS Revenue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iOS Subscribers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Profit per Subscriber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86451186"/>
                  </a:ext>
                </a:extLst>
              </a:tr>
              <a:tr h="24700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       -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         41.99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             3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14.00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9395694"/>
                  </a:ext>
                </a:extLst>
              </a:tr>
              <a:tr h="24700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       -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354,583.61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   26,608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13.33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75361617"/>
                  </a:ext>
                </a:extLst>
              </a:tr>
              <a:tr h="24700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434,673.96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282,009.76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   23,876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      (</a:t>
                      </a:r>
                      <a:r>
                        <a:rPr lang="en-US" sz="11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6.39</a:t>
                      </a:r>
                      <a:r>
                        <a:rPr lang="en-US" sz="1100" u="none" strike="noStrike" dirty="0">
                          <a:effectLst/>
                        </a:rPr>
                        <a:t>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69668621"/>
                  </a:ext>
                </a:extLst>
              </a:tr>
              <a:tr h="24700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94,534.38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  27,216.84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     2,558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    (</a:t>
                      </a:r>
                      <a:r>
                        <a:rPr lang="en-US" sz="11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26.32</a:t>
                      </a:r>
                      <a:r>
                        <a:rPr lang="en-US" sz="1100" u="none" strike="noStrike" dirty="0">
                          <a:effectLst/>
                        </a:rPr>
                        <a:t>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28585846"/>
                  </a:ext>
                </a:extLst>
              </a:tr>
              <a:tr h="24700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122,432.61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  59,827.47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     5,565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    (</a:t>
                      </a:r>
                      <a:r>
                        <a:rPr lang="en-US" sz="11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11.25</a:t>
                      </a:r>
                      <a:r>
                        <a:rPr lang="en-US" sz="1100" u="none" strike="noStrike" dirty="0">
                          <a:effectLst/>
                        </a:rPr>
                        <a:t>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64604123"/>
                  </a:ext>
                </a:extLst>
              </a:tr>
              <a:tr h="24700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104,354.62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  53,757.59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     3,053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    (</a:t>
                      </a:r>
                      <a:r>
                        <a:rPr lang="en-US" sz="11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16.57</a:t>
                      </a:r>
                      <a:r>
                        <a:rPr lang="en-US" sz="1100" u="none" strike="noStrike" dirty="0">
                          <a:effectLst/>
                        </a:rPr>
                        <a:t>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69202208"/>
                  </a:ext>
                </a:extLst>
              </a:tr>
              <a:tr h="24700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       -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       356.94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           21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17.00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84010177"/>
                  </a:ext>
                </a:extLst>
              </a:tr>
              <a:tr h="24700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15,857.10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    5,082.22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        573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(18.80)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87319409"/>
                  </a:ext>
                </a:extLst>
              </a:tr>
              <a:tr h="24700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2,630.76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    1,509.59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           52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(21.56)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01390079"/>
                  </a:ext>
                </a:extLst>
              </a:tr>
              <a:tr h="24700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       -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    2,971.32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        187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15.89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66168943"/>
                  </a:ext>
                </a:extLst>
              </a:tr>
              <a:tr h="24700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       -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    3,861.09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        442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8.74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91937339"/>
                  </a:ext>
                </a:extLst>
              </a:tr>
              <a:tr h="24700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       -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    3,513.68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        324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10.84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37495607"/>
                  </a:ext>
                </a:extLst>
              </a:tr>
              <a:tr h="24700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       -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       167.97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           16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10.50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32999546"/>
                  </a:ext>
                </a:extLst>
              </a:tr>
              <a:tr h="24700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       -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                -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             1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-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19561478"/>
                  </a:ext>
                </a:extLst>
              </a:tr>
              <a:tr h="24700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88,048.66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  39,803.30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     3,701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    (</a:t>
                      </a:r>
                      <a:r>
                        <a:rPr lang="en-US" sz="11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13.04</a:t>
                      </a:r>
                      <a:r>
                        <a:rPr lang="en-US" sz="1100" u="none" strike="noStrike" dirty="0">
                          <a:effectLst/>
                        </a:rPr>
                        <a:t>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7632271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6BB9B67-99CD-4CC1-982E-9D1AD522C32D}"/>
              </a:ext>
            </a:extLst>
          </p:cNvPr>
          <p:cNvSpPr txBox="1"/>
          <p:nvPr/>
        </p:nvSpPr>
        <p:spPr>
          <a:xfrm>
            <a:off x="5806911" y="1690687"/>
            <a:ext cx="4889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viewing iOS only, channel 2 still remains superior, with -6.39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Channels 3 and 6 lagging behind, and will be dropped from further analysis</a:t>
            </a:r>
          </a:p>
        </p:txBody>
      </p:sp>
    </p:spTree>
    <p:extLst>
      <p:ext uri="{BB962C8B-B14F-4D97-AF65-F5344CB8AC3E}">
        <p14:creationId xmlns:p14="http://schemas.microsoft.com/office/powerpoint/2010/main" val="1098273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43874A9-8483-4503-8861-F7242036C23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3501932"/>
              </p:ext>
            </p:extLst>
          </p:nvPr>
        </p:nvGraphicFramePr>
        <p:xfrm>
          <a:off x="838200" y="1825624"/>
          <a:ext cx="10515600" cy="43513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4BB0CD0-2BF8-4513-B5C4-04A6249B6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Profit per Subscriber per Day, iOS only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491EA47-006D-421D-A0D2-D6E6DD339D4B}"/>
              </a:ext>
            </a:extLst>
          </p:cNvPr>
          <p:cNvSpPr/>
          <p:nvPr/>
        </p:nvSpPr>
        <p:spPr>
          <a:xfrm>
            <a:off x="9228841" y="3429000"/>
            <a:ext cx="2262433" cy="115242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2B5C939-C62A-4026-8463-A46DC7669E08}"/>
              </a:ext>
            </a:extLst>
          </p:cNvPr>
          <p:cNvCxnSpPr/>
          <p:nvPr/>
        </p:nvCxnSpPr>
        <p:spPr>
          <a:xfrm>
            <a:off x="5288437" y="2969443"/>
            <a:ext cx="424206" cy="829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7A654CA-476C-4005-A5CA-18C119D2DBC1}"/>
              </a:ext>
            </a:extLst>
          </p:cNvPr>
          <p:cNvSpPr txBox="1"/>
          <p:nvPr/>
        </p:nvSpPr>
        <p:spPr>
          <a:xfrm>
            <a:off x="4595905" y="2723222"/>
            <a:ext cx="14686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Downward sloping trend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F0DFD4-AE55-4E2D-B0EA-FEA204B535A4}"/>
              </a:ext>
            </a:extLst>
          </p:cNvPr>
          <p:cNvSpPr txBox="1"/>
          <p:nvPr/>
        </p:nvSpPr>
        <p:spPr>
          <a:xfrm>
            <a:off x="9688790" y="2846332"/>
            <a:ext cx="13425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Last two weeks, performance seem to stabilize</a:t>
            </a:r>
          </a:p>
        </p:txBody>
      </p:sp>
    </p:spTree>
    <p:extLst>
      <p:ext uri="{BB962C8B-B14F-4D97-AF65-F5344CB8AC3E}">
        <p14:creationId xmlns:p14="http://schemas.microsoft.com/office/powerpoint/2010/main" val="1008474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C8D340E-2A03-4695-A69F-D766FCC8DA3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706806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5F7166A-7781-45E2-A66F-2E39BE347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Profit per Subscriber, last 2 weeks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7D1A051-2DA7-4A13-A033-C00E0F7FA37B}"/>
              </a:ext>
            </a:extLst>
          </p:cNvPr>
          <p:cNvCxnSpPr/>
          <p:nvPr/>
        </p:nvCxnSpPr>
        <p:spPr>
          <a:xfrm flipV="1">
            <a:off x="10048973" y="3429000"/>
            <a:ext cx="197963" cy="1001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DF57950-D82C-4087-AD84-EE628CAD9AD0}"/>
              </a:ext>
            </a:extLst>
          </p:cNvPr>
          <p:cNvSpPr txBox="1"/>
          <p:nvPr/>
        </p:nvSpPr>
        <p:spPr>
          <a:xfrm>
            <a:off x="9257122" y="4430598"/>
            <a:ext cx="14423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Outperforming Channel 18, but still lagging behind Channel 2</a:t>
            </a:r>
          </a:p>
        </p:txBody>
      </p:sp>
    </p:spTree>
    <p:extLst>
      <p:ext uri="{BB962C8B-B14F-4D97-AF65-F5344CB8AC3E}">
        <p14:creationId xmlns:p14="http://schemas.microsoft.com/office/powerpoint/2010/main" val="540309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1926</Words>
  <Application>Microsoft Office PowerPoint</Application>
  <PresentationFormat>Widescreen</PresentationFormat>
  <Paragraphs>710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Analyst Case Study</vt:lpstr>
      <vt:lpstr>General Assumptions</vt:lpstr>
      <vt:lpstr>Question 1</vt:lpstr>
      <vt:lpstr>Profit per Subscriber, time series</vt:lpstr>
      <vt:lpstr>Question 2</vt:lpstr>
      <vt:lpstr>Distribution of Spending by Channel, Platform</vt:lpstr>
      <vt:lpstr>Profit per Subscriber, iOS only</vt:lpstr>
      <vt:lpstr>Profit per Subscriber per Day, iOS only</vt:lpstr>
      <vt:lpstr>Profit per Subscriber, last 2 weeks</vt:lpstr>
      <vt:lpstr>Isolating campaign in US</vt:lpstr>
      <vt:lpstr>Question 3</vt:lpstr>
      <vt:lpstr>Country Performance, by Platform</vt:lpstr>
      <vt:lpstr>France vs UK, iOS only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Nemanja Bibic</dc:creator>
  <cp:lastModifiedBy>Nemanja Bibic</cp:lastModifiedBy>
  <cp:revision>16</cp:revision>
  <dcterms:created xsi:type="dcterms:W3CDTF">2019-04-01T06:20:31Z</dcterms:created>
  <dcterms:modified xsi:type="dcterms:W3CDTF">2019-04-02T06:16:20Z</dcterms:modified>
</cp:coreProperties>
</file>