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7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3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30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11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635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8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59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9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39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476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20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F2F8-2722-4D5A-8576-34119254C326}" type="datetimeFigureOut">
              <a:rPr lang="sr-Latn-RS" smtClean="0"/>
              <a:t>25.12.2015.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57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tball-data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723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solidFill>
                  <a:schemeClr val="accent5"/>
                </a:solidFill>
              </a:rPr>
              <a:t>PREDIKCIJA SPORTSKIH REZULTATA U RUKOMETU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b="1" dirty="0"/>
              <a:t>BUNDESLIGA NEMAČKE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485" y="5005835"/>
            <a:ext cx="9144000" cy="1655762"/>
          </a:xfrm>
        </p:spPr>
        <p:txBody>
          <a:bodyPr>
            <a:noAutofit/>
          </a:bodyPr>
          <a:lstStyle/>
          <a:p>
            <a:r>
              <a:rPr lang="sr-Latn-RS" sz="2000" b="1" dirty="0" smtClean="0"/>
              <a:t>   Asistent</a:t>
            </a:r>
            <a:r>
              <a:rPr lang="sr-Latn-RS" sz="2000" b="1" dirty="0"/>
              <a:t>:                       </a:t>
            </a:r>
            <a:r>
              <a:rPr lang="sr-Latn-RS" sz="2000" b="1" dirty="0" smtClean="0"/>
              <a:t>					Članovi tima:</a:t>
            </a:r>
          </a:p>
          <a:p>
            <a:r>
              <a:rPr lang="sr-Latn-RS" sz="2000" b="1" dirty="0" smtClean="0"/>
              <a:t>Miroslav Kondić      </a:t>
            </a:r>
            <a:r>
              <a:rPr lang="sr-Latn-RS" sz="2000" b="1" dirty="0"/>
              <a:t>			</a:t>
            </a:r>
            <a:r>
              <a:rPr lang="sr-Latn-RS" sz="2000" b="1" dirty="0" smtClean="0"/>
              <a:t>       Milan Mutić RA68/2012</a:t>
            </a:r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	                                              Nemanja Rogić RA 33/2012</a:t>
            </a:r>
            <a:endParaRPr lang="sr-Latn-RS" sz="2000" dirty="0" smtClean="0"/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 						</a:t>
            </a:r>
            <a:r>
              <a:rPr lang="sr-Latn-RS" sz="2000" b="1" dirty="0"/>
              <a:t>								</a:t>
            </a:r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6" y="2630153"/>
            <a:ext cx="2375682" cy="23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potrebi za obradu će biti čuvani u .xlsx datotekama</a:t>
            </a:r>
          </a:p>
          <a:p>
            <a:r>
              <a:rPr lang="sr-Latn-RS" dirty="0" smtClean="0"/>
              <a:t>Svaki fajl će imati informacije o:</a:t>
            </a:r>
          </a:p>
          <a:p>
            <a:pPr lvl="1"/>
            <a:r>
              <a:rPr lang="sr-Latn-RS" dirty="0" smtClean="0"/>
              <a:t>Rezultatima jednog kola </a:t>
            </a:r>
          </a:p>
          <a:p>
            <a:pPr lvl="1"/>
            <a:r>
              <a:rPr lang="sr-Latn-RS" dirty="0" smtClean="0"/>
              <a:t>Stanju tabele neposredno pre tog kola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556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Predikciju tih rezultata bismo vršili obučavanjem neuronske mreže </a:t>
            </a:r>
            <a:endParaRPr lang="sr-Latn-RS" dirty="0" smtClean="0"/>
          </a:p>
          <a:p>
            <a:r>
              <a:rPr lang="sr-Latn-RS" dirty="0" smtClean="0"/>
              <a:t>Kao kriterijum </a:t>
            </a:r>
            <a:r>
              <a:rPr lang="sr-Latn-RS" dirty="0"/>
              <a:t>obučavanja </a:t>
            </a:r>
            <a:r>
              <a:rPr lang="sr-Latn-RS" dirty="0" smtClean="0"/>
              <a:t>uzimali bismo:</a:t>
            </a:r>
          </a:p>
          <a:p>
            <a:pPr lvl="1"/>
            <a:r>
              <a:rPr lang="sr-Latn-RS" dirty="0" smtClean="0"/>
              <a:t>Gol </a:t>
            </a:r>
            <a:r>
              <a:rPr lang="sr-Latn-RS" dirty="0"/>
              <a:t>razlike klubova u poslednjih nekoliko </a:t>
            </a:r>
            <a:r>
              <a:rPr lang="sr-Latn-RS" dirty="0" smtClean="0"/>
              <a:t>utakmica</a:t>
            </a:r>
          </a:p>
          <a:p>
            <a:pPr lvl="2"/>
            <a:r>
              <a:rPr lang="sr-Latn-RS" dirty="0" smtClean="0"/>
              <a:t>Broj utakmica će biti prilagođen rezultatima obučavanja neuronske mreže</a:t>
            </a:r>
          </a:p>
          <a:p>
            <a:pPr lvl="2"/>
            <a:r>
              <a:rPr lang="sr-Latn-RS" dirty="0" smtClean="0"/>
              <a:t>Timovi se na osnovu gol razlike mogu klasifikovati na defanzivne i napadačke i tako se može izvršiti kvalitetnija predikcija</a:t>
            </a:r>
          </a:p>
          <a:p>
            <a:pPr lvl="1"/>
            <a:r>
              <a:rPr lang="sr-Latn-RS" dirty="0" smtClean="0"/>
              <a:t>Trenutni plasman na tabeli</a:t>
            </a:r>
          </a:p>
          <a:p>
            <a:pPr lvl="2"/>
            <a:r>
              <a:rPr lang="sr-Latn-RS" dirty="0" smtClean="0"/>
              <a:t>U prvih par kola lige trenutni plasman ne bi imao uticaja na težinski koeficijent s obzirom da su na početku sezone skoro svi timovi ujednačeni po broju bodova</a:t>
            </a:r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865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kriterijum obučavanja uzimali bismo:</a:t>
            </a:r>
          </a:p>
          <a:p>
            <a:pPr lvl="1"/>
            <a:r>
              <a:rPr lang="sr-Latn-RS" dirty="0" smtClean="0"/>
              <a:t>Generalnu jačinu klubova</a:t>
            </a:r>
          </a:p>
          <a:p>
            <a:pPr lvl="2"/>
            <a:r>
              <a:rPr lang="sr-Latn-RS" dirty="0" smtClean="0"/>
              <a:t>Izražena putem težinskih koeficijenata</a:t>
            </a:r>
          </a:p>
          <a:p>
            <a:pPr lvl="2"/>
            <a:r>
              <a:rPr lang="sr-Latn-RS" dirty="0" smtClean="0"/>
              <a:t>Težinski koeficijent se dobija na osnovu plasmana kluba u prethodnim sezonama</a:t>
            </a:r>
          </a:p>
          <a:p>
            <a:pPr lvl="2"/>
            <a:r>
              <a:rPr lang="sr-Latn-RS" dirty="0" smtClean="0"/>
              <a:t>Najveći težinski koeficijent nosi plasman u prethodnoj sezoni</a:t>
            </a:r>
          </a:p>
          <a:p>
            <a:pPr lvl="2"/>
            <a:r>
              <a:rPr lang="sr-Latn-RS" dirty="0" smtClean="0"/>
              <a:t>Generalna jačina je potrebna kako bi se izbalansirali izrazito dobri ili loši rezultati kluba u trenutnoj sezoni u odnosu na prethodne</a:t>
            </a:r>
          </a:p>
          <a:p>
            <a:pPr lvl="2"/>
            <a:r>
              <a:rPr lang="sr-Latn-RS" dirty="0" smtClean="0"/>
              <a:t>Težinski koeficijent bi određivali putem algoritma K-Means gde bismo klubove razdvajali na nekoliko težinskih grupa na osnovu plasmana.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 osnovu prethodno opisanih koraka za svaku utakmicu određujemo meč rejting i za sve utakmice u tom obučavajućem skupu gledamo koliko puta se desila pobeda domaćina,gosta ili nerešeno</a:t>
            </a:r>
          </a:p>
          <a:p>
            <a:r>
              <a:rPr lang="sr-Latn-RS" dirty="0" smtClean="0"/>
              <a:t>Na osnovu toga računamo procente pobede domaćina,gosta ili nerešenog rezultata za taj meč rejting</a:t>
            </a:r>
          </a:p>
          <a:p>
            <a:r>
              <a:rPr lang="sr-Latn-RS" dirty="0" smtClean="0"/>
              <a:t>Koristili bismo </a:t>
            </a:r>
            <a:r>
              <a:rPr lang="en-US" dirty="0" err="1" smtClean="0"/>
              <a:t>neuronsku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žu koja bi određivala </a:t>
            </a:r>
            <a:r>
              <a:rPr lang="sr-Latn-RS" smtClean="0"/>
              <a:t>ishod utakmice(pobeda domaćina,gosta ili nerešeno) </a:t>
            </a:r>
            <a:r>
              <a:rPr lang="sr-Latn-RS" dirty="0" smtClean="0"/>
              <a:t>za </a:t>
            </a:r>
            <a:r>
              <a:rPr lang="sr-Latn-RS" dirty="0" smtClean="0"/>
              <a:t>prosleđeni meč rejting</a:t>
            </a:r>
          </a:p>
          <a:p>
            <a:r>
              <a:rPr lang="sr-Latn-RS" dirty="0" smtClean="0"/>
              <a:t>Obuka neuronske mreže bi se vršila prosleđivanjem niza mogućih meč rejtinga kao ulaza, dok bi izlaz za obučavanje neuronske mreže bio niz verovatnoća odgovarajućeg ishoda</a:t>
            </a:r>
          </a:p>
        </p:txBody>
      </p:sp>
    </p:spTree>
    <p:extLst>
      <p:ext uri="{BB962C8B-B14F-4D97-AF65-F5344CB8AC3E}">
        <p14:creationId xmlns:p14="http://schemas.microsoft.com/office/powerpoint/2010/main" val="9050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 smtClean="0">
                <a:solidFill>
                  <a:schemeClr val="accent6"/>
                </a:solidFill>
              </a:rPr>
              <a:t>HVALA NA PAŽNJI !</a:t>
            </a:r>
            <a:endParaRPr lang="sr-Latn-R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Predikcija sportskih rezultata se obično vezuje sa sportskim klađenjem u cilju pokušaja ostvarivanja novčanog profita</a:t>
            </a:r>
          </a:p>
          <a:p>
            <a:endParaRPr lang="sr-Latn-RS" dirty="0" smtClean="0"/>
          </a:p>
          <a:p>
            <a:r>
              <a:rPr lang="sr-Latn-RS" dirty="0" smtClean="0"/>
              <a:t>Što preciznija predikcija sportskih rezultata je izuzetno bitna i za kladionice koje na osnovu dobijenih predikcija mogu da odrede kvote za koje smatraju da će im ostvariti maksimalni profit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25" y="4185633"/>
            <a:ext cx="3234280" cy="24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Preciznost predikcije zavisi od složenosti algoritma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Primer jednostavnog algoritma</a:t>
            </a:r>
          </a:p>
          <a:p>
            <a:pPr lvl="1"/>
            <a:r>
              <a:rPr lang="sr-Latn-RS" dirty="0" smtClean="0"/>
              <a:t>Gleda samo gol razliku timova na poslednjih 5 utakmica i na osnovu toga vrši predikciju</a:t>
            </a:r>
          </a:p>
          <a:p>
            <a:r>
              <a:rPr lang="sr-Latn-RS" dirty="0" smtClean="0"/>
              <a:t>Primer složenog algoritma</a:t>
            </a:r>
          </a:p>
          <a:p>
            <a:pPr lvl="1"/>
            <a:r>
              <a:rPr lang="sr-Latn-RS" dirty="0" smtClean="0"/>
              <a:t>Pored gol razlike na poslednjih 5 utakmica u obzir može uzimati i plasman na tabeli, sastav tima, istoriju međusobnih duela itd.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145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 smtClean="0"/>
              <a:t>Tim koji stoji iza sajta </a:t>
            </a:r>
            <a:r>
              <a:rPr lang="sr-Latn-RS" altLang="sr-Latn-RS" dirty="0" smtClean="0">
                <a:hlinkClick r:id="rId2"/>
              </a:rPr>
              <a:t>http://www.football-data.co.uk/</a:t>
            </a:r>
            <a:r>
              <a:rPr lang="sr-Latn-RS" altLang="sr-Latn-RS" dirty="0" smtClean="0"/>
              <a:t> , želeo je da napravi model za “fer” kvote za utakmice.</a:t>
            </a:r>
          </a:p>
          <a:p>
            <a:r>
              <a:rPr lang="sr-Latn-RS" altLang="sr-Latn-RS" dirty="0" smtClean="0"/>
              <a:t>“fer” znači da nemaju cilj da zarade od tuđeg klađenja (kao kladionice).</a:t>
            </a:r>
          </a:p>
        </p:txBody>
      </p:sp>
    </p:spTree>
    <p:extLst>
      <p:ext uri="{BB962C8B-B14F-4D97-AF65-F5344CB8AC3E}">
        <p14:creationId xmlns:p14="http://schemas.microsoft.com/office/powerpoint/2010/main" val="780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RS" altLang="sr-Latn-RS" dirty="0"/>
              <a:t>Krenuli su sa jednostavnim pristupom, da je dobar indikator kvaliteta tima </a:t>
            </a:r>
            <a:r>
              <a:rPr lang="sr-Latn-RS" altLang="sr-Latn-RS" u="sng" dirty="0"/>
              <a:t>razlika u golovima (RG)= </a:t>
            </a:r>
            <a:r>
              <a:rPr lang="sr-Latn-RS" altLang="sr-Latn-RS" i="1" dirty="0"/>
              <a:t>broj datih golova</a:t>
            </a:r>
            <a:r>
              <a:rPr lang="sr-Latn-RS" altLang="sr-Latn-RS" dirty="0"/>
              <a:t> - </a:t>
            </a:r>
            <a:r>
              <a:rPr lang="sr-Latn-RS" altLang="sr-Latn-RS" i="1" dirty="0"/>
              <a:t>broj primljenih golova</a:t>
            </a:r>
            <a:r>
              <a:rPr lang="sr-Latn-RS" altLang="sr-Latn-RS" dirty="0"/>
              <a:t> na prethodno odigranim utakmicama.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Odabrali su da posmatraju 6 prethodno odigranih utakmica.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Na taj način kreirali su indikator koji su nazvali rejting utakmice (</a:t>
            </a:r>
            <a:r>
              <a:rPr lang="sr-Latn-RS" altLang="sr-Latn-RS" i="1" dirty="0"/>
              <a:t>match rating, </a:t>
            </a:r>
            <a:r>
              <a:rPr lang="sr-Latn-RS" altLang="sr-Latn-RS" dirty="0"/>
              <a:t>MR).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MR=RG_domaći_tim-RG_gostujući_tim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Npr. Ako igraju Ma</a:t>
            </a:r>
            <a:r>
              <a:rPr lang="en-US" altLang="sr-Latn-RS" dirty="0"/>
              <a:t>n</a:t>
            </a:r>
            <a:r>
              <a:rPr lang="sr-Latn-RS" altLang="sr-Latn-RS" dirty="0"/>
              <a:t>chester-Liverpool</a:t>
            </a:r>
            <a:r>
              <a:rPr lang="en-US" altLang="sr-Latn-RS" dirty="0"/>
              <a:t>; </a:t>
            </a:r>
            <a:r>
              <a:rPr lang="sr-Latn-RS" altLang="sr-Latn-RS" dirty="0"/>
              <a:t>Man. ima RG=+5, a Liv. RG=+2, MR=5-2=3.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08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81200" y="1325563"/>
            <a:ext cx="8229600" cy="4754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r-Latn-RS" altLang="sr-Latn-RS" sz="2400" dirty="0" smtClean="0"/>
              <a:t>Da bi kreirali svoj model posmatrali su mečeve odigrane u periodu 1993-2001.</a:t>
            </a:r>
          </a:p>
          <a:p>
            <a:r>
              <a:rPr lang="sr-Latn-RS" altLang="sr-Latn-RS" sz="2400" dirty="0" smtClean="0"/>
              <a:t>Za svaki meč zabeležili su MR i ishod meča.</a:t>
            </a:r>
          </a:p>
          <a:p>
            <a:r>
              <a:rPr lang="sr-Latn-RS" altLang="sr-Latn-RS" sz="2400" dirty="0" smtClean="0"/>
              <a:t>Nakon toga su podatke organizoval</a:t>
            </a:r>
            <a:r>
              <a:rPr lang="en-US" altLang="sr-Latn-RS" sz="2400" dirty="0" err="1" smtClean="0"/>
              <a:t>i</a:t>
            </a:r>
            <a:r>
              <a:rPr lang="sr-Latn-RS" altLang="sr-Latn-RS" sz="2400" dirty="0" smtClean="0"/>
              <a:t> po rejtingu i za svaki rejting izračunali su %pobeda_domaćina (%PD), %pobeda_gosta (%PG), %izjednačeno (%I). (deo njihove tabele...)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63" y="4001294"/>
            <a:ext cx="754380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/>
              <a:t>Nakon toga kreirali su regresione funkcije (modele) za svaki od %, koristeći rejting meča kao x.</a:t>
            </a:r>
          </a:p>
          <a:p>
            <a:r>
              <a:rPr lang="sr-Latn-RS" altLang="sr-Latn-RS" dirty="0"/>
              <a:t>Sa ciljem da</a:t>
            </a:r>
            <a:r>
              <a:rPr lang="en-US" altLang="sr-Latn-RS" dirty="0"/>
              <a:t>,</a:t>
            </a:r>
            <a:r>
              <a:rPr lang="sr-Latn-RS" altLang="sr-Latn-RS" dirty="0"/>
              <a:t> kad je poznat MR imaju funkciju na osnovu koje će da predvide </a:t>
            </a:r>
            <a:r>
              <a:rPr lang="sr-Latn-RS" altLang="sr-Latn-RS" dirty="0" smtClean="0"/>
              <a:t>procente za pobedu domaćina,gosta ili nerešenog rezultata.</a:t>
            </a:r>
            <a:endParaRPr lang="sr-Latn-RS" altLang="sr-Latn-RS" dirty="0"/>
          </a:p>
          <a:p>
            <a:r>
              <a:rPr lang="sr-Latn-RS" altLang="sr-Latn-RS" dirty="0"/>
              <a:t>Kada su imali procente jednostavno su </a:t>
            </a:r>
            <a:r>
              <a:rPr lang="en-US" altLang="sr-Latn-RS" dirty="0"/>
              <a:t>100 </a:t>
            </a:r>
            <a:r>
              <a:rPr lang="sr-Latn-RS" altLang="sr-Latn-RS" dirty="0"/>
              <a:t>podelili</a:t>
            </a:r>
            <a:r>
              <a:rPr lang="en-US" altLang="sr-Latn-RS" dirty="0"/>
              <a:t> s</a:t>
            </a:r>
            <a:r>
              <a:rPr lang="sr-Latn-RS" altLang="sr-Latn-RS" dirty="0"/>
              <a:t>a svakim od njih i tako dobili kvote za </a:t>
            </a:r>
            <a:r>
              <a:rPr lang="sr-Latn-RS" altLang="sr-Latn-RS" dirty="0" smtClean="0"/>
              <a:t>pobedu domaćina,gosta i nerešeno.</a:t>
            </a:r>
            <a:endParaRPr lang="sr-Latn-RS" altLang="sr-Latn-RS" dirty="0"/>
          </a:p>
          <a:p>
            <a:r>
              <a:rPr lang="sr-Latn-RS" altLang="sr-Latn-RS" dirty="0"/>
              <a:t>Npr. ako bi procenat pobede domaćina bio 46.7%, kvota bi bila 100/46.7=2.15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15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sr-Latn-RS" altLang="sr-Latn-RS" dirty="0" smtClean="0"/>
              <a:t>Kada su razvili svoje modele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autori su ih uporedili sa rezultatima u 2002. godini.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Računali su koliko bi novca zaradili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kada bi se kladili na utakmice kod kojih bi prognozirali pobedu domaćina.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na sve utakmice profit bi bio 2.1%.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samo na one “nezisvesne” (rejting od -2 do 2) profit bi bio 10.13%.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Procenit nisu ogromni jer i kladionice imaju svoje modele za određivanje kvota koji su verovatno u skladu sa ovim modelima.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Poenta je u tome da je ovo automatski sistem, dakle nije potrebno čak ni da pratite fudbal, već samo zamenjujete x u funkciju.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Autori su pokazali da bi slepo klađenje (ako ništa ne znate o klubovima) na te iste utakmice izazvalo gubitak od 63%.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654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jezik: Python</a:t>
            </a:r>
          </a:p>
          <a:p>
            <a:r>
              <a:rPr lang="sr-Latn-RS" dirty="0" smtClean="0"/>
              <a:t>Predmet predikcije: Bundesliga Nemačke u rukometu</a:t>
            </a:r>
          </a:p>
          <a:p>
            <a:r>
              <a:rPr lang="sr-Latn-RS" dirty="0" smtClean="0"/>
              <a:t>Broj sezona za obučavanje: 3-5</a:t>
            </a:r>
          </a:p>
          <a:p>
            <a:r>
              <a:rPr lang="sr-Latn-RS" dirty="0" smtClean="0"/>
              <a:t>Cilj: određivanje „fer“ kvota za određeno kolo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1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822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PREDIKCIJA SPORTSKIH REZULTATA U RUKOMETU BUNDESLIGA NEMAČKE</vt:lpstr>
      <vt:lpstr>MOTIVACIJA</vt:lpstr>
      <vt:lpstr>MOTIVACIJA</vt:lpstr>
      <vt:lpstr>SLIČNA REŠENJA</vt:lpstr>
      <vt:lpstr>SLIČNA REŠENJA</vt:lpstr>
      <vt:lpstr>SLIČNA REŠENJA</vt:lpstr>
      <vt:lpstr>SLIČNA REŠENJA</vt:lpstr>
      <vt:lpstr>SLIČNA REŠENJA</vt:lpstr>
      <vt:lpstr>KORACI IMPLEMENTACIJE</vt:lpstr>
      <vt:lpstr>KORACI IMPLEMENTACIJE</vt:lpstr>
      <vt:lpstr>KORACI IMPLEMENTACIJE</vt:lpstr>
      <vt:lpstr>KORACI IMPLEMENTACIJE</vt:lpstr>
      <vt:lpstr>KORACI IMPLEMENTACIJE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SPORTSKIH REZULTATA U RUKOMETU BUNDESLIGA NEMAČKE</dc:title>
  <dc:creator>Nemanja Rogic</dc:creator>
  <cp:lastModifiedBy>Nemanja Rogic</cp:lastModifiedBy>
  <cp:revision>25</cp:revision>
  <dcterms:created xsi:type="dcterms:W3CDTF">2015-12-12T16:47:42Z</dcterms:created>
  <dcterms:modified xsi:type="dcterms:W3CDTF">2015-12-25T13:16:14Z</dcterms:modified>
</cp:coreProperties>
</file>