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 SemiBold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SemiBold-italic.fntdata"/><Relationship Id="rId16" Type="http://schemas.openxmlformats.org/officeDocument/2006/relationships/font" Target="fonts/RalewaySemiBold-bold.fntdata"/><Relationship Id="rId19" Type="http://schemas.openxmlformats.org/officeDocument/2006/relationships/font" Target="fonts/Raleway-regular.fntdata"/><Relationship Id="rId18" Type="http://schemas.openxmlformats.org/officeDocument/2006/relationships/font" Target="fonts/Raleway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02102" y="688326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263150" y="1328725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LEARNING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MANAGEMENT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1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 sz="4500"/>
              <a:t>HVALA NA PAŽNJI!</a:t>
            </a:r>
            <a:endParaRPr sz="4500"/>
          </a:p>
        </p:txBody>
      </p:sp>
      <p:sp>
        <p:nvSpPr>
          <p:cNvPr id="1209" name="Google Shape;120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0" name="Google Shape;1210;p21"/>
          <p:cNvGrpSpPr/>
          <p:nvPr/>
        </p:nvGrpSpPr>
        <p:grpSpPr>
          <a:xfrm>
            <a:off x="6230974" y="930400"/>
            <a:ext cx="2318494" cy="3612481"/>
            <a:chOff x="6661328" y="2103554"/>
            <a:chExt cx="850574" cy="1325340"/>
          </a:xfrm>
        </p:grpSpPr>
        <p:sp>
          <p:nvSpPr>
            <p:cNvPr id="1211" name="Google Shape;1211;p21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1" name="Google Shape;1241;p21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242" name="Google Shape;1242;p21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1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1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1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2" name="Google Shape;1262;p21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idx="4294967295" type="ctrTitle"/>
          </p:nvPr>
        </p:nvSpPr>
        <p:spPr>
          <a:xfrm>
            <a:off x="350350" y="1021125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5400">
                <a:solidFill>
                  <a:schemeClr val="accent1"/>
                </a:solidFill>
              </a:rPr>
              <a:t>Studenti koji su radili na projektu:</a:t>
            </a:r>
            <a:endParaRPr b="0" i="0" sz="5400" u="none" cap="none" strike="noStrik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4" name="Google Shape;344;p13"/>
          <p:cNvSpPr txBox="1"/>
          <p:nvPr>
            <p:ph idx="4294967295" type="subTitle"/>
          </p:nvPr>
        </p:nvSpPr>
        <p:spPr>
          <a:xfrm>
            <a:off x="939925" y="2900475"/>
            <a:ext cx="2589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Teodora Šakotić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Željana Vulović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Nemanja Tomanić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13"/>
          <p:cNvGrpSpPr/>
          <p:nvPr/>
        </p:nvGrpSpPr>
        <p:grpSpPr>
          <a:xfrm>
            <a:off x="5150737" y="522606"/>
            <a:ext cx="3428994" cy="3803332"/>
            <a:chOff x="2152750" y="190500"/>
            <a:chExt cx="4293756" cy="4762499"/>
          </a:xfrm>
        </p:grpSpPr>
        <p:sp>
          <p:nvSpPr>
            <p:cNvPr id="347" name="Google Shape;347;p13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13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22" name="Google Shape;422;p13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13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"/>
          <p:cNvSpPr txBox="1"/>
          <p:nvPr>
            <p:ph type="title"/>
          </p:nvPr>
        </p:nvSpPr>
        <p:spPr>
          <a:xfrm>
            <a:off x="415750" y="38097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LMS - PROJEKAT</a:t>
            </a:r>
            <a:endParaRPr/>
          </a:p>
          <a:p>
            <a:pPr indent="-5334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/>
              <a:t>Specifikacija - </a:t>
            </a:r>
            <a:endParaRPr/>
          </a:p>
        </p:txBody>
      </p:sp>
      <p:sp>
        <p:nvSpPr>
          <p:cNvPr id="460" name="Google Shape;460;p14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Obuhvata takođe šta vide registrovani korisnici ili neregistrovani korisnici.</a:t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Aplikacija se sastojala od frontend i backend dela, kao i baze podataka koja se podrazumevala.</a:t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461" name="Google Shape;461;p14"/>
          <p:cNvSpPr txBox="1"/>
          <p:nvPr>
            <p:ph idx="1" type="body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Specifikacija projekta sadržala je opis zadatka odnosno šta treba da sadrži web aplikacija.</a:t>
            </a:r>
            <a:endParaRPr b="1" sz="12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Aplikacija obuhvata administraciju studenata, nastavnika i adminstrativnog osoblja.</a:t>
            </a:r>
            <a:endParaRPr b="1" sz="1200"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Obuhvata takođe šta vide registrovani korisnici ili neregistrovani korisnici.</a:t>
            </a:r>
            <a:endParaRPr b="1" sz="1200"/>
          </a:p>
        </p:txBody>
      </p:sp>
      <p:sp>
        <p:nvSpPr>
          <p:cNvPr id="462" name="Google Shape;462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>
            <a:off x="6056647" y="380988"/>
            <a:ext cx="2706355" cy="1604434"/>
            <a:chOff x="6986665" y="3298709"/>
            <a:chExt cx="1817809" cy="1077669"/>
          </a:xfrm>
        </p:grpSpPr>
        <p:sp>
          <p:nvSpPr>
            <p:cNvPr id="464" name="Google Shape;464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"/>
          <p:cNvSpPr txBox="1"/>
          <p:nvPr>
            <p:ph type="title"/>
          </p:nvPr>
        </p:nvSpPr>
        <p:spPr>
          <a:xfrm>
            <a:off x="457225" y="62595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PLAN PROJEKTA</a:t>
            </a:r>
            <a:endParaRPr/>
          </a:p>
        </p:txBody>
      </p:sp>
      <p:sp>
        <p:nvSpPr>
          <p:cNvPr id="495" name="Google Shape;49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>
            <a:off x="2655041" y="2436044"/>
            <a:ext cx="2200516" cy="1776159"/>
            <a:chOff x="3071457" y="2013875"/>
            <a:chExt cx="1944606" cy="1569600"/>
          </a:xfrm>
        </p:grpSpPr>
        <p:sp>
          <p:nvSpPr>
            <p:cNvPr id="497" name="Google Shape;497;p1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 txBox="1"/>
            <p:nvPr/>
          </p:nvSpPr>
          <p:spPr>
            <a:xfrm>
              <a:off x="3071464" y="2184523"/>
              <a:ext cx="1944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FRONTEND DEO</a:t>
              </a:r>
              <a:endParaRPr b="0" i="0" sz="21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9" name="Google Shape;499;p1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KLIJENTU</a:t>
              </a:r>
              <a:endParaRPr b="0" i="0" sz="16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501" name="Google Shape;501;p1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 txBox="1"/>
            <p:nvPr/>
          </p:nvSpPr>
          <p:spPr>
            <a:xfrm>
              <a:off x="1240413" y="2203966"/>
              <a:ext cx="1717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BACKEND DEO</a:t>
              </a:r>
              <a:endParaRPr b="0" i="0" sz="21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03" name="Google Shape;503;p1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SERVERU</a:t>
              </a:r>
              <a:endParaRPr b="0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4852720" y="2436044"/>
            <a:ext cx="3396260" cy="1776159"/>
            <a:chOff x="5015938" y="2013875"/>
            <a:chExt cx="3001291" cy="1569600"/>
          </a:xfrm>
        </p:grpSpPr>
        <p:sp>
          <p:nvSpPr>
            <p:cNvPr id="505" name="Google Shape;505;p1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 txBox="1"/>
            <p:nvPr/>
          </p:nvSpPr>
          <p:spPr>
            <a:xfrm>
              <a:off x="5147128" y="2256391"/>
              <a:ext cx="287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LEARNING MANAGEMENT SYSTEM</a:t>
              </a:r>
              <a:endParaRPr b="0" i="0" sz="15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07" name="Google Shape;507;p15"/>
            <p:cNvSpPr txBox="1"/>
            <p:nvPr/>
          </p:nvSpPr>
          <p:spPr>
            <a:xfrm>
              <a:off x="5485998" y="2716287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RAD NA SERVERU I KLIJENTU</a:t>
              </a:r>
              <a:endParaRPr b="0" i="0" sz="16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08" name="Google Shape;508;p15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509" name="Google Shape;509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5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512" name="Google Shape;512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idx="4294967295" type="ctrTitle"/>
          </p:nvPr>
        </p:nvSpPr>
        <p:spPr>
          <a:xfrm>
            <a:off x="319850" y="450213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7200"/>
              <a:t>BACKEND </a:t>
            </a:r>
            <a:endParaRPr sz="72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" sz="7200"/>
              <a:t>DEO</a:t>
            </a:r>
            <a:endParaRPr sz="7200"/>
          </a:p>
        </p:txBody>
      </p:sp>
      <p:sp>
        <p:nvSpPr>
          <p:cNvPr id="519" name="Google Shape;519;p16"/>
          <p:cNvSpPr txBox="1"/>
          <p:nvPr>
            <p:ph idx="4294967295" type="subTitle"/>
          </p:nvPr>
        </p:nvSpPr>
        <p:spPr>
          <a:xfrm>
            <a:off x="319850" y="2417497"/>
            <a:ext cx="43437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Backend deo rađen je u Java SpringBoot.</a:t>
            </a:r>
            <a:endParaRPr b="1" sz="1500"/>
          </a:p>
          <a:p>
            <a:pPr indent="-3238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Korišćena je i slojevita arhitektura koja se sastoji od modela, repozitorijuma, servisa i kontrolera.</a:t>
            </a:r>
            <a:endParaRPr b="1" sz="1500"/>
          </a:p>
          <a:p>
            <a:pPr indent="-3238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Modeli su napravljeni na osnovu Astah Professional specifikacije koja nam je dodeljena na početku rada projekata.</a:t>
            </a:r>
            <a:endParaRPr b="1" sz="1500"/>
          </a:p>
          <a:p>
            <a:pPr indent="-3238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Backend deo uz slojevitu arhitekturu sadrži i security.</a:t>
            </a:r>
            <a:endParaRPr b="1" sz="1500"/>
          </a:p>
        </p:txBody>
      </p:sp>
      <p:sp>
        <p:nvSpPr>
          <p:cNvPr id="520" name="Google Shape;520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16"/>
          <p:cNvGrpSpPr/>
          <p:nvPr/>
        </p:nvGrpSpPr>
        <p:grpSpPr>
          <a:xfrm>
            <a:off x="8219926" y="2187686"/>
            <a:ext cx="885996" cy="2673676"/>
            <a:chOff x="5678143" y="1151382"/>
            <a:chExt cx="345795" cy="1043508"/>
          </a:xfrm>
        </p:grpSpPr>
        <p:sp>
          <p:nvSpPr>
            <p:cNvPr id="522" name="Google Shape;522;p16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16"/>
          <p:cNvGrpSpPr/>
          <p:nvPr/>
        </p:nvGrpSpPr>
        <p:grpSpPr>
          <a:xfrm>
            <a:off x="4942142" y="676969"/>
            <a:ext cx="3248035" cy="3446704"/>
            <a:chOff x="2012475" y="393272"/>
            <a:chExt cx="4440240" cy="4609126"/>
          </a:xfrm>
        </p:grpSpPr>
        <p:sp>
          <p:nvSpPr>
            <p:cNvPr id="540" name="Google Shape;540;p16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"/>
          <p:cNvSpPr txBox="1"/>
          <p:nvPr>
            <p:ph type="title"/>
          </p:nvPr>
        </p:nvSpPr>
        <p:spPr>
          <a:xfrm>
            <a:off x="367975" y="290475"/>
            <a:ext cx="53643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/>
              <a:t>FRONTEND</a:t>
            </a:r>
            <a:endParaRPr sz="7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/>
              <a:t>DEO</a:t>
            </a:r>
            <a:endParaRPr sz="7200"/>
          </a:p>
        </p:txBody>
      </p:sp>
      <p:sp>
        <p:nvSpPr>
          <p:cNvPr id="638" name="Google Shape;638;p17"/>
          <p:cNvSpPr txBox="1"/>
          <p:nvPr>
            <p:ph idx="1" type="body"/>
          </p:nvPr>
        </p:nvSpPr>
        <p:spPr>
          <a:xfrm>
            <a:off x="121750" y="2554850"/>
            <a:ext cx="40173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Frontend deo je rađen u Angular 9, sa Material Design-om.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Frontend deo se sastoji od komponenti i mape.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Takođe, sadrži i security koji je povezan sa serverom kao i ostali delovi aplikacije koji su povezani rutama.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639" name="Google Shape;63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0" name="Google Shape;640;p17"/>
          <p:cNvGrpSpPr/>
          <p:nvPr/>
        </p:nvGrpSpPr>
        <p:grpSpPr>
          <a:xfrm>
            <a:off x="4799857" y="1212785"/>
            <a:ext cx="3616331" cy="3560578"/>
            <a:chOff x="2183550" y="65875"/>
            <a:chExt cx="4483981" cy="4807045"/>
          </a:xfrm>
        </p:grpSpPr>
        <p:sp>
          <p:nvSpPr>
            <p:cNvPr id="641" name="Google Shape;641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64" name="Google Shape;664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65" name="Google Shape;665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8" name="Google Shape;668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69" name="Google Shape;669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1" name="Google Shape;671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5" name="Google Shape;735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36" name="Google Shape;736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37" name="Google Shape;737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2" name="Google Shape;742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5" name="Google Shape;745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4" name="Google Shape;774;p17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775" name="Google Shape;77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0" name="Google Shape;780;p17"/>
          <p:cNvGrpSpPr/>
          <p:nvPr/>
        </p:nvGrpSpPr>
        <p:grpSpPr>
          <a:xfrm>
            <a:off x="5978326" y="1486244"/>
            <a:ext cx="3011923" cy="3619117"/>
            <a:chOff x="2602525" y="578160"/>
            <a:chExt cx="3746173" cy="4501389"/>
          </a:xfrm>
        </p:grpSpPr>
        <p:sp>
          <p:nvSpPr>
            <p:cNvPr id="781" name="Google Shape;781;p1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830" name="Google Shape;830;p1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31" name="Google Shape;831;p1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1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1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34" name="Google Shape;834;p1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35" name="Google Shape;835;p1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7" name="Google Shape;837;p1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1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1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1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1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1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1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1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1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1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1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1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1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1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1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1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1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1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1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1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1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1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1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1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1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1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1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1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1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1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1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1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1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1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1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1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1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1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1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1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1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1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1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1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1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1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1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1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1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1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1" name="Google Shape;901;p1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902" name="Google Shape;902;p1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903" name="Google Shape;903;p1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1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1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8" name="Google Shape;908;p1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1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1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1" name="Google Shape;911;p1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8"/>
          <p:cNvSpPr txBox="1"/>
          <p:nvPr>
            <p:ph idx="1" type="body"/>
          </p:nvPr>
        </p:nvSpPr>
        <p:spPr>
          <a:xfrm>
            <a:off x="2774825" y="1487475"/>
            <a:ext cx="38040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MySQL WORKBENCH je korišćen u svrhu baze podataka odnosno čuvanja podataka.</a:t>
            </a:r>
            <a:endParaRPr b="1" sz="1500"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Baza se inicijalizuje nakon prvog pokretanja Java SpringBoot aplikacije.</a:t>
            </a:r>
            <a:endParaRPr b="1" sz="1500"/>
          </a:p>
        </p:txBody>
      </p:sp>
      <p:sp>
        <p:nvSpPr>
          <p:cNvPr id="922" name="Google Shape;922;p18"/>
          <p:cNvSpPr txBox="1"/>
          <p:nvPr>
            <p:ph type="title"/>
          </p:nvPr>
        </p:nvSpPr>
        <p:spPr>
          <a:xfrm>
            <a:off x="884100" y="534450"/>
            <a:ext cx="62334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ČUVANJE PODATAKA</a:t>
            </a:r>
            <a:endParaRPr/>
          </a:p>
        </p:txBody>
      </p:sp>
      <p:sp>
        <p:nvSpPr>
          <p:cNvPr id="923" name="Google Shape;92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4" name="Google Shape;924;p18"/>
          <p:cNvGrpSpPr/>
          <p:nvPr/>
        </p:nvGrpSpPr>
        <p:grpSpPr>
          <a:xfrm>
            <a:off x="5956654" y="2318334"/>
            <a:ext cx="2297431" cy="2787028"/>
            <a:chOff x="2533225" y="322726"/>
            <a:chExt cx="3925890" cy="4762523"/>
          </a:xfrm>
        </p:grpSpPr>
        <p:sp>
          <p:nvSpPr>
            <p:cNvPr id="925" name="Google Shape;925;p1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8" name="Google Shape;968;p1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69" name="Google Shape;969;p1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7" name="Google Shape;977;p1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1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029" name="Google Shape;1029;p1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9" name="Google Shape;1049;p1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6" name="Google Shape;1056;p18"/>
          <p:cNvPicPr preferRelativeResize="0"/>
          <p:nvPr/>
        </p:nvPicPr>
        <p:blipFill rotWithShape="1">
          <a:blip r:embed="rId3">
            <a:alphaModFix/>
          </a:blip>
          <a:srcRect b="15630" l="-725" r="0" t="15726"/>
          <a:stretch/>
        </p:blipFill>
        <p:spPr>
          <a:xfrm>
            <a:off x="0" y="3144425"/>
            <a:ext cx="3021050" cy="20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9"/>
          <p:cNvSpPr txBox="1"/>
          <p:nvPr>
            <p:ph type="title"/>
          </p:nvPr>
        </p:nvSpPr>
        <p:spPr>
          <a:xfrm>
            <a:off x="418500" y="331150"/>
            <a:ext cx="8307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Naše mišljenje koliko je urađeno:</a:t>
            </a:r>
            <a:endParaRPr/>
          </a:p>
        </p:txBody>
      </p:sp>
      <p:sp>
        <p:nvSpPr>
          <p:cNvPr id="1062" name="Google Shape;1062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3" name="Google Shape;1063;p19"/>
          <p:cNvGrpSpPr/>
          <p:nvPr/>
        </p:nvGrpSpPr>
        <p:grpSpPr>
          <a:xfrm>
            <a:off x="477963" y="1650359"/>
            <a:ext cx="2051418" cy="2678669"/>
            <a:chOff x="1083025" y="1574025"/>
            <a:chExt cx="1834900" cy="2395947"/>
          </a:xfrm>
        </p:grpSpPr>
        <p:sp>
          <p:nvSpPr>
            <p:cNvPr id="1064" name="Google Shape;1064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40%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65" name="Google Shape;1065;p19"/>
            <p:cNvSpPr txBox="1"/>
            <p:nvPr/>
          </p:nvSpPr>
          <p:spPr>
            <a:xfrm>
              <a:off x="1235814" y="277027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40%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66" name="Google Shape;1066;p19"/>
            <p:cNvSpPr txBox="1"/>
            <p:nvPr/>
          </p:nvSpPr>
          <p:spPr>
            <a:xfrm>
              <a:off x="1215577" y="3232572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Osnovni deo, minimalno urađeno.</a:t>
              </a:r>
              <a:endPara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67" name="Google Shape;106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8" name="Google Shape;106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19"/>
          <p:cNvGrpSpPr/>
          <p:nvPr/>
        </p:nvGrpSpPr>
        <p:grpSpPr>
          <a:xfrm>
            <a:off x="2347350" y="1650359"/>
            <a:ext cx="2092575" cy="2588405"/>
            <a:chOff x="1046211" y="1574025"/>
            <a:chExt cx="1871713" cy="2315210"/>
          </a:xfrm>
        </p:grpSpPr>
        <p:sp>
          <p:nvSpPr>
            <p:cNvPr id="1071" name="Google Shape;1071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60%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2" name="Google Shape;1072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60%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3" name="Google Shape;1073;p19"/>
            <p:cNvSpPr txBox="1"/>
            <p:nvPr/>
          </p:nvSpPr>
          <p:spPr>
            <a:xfrm>
              <a:off x="1046211" y="3151835"/>
              <a:ext cx="1715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Srednje urađeno, crud i security i neke funkcionalnosti, baza podataka.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74" name="Google Shape;107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19"/>
          <p:cNvGrpSpPr/>
          <p:nvPr/>
        </p:nvGrpSpPr>
        <p:grpSpPr>
          <a:xfrm>
            <a:off x="4251000" y="1650351"/>
            <a:ext cx="1917482" cy="2678712"/>
            <a:chOff x="1046226" y="1574025"/>
            <a:chExt cx="1715100" cy="2395986"/>
          </a:xfrm>
        </p:grpSpPr>
        <p:sp>
          <p:nvSpPr>
            <p:cNvPr id="1078" name="Google Shape;1078;p19"/>
            <p:cNvSpPr txBox="1"/>
            <p:nvPr/>
          </p:nvSpPr>
          <p:spPr>
            <a:xfrm>
              <a:off x="1082986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80%</a:t>
              </a:r>
              <a:endParaRPr b="0" i="0" sz="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79" name="Google Shape;1079;p19"/>
            <p:cNvSpPr txBox="1"/>
            <p:nvPr/>
          </p:nvSpPr>
          <p:spPr>
            <a:xfrm>
              <a:off x="1215208" y="274958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80%</a:t>
              </a:r>
              <a:endParaRPr b="1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0" name="Google Shape;1080;p19"/>
            <p:cNvSpPr txBox="1"/>
            <p:nvPr/>
          </p:nvSpPr>
          <p:spPr>
            <a:xfrm>
              <a:off x="1046226" y="3232611"/>
              <a:ext cx="1715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Skoro maksimalno urađeno, sa minimalnim nedostatkom. 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81" name="Google Shape;1081;p19"/>
            <p:cNvCxnSpPr/>
            <p:nvPr/>
          </p:nvCxnSpPr>
          <p:spPr>
            <a:xfrm>
              <a:off x="1716517" y="1718520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2" name="Google Shape;1082;p19"/>
            <p:cNvSpPr/>
            <p:nvPr/>
          </p:nvSpPr>
          <p:spPr>
            <a:xfrm flipH="1">
              <a:off x="1082986" y="2306616"/>
              <a:ext cx="13089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1083122" y="2460439"/>
              <a:ext cx="13089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19"/>
          <p:cNvGrpSpPr/>
          <p:nvPr/>
        </p:nvGrpSpPr>
        <p:grpSpPr>
          <a:xfrm>
            <a:off x="5567215" y="1578413"/>
            <a:ext cx="2526637" cy="2659550"/>
            <a:chOff x="501233" y="1510385"/>
            <a:chExt cx="2259962" cy="2378846"/>
          </a:xfrm>
        </p:grpSpPr>
        <p:sp>
          <p:nvSpPr>
            <p:cNvPr id="1085" name="Google Shape;1085;p19"/>
            <p:cNvSpPr txBox="1"/>
            <p:nvPr/>
          </p:nvSpPr>
          <p:spPr>
            <a:xfrm>
              <a:off x="501233" y="151038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100%</a:t>
              </a:r>
              <a:endParaRPr b="0" i="0" sz="8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6" name="Google Shape;1086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100%</a:t>
              </a:r>
              <a:endParaRPr b="1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7" name="Google Shape;1087;p19"/>
            <p:cNvSpPr txBox="1"/>
            <p:nvPr/>
          </p:nvSpPr>
          <p:spPr>
            <a:xfrm>
              <a:off x="1082995" y="3151831"/>
              <a:ext cx="1678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Maksimalno urađeno, bez i jedne greške i sa svim funkcionalnostima.</a:t>
              </a:r>
              <a:endParaRPr b="0" i="0" sz="1200" u="none" cap="none" strike="noStrik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088" name="Google Shape;1088;p19"/>
            <p:cNvCxnSpPr/>
            <p:nvPr/>
          </p:nvCxnSpPr>
          <p:spPr>
            <a:xfrm>
              <a:off x="1080068" y="1627398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9" name="Google Shape;1089;p19"/>
            <p:cNvSpPr/>
            <p:nvPr/>
          </p:nvSpPr>
          <p:spPr>
            <a:xfrm flipH="1">
              <a:off x="569633" y="2306638"/>
              <a:ext cx="13092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69824" y="2460462"/>
              <a:ext cx="13089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0"/>
          <p:cNvSpPr txBox="1"/>
          <p:nvPr>
            <p:ph type="ctrTitle"/>
          </p:nvPr>
        </p:nvSpPr>
        <p:spPr>
          <a:xfrm>
            <a:off x="89675" y="424950"/>
            <a:ext cx="579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 sledećoj verziji:</a:t>
            </a:r>
            <a:endParaRPr/>
          </a:p>
        </p:txBody>
      </p:sp>
      <p:sp>
        <p:nvSpPr>
          <p:cNvPr id="1096" name="Google Shape;1096;p20"/>
          <p:cNvSpPr txBox="1"/>
          <p:nvPr>
            <p:ph idx="1" type="subTitle"/>
          </p:nvPr>
        </p:nvSpPr>
        <p:spPr>
          <a:xfrm>
            <a:off x="913050" y="2191603"/>
            <a:ext cx="46767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ovoj verziji urađeno je koliko nam je vreme dozvoljavalo.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narednoj verziji bi se dopunile funkcionalnosti.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 ovu verziju uložen je trud, timski rad, vreme, volja i želja.</a:t>
            </a:r>
            <a:endParaRPr/>
          </a:p>
        </p:txBody>
      </p:sp>
      <p:sp>
        <p:nvSpPr>
          <p:cNvPr id="1097" name="Google Shape;1097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98" name="Google Shape;1098;p20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099" name="Google Shape;1099;p20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" name="Google Shape;1120;p20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121" name="Google Shape;1121;p20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0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0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0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0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0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0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0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0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0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0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0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0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1" name="Google Shape;1161;p20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0" name="Google Shape;1190;p20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191" name="Google Shape;1191;p20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