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TpEl0QfZAD6QcSMJY4p4RVW9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9FC38-758F-460D-B587-1D0C3A131E8C}">
  <a:tblStyle styleId="{FE29FC38-758F-460D-B587-1D0C3A131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8C1636-651E-47DF-93CD-66C6181F477D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tcBdr/>
        <a:fill>
          <a:solidFill>
            <a:srgbClr val="E0C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69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1bc8c6b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5b1bc8c6ba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3" name="Google Shape;213;g5b1bc8c6ba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1bc8c6b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5b1bc8c6ba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0" name="Google Shape;220;g5b1bc8c6ba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15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7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26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1bc8c6b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b1bc8c6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1bc8c6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5b1bc8c6b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2" name="Google Shape;192;g5b1bc8c6b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1bc8c6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5b1bc8c6b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g5b1bc8c6b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1bc8c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5b1bc8c6ba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6" name="Google Shape;206;g5b1bc8c6b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30B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B230B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707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521707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7B230B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5400"/>
              <a:buFont typeface="Trebuchet MS"/>
              <a:buNone/>
              <a:defRPr sz="5400">
                <a:solidFill>
                  <a:srgbClr val="7B23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30B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B230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707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521707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7B230B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sobhani/Kaggle-Costa-Rican-Poverty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kaggle.com/c/costa-rican-household-poverty-predic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010477" y="142609"/>
            <a:ext cx="8737200" cy="28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dirty="0"/>
              <a:t>Costa Rican Household Poverty Level Prediction </a:t>
            </a:r>
            <a:br>
              <a:rPr lang="en-US" dirty="0"/>
            </a:br>
            <a:r>
              <a:rPr lang="en-US" sz="2000" dirty="0"/>
              <a:t>Project GitHub: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github.com/nemasobhani/Kaggle-Costa-Rican-Poverty-Prediction</a:t>
            </a:r>
            <a:br>
              <a:rPr lang="en-US" sz="2000" dirty="0"/>
            </a:br>
            <a:r>
              <a:rPr lang="en-US" sz="2000" dirty="0"/>
              <a:t>Kaggle Competition: </a:t>
            </a:r>
            <a:r>
              <a:rPr lang="en-US" sz="2000" u="sng" dirty="0">
                <a:solidFill>
                  <a:schemeClr val="hlink"/>
                </a:solidFill>
                <a:hlinkClick r:id="rId4"/>
              </a:rPr>
              <a:t>kaggle.com/c/costa-rican-household-poverty-prediction</a:t>
            </a:r>
            <a:endParaRPr sz="2000" u="sng" dirty="0">
              <a:solidFill>
                <a:srgbClr val="0070C0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5471705" y="3551804"/>
            <a:ext cx="4123800" cy="167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4000" dirty="0" err="1">
                <a:solidFill>
                  <a:schemeClr val="dk1"/>
                </a:solidFill>
              </a:rPr>
              <a:t>Nema</a:t>
            </a:r>
            <a:r>
              <a:rPr lang="en-US" sz="4000" dirty="0">
                <a:solidFill>
                  <a:schemeClr val="dk1"/>
                </a:solidFill>
              </a:rPr>
              <a:t> </a:t>
            </a:r>
            <a:r>
              <a:rPr lang="en-US" sz="4000" dirty="0" err="1">
                <a:solidFill>
                  <a:schemeClr val="dk1"/>
                </a:solidFill>
              </a:rPr>
              <a:t>Sobhani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4000" dirty="0">
                <a:solidFill>
                  <a:schemeClr val="dk1"/>
                </a:solidFill>
              </a:rPr>
              <a:t>David </a:t>
            </a:r>
            <a:r>
              <a:rPr lang="en-US" sz="4000" dirty="0" err="1">
                <a:solidFill>
                  <a:schemeClr val="dk1"/>
                </a:solidFill>
              </a:rPr>
              <a:t>LaCharite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149" name="Google Shape;149;p1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90" y="3493189"/>
            <a:ext cx="3910954" cy="284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1bc8c6ba_0_41"/>
          <p:cNvSpPr txBox="1">
            <a:spLocks noGrp="1"/>
          </p:cNvSpPr>
          <p:nvPr>
            <p:ph type="title"/>
          </p:nvPr>
        </p:nvSpPr>
        <p:spPr>
          <a:xfrm>
            <a:off x="143934" y="152400"/>
            <a:ext cx="85968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Cleaning and Feature Engineering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Missing Values</a:t>
            </a:r>
            <a:endParaRPr sz="3000"/>
          </a:p>
        </p:txBody>
      </p:sp>
      <p:graphicFrame>
        <p:nvGraphicFramePr>
          <p:cNvPr id="216" name="Google Shape;216;g5b1bc8c6ba_0_41"/>
          <p:cNvGraphicFramePr/>
          <p:nvPr/>
        </p:nvGraphicFramePr>
        <p:xfrm>
          <a:off x="285450" y="1343025"/>
          <a:ext cx="11573275" cy="557766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Approach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v2a1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(monthly rent)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Drop feature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Find best classifier for rest of model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 classifier to predict rent and use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v18q1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(# tablets in house)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Values were missing by household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Set to 0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rez_esc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(years behind in school)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Without domain knowledge, dropped.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meaneduc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(avg yrs education for adults 18+)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Grouped by household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 education of adults applied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SQBmeaned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(square of meaneduc)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Squared value found in “meaneduc”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1bc8c6ba_0_171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106800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Transformation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Best Random Subsets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Took 8 most important features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Randomly selected subsets of varying sizes of: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 (Squares)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 (Logs)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Added to data and compared classification scores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Repeat ad infinitum…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Take best subset!</a:t>
            </a:r>
            <a:endParaRPr sz="3000"/>
          </a:p>
        </p:txBody>
      </p:sp>
      <p:pic>
        <p:nvPicPr>
          <p:cNvPr id="223" name="Google Shape;223;g5b1bc8c6ba_0_171"/>
          <p:cNvPicPr preferRelativeResize="0"/>
          <p:nvPr/>
        </p:nvPicPr>
        <p:blipFill rotWithShape="1">
          <a:blip r:embed="rId3">
            <a:alphaModFix/>
          </a:blip>
          <a:srcRect l="2779" t="4801" r="3323" b="5116"/>
          <a:stretch/>
        </p:blipFill>
        <p:spPr>
          <a:xfrm>
            <a:off x="5512175" y="4344225"/>
            <a:ext cx="5497850" cy="2018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3689BC-9AC5-3249-AF05-2E059A539185}"/>
              </a:ext>
            </a:extLst>
          </p:cNvPr>
          <p:cNvSpPr/>
          <p:nvPr/>
        </p:nvSpPr>
        <p:spPr>
          <a:xfrm>
            <a:off x="665612" y="4149972"/>
            <a:ext cx="9322450" cy="25321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677334" y="330924"/>
            <a:ext cx="8596668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 dirty="0"/>
              <a:t>Modelling Activity</a:t>
            </a:r>
            <a:br>
              <a:rPr lang="en-US" sz="3240" dirty="0"/>
            </a:br>
            <a:endParaRPr sz="3240" dirty="0"/>
          </a:p>
        </p:txBody>
      </p:sp>
      <p:graphicFrame>
        <p:nvGraphicFramePr>
          <p:cNvPr id="239" name="Google Shape;239;p9"/>
          <p:cNvGraphicFramePr/>
          <p:nvPr>
            <p:extLst>
              <p:ext uri="{D42A27DB-BD31-4B8C-83A1-F6EECF244321}">
                <p14:modId xmlns:p14="http://schemas.microsoft.com/office/powerpoint/2010/main" val="341672547"/>
              </p:ext>
            </p:extLst>
          </p:nvPr>
        </p:nvGraphicFramePr>
        <p:xfrm>
          <a:off x="659757" y="848257"/>
          <a:ext cx="9893097" cy="2343744"/>
        </p:xfrm>
        <a:graphic>
          <a:graphicData uri="http://schemas.openxmlformats.org/drawingml/2006/table">
            <a:tbl>
              <a:tblPr firstRow="1" bandRow="1">
                <a:noFill/>
                <a:tableStyleId>{AC8C1636-651E-47DF-93CD-66C6181F477D}</a:tableStyleId>
              </a:tblPr>
              <a:tblGrid>
                <a:gridCol w="51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1485595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3996713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8143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 dirty="0"/>
                        <a:t>Model Type</a:t>
                      </a:r>
                      <a:endParaRPr sz="2800" b="1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Accuracy</a:t>
                      </a:r>
                      <a:endParaRPr sz="1400" dirty="0"/>
                    </a:p>
                  </a:txBody>
                  <a:tcPr marL="90904" marR="90904" marT="45452" marB="45452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Precision</a:t>
                      </a:r>
                      <a:endParaRPr sz="1800" dirty="0"/>
                    </a:p>
                  </a:txBody>
                  <a:tcPr marL="90904" marR="90904" marT="45452" marB="45452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Recall</a:t>
                      </a:r>
                      <a:endParaRPr sz="1800" dirty="0"/>
                    </a:p>
                  </a:txBody>
                  <a:tcPr marL="90904" marR="90904" marT="45452" marB="45452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f1  Score</a:t>
                      </a:r>
                    </a:p>
                  </a:txBody>
                  <a:tcPr marL="90904" marR="90904" marT="45452" marB="4545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Linear Regression (Round to nearest ordinal number)</a:t>
                      </a:r>
                      <a:endParaRPr sz="160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0.503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0.454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0.324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0.289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Multinomial Logistic Regression</a:t>
                      </a:r>
                      <a:endParaRPr sz="160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0.627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0.157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0.250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0.193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Support Vector Classifier(</a:t>
                      </a:r>
                      <a:r>
                        <a:rPr lang="en-US" sz="1600" dirty="0" err="1"/>
                        <a:t>GridSearchSV</a:t>
                      </a:r>
                      <a:r>
                        <a:rPr lang="en-US" sz="1600" dirty="0"/>
                        <a:t>)</a:t>
                      </a:r>
                      <a:endParaRPr sz="160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0.631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0.907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0.257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0.206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XGBoost</a:t>
                      </a:r>
                      <a:endParaRPr sz="160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0.870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0.873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0.756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0.800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Random Forest(</a:t>
                      </a:r>
                      <a:r>
                        <a:rPr lang="en-US" sz="1600" dirty="0" err="1"/>
                        <a:t>GridSearchCV</a:t>
                      </a:r>
                      <a:r>
                        <a:rPr lang="en-US" sz="1600" dirty="0"/>
                        <a:t>)</a:t>
                      </a:r>
                      <a:endParaRPr sz="160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0.952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0.952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0.902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0.925</a:t>
                      </a:r>
                      <a:endParaRPr sz="1800" b="0" dirty="0"/>
                    </a:p>
                  </a:txBody>
                  <a:tcPr marL="90904" marR="90904" marT="45452" marB="45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238;p9">
            <a:extLst>
              <a:ext uri="{FF2B5EF4-FFF2-40B4-BE49-F238E27FC236}">
                <a16:creationId xmlns:a16="http://schemas.microsoft.com/office/drawing/2014/main" id="{A1808952-6F3A-2442-9988-22B75FCEDC50}"/>
              </a:ext>
            </a:extLst>
          </p:cNvPr>
          <p:cNvSpPr txBox="1">
            <a:spLocks/>
          </p:cNvSpPr>
          <p:nvPr/>
        </p:nvSpPr>
        <p:spPr>
          <a:xfrm>
            <a:off x="765621" y="3357670"/>
            <a:ext cx="9549959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2400" dirty="0"/>
              <a:t>Best Random Forest Model from Grid Search CV</a:t>
            </a:r>
          </a:p>
          <a:p>
            <a:pPr>
              <a:buSzPts val="3240"/>
            </a:pPr>
            <a:r>
              <a:rPr lang="en-US" sz="2400" dirty="0"/>
              <a:t>(3-folds cross validation)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681FA-CD76-3D4D-AE70-B72739E4B2CD}"/>
              </a:ext>
            </a:extLst>
          </p:cNvPr>
          <p:cNvSpPr txBox="1"/>
          <p:nvPr/>
        </p:nvSpPr>
        <p:spPr>
          <a:xfrm>
            <a:off x="1182914" y="4398064"/>
            <a:ext cx="8287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best_grid_search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(bootstrap=False, </a:t>
            </a:r>
            <a:r>
              <a:rPr lang="en-US" sz="1600" b="1" dirty="0" err="1"/>
              <a:t>class_weight</a:t>
            </a:r>
            <a:r>
              <a:rPr lang="en-US" sz="1600" b="1" dirty="0"/>
              <a:t>=None, </a:t>
            </a:r>
          </a:p>
          <a:p>
            <a:r>
              <a:rPr lang="en-US" sz="1600" b="1" dirty="0"/>
              <a:t>	             	criterion='</a:t>
            </a:r>
            <a:r>
              <a:rPr lang="en-US" sz="1600" b="1" dirty="0" err="1"/>
              <a:t>gini</a:t>
            </a:r>
            <a:r>
              <a:rPr lang="en-US" sz="1600" b="1" dirty="0"/>
              <a:t>’, </a:t>
            </a:r>
            <a:r>
              <a:rPr lang="en-US" sz="1600" b="1" dirty="0" err="1"/>
              <a:t>max_depth</a:t>
            </a:r>
            <a:r>
              <a:rPr lang="en-US" sz="1600" b="1" dirty="0"/>
              <a:t>=50, </a:t>
            </a:r>
            <a:r>
              <a:rPr lang="en-US" sz="1600" b="1" dirty="0" err="1"/>
              <a:t>max_features</a:t>
            </a:r>
            <a:r>
              <a:rPr lang="en-US" sz="1600" b="1" dirty="0"/>
              <a:t>='auto’,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max_leaf_nodes</a:t>
            </a:r>
            <a:r>
              <a:rPr lang="en-US" sz="1600" b="1" dirty="0"/>
              <a:t>=None, </a:t>
            </a:r>
            <a:r>
              <a:rPr lang="en-US" sz="1600" b="1" dirty="0" err="1"/>
              <a:t>min_impurity_decrease</a:t>
            </a:r>
            <a:r>
              <a:rPr lang="en-US" sz="1600" b="1" dirty="0"/>
              <a:t>=0.0,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min_impurity_split</a:t>
            </a:r>
            <a:r>
              <a:rPr lang="en-US" sz="1600" b="1" dirty="0"/>
              <a:t>=None, </a:t>
            </a:r>
            <a:r>
              <a:rPr lang="en-US" sz="1600" b="1" dirty="0" err="1"/>
              <a:t>min_samples_leaf</a:t>
            </a:r>
            <a:r>
              <a:rPr lang="en-US" sz="1600" b="1" dirty="0"/>
              <a:t>=1,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min_samples_split</a:t>
            </a:r>
            <a:r>
              <a:rPr lang="en-US" sz="1600" b="1" dirty="0"/>
              <a:t>=2, </a:t>
            </a:r>
            <a:r>
              <a:rPr lang="en-US" sz="1600" b="1" dirty="0" err="1"/>
              <a:t>min_weight_fraction_leaf</a:t>
            </a:r>
            <a:r>
              <a:rPr lang="en-US" sz="1600" b="1" dirty="0"/>
              <a:t>=0.0,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n_estimators</a:t>
            </a:r>
            <a:r>
              <a:rPr lang="en-US" sz="1600" b="1" dirty="0"/>
              <a:t>=300, </a:t>
            </a:r>
            <a:r>
              <a:rPr lang="en-US" sz="1600" b="1" dirty="0" err="1"/>
              <a:t>n_jobs</a:t>
            </a:r>
            <a:r>
              <a:rPr lang="en-US" sz="1600" b="1" dirty="0"/>
              <a:t>=None, </a:t>
            </a:r>
            <a:r>
              <a:rPr lang="en-US" sz="1600" b="1" dirty="0" err="1"/>
              <a:t>oob_score</a:t>
            </a:r>
            <a:r>
              <a:rPr lang="en-US" sz="1600" b="1" dirty="0"/>
              <a:t>=False,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random_state</a:t>
            </a:r>
            <a:r>
              <a:rPr lang="en-US" sz="1600" b="1" dirty="0"/>
              <a:t>=None, verbose=0, </a:t>
            </a:r>
            <a:r>
              <a:rPr lang="en-US" sz="1600" b="1" dirty="0" err="1"/>
              <a:t>warm_start</a:t>
            </a:r>
            <a:r>
              <a:rPr lang="en-US" sz="1600" b="1" dirty="0"/>
              <a:t>=False)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title"/>
          </p:nvPr>
        </p:nvSpPr>
        <p:spPr>
          <a:xfrm>
            <a:off x="4984" y="102325"/>
            <a:ext cx="11088842" cy="262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</a:pPr>
            <a:br>
              <a:rPr lang="en-US" sz="3240" dirty="0"/>
            </a:br>
            <a:r>
              <a:rPr lang="en-US" sz="3240" dirty="0"/>
              <a:t> </a:t>
            </a:r>
            <a:br>
              <a:rPr lang="en-US" sz="3240" dirty="0"/>
            </a:br>
            <a:endParaRPr sz="324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515D1-1CF7-B04C-9B2B-1494F1DC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2780379"/>
            <a:ext cx="2991847" cy="3993768"/>
          </a:xfrm>
          <a:prstGeom prst="rect">
            <a:avLst/>
          </a:prstGeom>
        </p:spPr>
      </p:pic>
      <p:sp>
        <p:nvSpPr>
          <p:cNvPr id="9" name="Google Shape;244;p10">
            <a:extLst>
              <a:ext uri="{FF2B5EF4-FFF2-40B4-BE49-F238E27FC236}">
                <a16:creationId xmlns:a16="http://schemas.microsoft.com/office/drawing/2014/main" id="{52C69BCE-B2C4-AF48-BB0E-4E596AAE6D28}"/>
              </a:ext>
            </a:extLst>
          </p:cNvPr>
          <p:cNvSpPr txBox="1">
            <a:spLocks/>
          </p:cNvSpPr>
          <p:nvPr/>
        </p:nvSpPr>
        <p:spPr>
          <a:xfrm>
            <a:off x="4984" y="88878"/>
            <a:ext cx="6476498" cy="67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3240" dirty="0"/>
              <a:t>Kaggle Evaluation – Macro F1 Score </a:t>
            </a:r>
          </a:p>
        </p:txBody>
      </p:sp>
      <p:sp>
        <p:nvSpPr>
          <p:cNvPr id="10" name="Google Shape;244;p10">
            <a:extLst>
              <a:ext uri="{FF2B5EF4-FFF2-40B4-BE49-F238E27FC236}">
                <a16:creationId xmlns:a16="http://schemas.microsoft.com/office/drawing/2014/main" id="{EE49E91C-F3A2-8C4B-8D00-C021A0B4D5AD}"/>
              </a:ext>
            </a:extLst>
          </p:cNvPr>
          <p:cNvSpPr txBox="1">
            <a:spLocks/>
          </p:cNvSpPr>
          <p:nvPr/>
        </p:nvSpPr>
        <p:spPr>
          <a:xfrm>
            <a:off x="258918" y="1914286"/>
            <a:ext cx="4132228" cy="97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br>
              <a:rPr lang="en-US" sz="2700" dirty="0"/>
            </a:br>
            <a:r>
              <a:rPr lang="en-US" sz="2700" dirty="0"/>
              <a:t> </a:t>
            </a:r>
            <a:r>
              <a:rPr lang="en-US" sz="2700" u="sng" dirty="0"/>
              <a:t>David’s Macro F1 scores</a:t>
            </a:r>
            <a:br>
              <a:rPr lang="en-US" sz="2700" dirty="0"/>
            </a:br>
            <a:r>
              <a:rPr lang="en-US" sz="2700" dirty="0"/>
              <a:t>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AF2B7-DE0E-C44A-B663-51A40319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228" y="2814520"/>
            <a:ext cx="6008077" cy="3693855"/>
          </a:xfrm>
          <a:prstGeom prst="rect">
            <a:avLst/>
          </a:prstGeom>
        </p:spPr>
      </p:pic>
      <p:sp>
        <p:nvSpPr>
          <p:cNvPr id="13" name="Google Shape;244;p10">
            <a:extLst>
              <a:ext uri="{FF2B5EF4-FFF2-40B4-BE49-F238E27FC236}">
                <a16:creationId xmlns:a16="http://schemas.microsoft.com/office/drawing/2014/main" id="{EAC193EE-7D3E-454F-80CA-21C1EB4EE3C3}"/>
              </a:ext>
            </a:extLst>
          </p:cNvPr>
          <p:cNvSpPr txBox="1">
            <a:spLocks/>
          </p:cNvSpPr>
          <p:nvPr/>
        </p:nvSpPr>
        <p:spPr>
          <a:xfrm>
            <a:off x="4240556" y="2134148"/>
            <a:ext cx="6579592" cy="10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3240" dirty="0"/>
              <a:t> </a:t>
            </a:r>
            <a:br>
              <a:rPr lang="en-US" sz="3240" dirty="0"/>
            </a:br>
            <a:r>
              <a:rPr lang="en-US" sz="3240" dirty="0"/>
              <a:t> </a:t>
            </a:r>
            <a:r>
              <a:rPr lang="en-US" sz="4000" u="sng" dirty="0" err="1"/>
              <a:t>Nema’s</a:t>
            </a:r>
            <a:r>
              <a:rPr lang="en-US" sz="4000" u="sng" dirty="0"/>
              <a:t> Macro F1 scores</a:t>
            </a:r>
            <a:br>
              <a:rPr lang="en-US" sz="3240" dirty="0"/>
            </a:br>
            <a:r>
              <a:rPr lang="en-US" sz="3240" dirty="0"/>
              <a:t> </a:t>
            </a:r>
          </a:p>
        </p:txBody>
      </p:sp>
      <p:graphicFrame>
        <p:nvGraphicFramePr>
          <p:cNvPr id="16" name="Google Shape;202;g5b1bc8c6ba_0_30">
            <a:extLst>
              <a:ext uri="{FF2B5EF4-FFF2-40B4-BE49-F238E27FC236}">
                <a16:creationId xmlns:a16="http://schemas.microsoft.com/office/drawing/2014/main" id="{39AEC1F6-A60A-E248-8CF8-8548BCE7D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969613"/>
              </p:ext>
            </p:extLst>
          </p:nvPr>
        </p:nvGraphicFramePr>
        <p:xfrm>
          <a:off x="524925" y="755961"/>
          <a:ext cx="8901463" cy="1489473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4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47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Winning Score</a:t>
                      </a:r>
                      <a:endParaRPr sz="16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0.44878</a:t>
                      </a:r>
                      <a:endParaRPr sz="1600" dirty="0"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7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Our Best Score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0.37812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93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Simple Random Forest Benchmark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0.36604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dirty="0"/>
              <a:t>Feature Importance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73FCA-B023-9541-A578-E1ACCF97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84" y="1179606"/>
            <a:ext cx="5969000" cy="3530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EAF45-6B62-444E-ABEE-7C655C54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1367216"/>
            <a:ext cx="3296789" cy="4670169"/>
          </a:xfrm>
        </p:spPr>
        <p:txBody>
          <a:bodyPr>
            <a:normAutofit fontScale="85000" lnSpcReduction="10000"/>
          </a:bodyPr>
          <a:lstStyle/>
          <a:p>
            <a:pPr marL="480060" indent="-342900">
              <a:buFont typeface="+mj-lt"/>
              <a:buAutoNum type="arabicPeriod"/>
            </a:pPr>
            <a:r>
              <a:rPr lang="en-US" dirty="0"/>
              <a:t>Square of Monthly Rent Payment 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the mean years of education of adults in the household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Dependency Rate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# of persons per room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Age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Number of Rooms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LOG Number of Mobile Phones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Males 12 years of age or older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Persons 12 years of age or older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Females 12 years of age or older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668369" y="1415680"/>
            <a:ext cx="9259401" cy="483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Comparing an array of classification methods, we found that </a:t>
            </a:r>
            <a:r>
              <a:rPr lang="en-US" sz="2000" b="1" dirty="0"/>
              <a:t>Random Forest</a:t>
            </a:r>
            <a:r>
              <a:rPr lang="en-US" sz="2000" dirty="0"/>
              <a:t> using </a:t>
            </a:r>
            <a:r>
              <a:rPr lang="en-US" sz="2000" b="1" dirty="0" err="1"/>
              <a:t>GridSearchCV</a:t>
            </a:r>
            <a:r>
              <a:rPr lang="en-US" sz="2000" dirty="0"/>
              <a:t> on the </a:t>
            </a:r>
            <a:r>
              <a:rPr lang="en-US" sz="2000" b="1" dirty="0"/>
              <a:t>best-subset transformed data</a:t>
            </a:r>
            <a:r>
              <a:rPr lang="en-US" sz="2000" dirty="0"/>
              <a:t> resulted in the our best Kaggle Macro F1 score of </a:t>
            </a:r>
            <a:r>
              <a:rPr lang="en-US" sz="2000" b="1" i="1" dirty="0"/>
              <a:t>0.37812</a:t>
            </a:r>
            <a:r>
              <a:rPr lang="en-US" sz="2000" dirty="0"/>
              <a:t> (374th place as of writing this) for determining Costa Rican poverty level. </a:t>
            </a:r>
          </a:p>
          <a:p>
            <a:pPr lvl="0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v"/>
            </a:pPr>
            <a:endParaRPr lang="en-US" sz="2000" dirty="0"/>
          </a:p>
          <a:p>
            <a:pPr lvl="0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Implications of feature importance:</a:t>
            </a:r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Feature importance analysis could be used for poverty mitigation programs.</a:t>
            </a:r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Focus future data collection on most </a:t>
            </a:r>
            <a:r>
              <a:rPr lang="en-US" sz="2000"/>
              <a:t>important features.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DBB1C-2564-9A4A-B4FE-D3322BF96D02}"/>
              </a:ext>
            </a:extLst>
          </p:cNvPr>
          <p:cNvSpPr txBox="1"/>
          <p:nvPr/>
        </p:nvSpPr>
        <p:spPr>
          <a:xfrm>
            <a:off x="-2919046" y="-16295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2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 dirty="0"/>
              <a:t>Team Member Contributions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668369" y="1415680"/>
            <a:ext cx="9259401" cy="483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marL="0" lvl="0" indent="0">
              <a:lnSpc>
                <a:spcPct val="90000"/>
              </a:lnSpc>
              <a:buSzPts val="2560"/>
              <a:buNone/>
            </a:pPr>
            <a:r>
              <a:rPr lang="en-US" sz="2800" u="sng" dirty="0" err="1"/>
              <a:t>Nema</a:t>
            </a:r>
            <a:endParaRPr lang="en-US" sz="2800" u="sng" dirty="0"/>
          </a:p>
          <a:p>
            <a:pPr marL="0" lvl="0" indent="0">
              <a:lnSpc>
                <a:spcPct val="90000"/>
              </a:lnSpc>
              <a:buSzPts val="2560"/>
              <a:buNone/>
            </a:pPr>
            <a:r>
              <a:rPr lang="en-US" sz="2800" dirty="0"/>
              <a:t>Data exploration, visualization, feature engineering, transformations, and classification. Assembled this final report.</a:t>
            </a:r>
          </a:p>
          <a:p>
            <a:pPr marL="0" lvl="0" indent="0">
              <a:lnSpc>
                <a:spcPct val="90000"/>
              </a:lnSpc>
              <a:buSzPts val="2560"/>
              <a:buNone/>
            </a:pPr>
            <a:endParaRPr lang="en-US" sz="2800" dirty="0"/>
          </a:p>
          <a:p>
            <a:pPr marL="0" lvl="0" indent="0">
              <a:lnSpc>
                <a:spcPct val="90000"/>
              </a:lnSpc>
              <a:buSzPts val="2560"/>
              <a:buNone/>
            </a:pPr>
            <a:r>
              <a:rPr lang="en-US" sz="2800" u="sng" dirty="0"/>
              <a:t>David</a:t>
            </a:r>
          </a:p>
          <a:p>
            <a:pPr marL="0" lvl="0" indent="0">
              <a:lnSpc>
                <a:spcPct val="90000"/>
              </a:lnSpc>
              <a:buSzPts val="2560"/>
              <a:buNone/>
            </a:pPr>
            <a:r>
              <a:rPr lang="en-US" sz="2800" dirty="0"/>
              <a:t>Data exploration, visualization, classification, hyperparameter tuning, and Kaggle submission setup. Assembled final presentation.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DBB1C-2564-9A4A-B4FE-D3322BF96D02}"/>
              </a:ext>
            </a:extLst>
          </p:cNvPr>
          <p:cNvSpPr txBox="1"/>
          <p:nvPr/>
        </p:nvSpPr>
        <p:spPr>
          <a:xfrm>
            <a:off x="-2919046" y="-16295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Set and Motivation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677334" y="1413460"/>
            <a:ext cx="5871384" cy="20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/>
              <a:t>Data Source</a:t>
            </a:r>
            <a:r>
              <a:rPr lang="en-US" sz="2800"/>
              <a:t>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Kaggle Competition sponsored by the Inter-American Development Bank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320"/>
              <a:buNone/>
            </a:pP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8826" y="1146760"/>
            <a:ext cx="4825402" cy="23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677334" y="3434995"/>
            <a:ext cx="9260603" cy="342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880"/>
              <a:buFont typeface="Noto Sans Symbols"/>
              <a:buChar char="►"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  <a:r>
              <a:rPr lang="en-US" sz="3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Organizations which distribute aid in Latin America use an algorithm called a Proxy Means Test, which is a model that uses observable household traits to predict vulnerability to poverty.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3336935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668369" y="3985097"/>
            <a:ext cx="9259401" cy="264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Wingdings" pitchFamily="2" charset="2"/>
              <a:buChar char="v"/>
            </a:pPr>
            <a:r>
              <a:rPr lang="en-US" sz="3200" dirty="0"/>
              <a:t>How well can our model predict an individual’s' vulnerability to poverty based on their household data?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Wingdings" pitchFamily="2" charset="2"/>
              <a:buChar char="v"/>
            </a:pPr>
            <a:r>
              <a:rPr lang="en-US" sz="3200" dirty="0"/>
              <a:t>What factors are most important in predicting an individual’s vulnerability to poverty?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</p:txBody>
      </p:sp>
      <p:sp>
        <p:nvSpPr>
          <p:cNvPr id="9" name="Google Shape;162;p3">
            <a:extLst>
              <a:ext uri="{FF2B5EF4-FFF2-40B4-BE49-F238E27FC236}">
                <a16:creationId xmlns:a16="http://schemas.microsoft.com/office/drawing/2014/main" id="{DFC1DBFF-9BE7-6C40-A382-2F29CBF3D574}"/>
              </a:ext>
            </a:extLst>
          </p:cNvPr>
          <p:cNvSpPr txBox="1">
            <a:spLocks/>
          </p:cNvSpPr>
          <p:nvPr/>
        </p:nvSpPr>
        <p:spPr>
          <a:xfrm>
            <a:off x="749052" y="167917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dirty="0"/>
              <a:t>Target Classes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2EB83B-B4FB-8043-9FFD-29D571CD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92"/>
              </p:ext>
            </p:extLst>
          </p:nvPr>
        </p:nvGraphicFramePr>
        <p:xfrm>
          <a:off x="996581" y="820660"/>
          <a:ext cx="2687913" cy="1672525"/>
        </p:xfrm>
        <a:graphic>
          <a:graphicData uri="http://schemas.openxmlformats.org/drawingml/2006/table">
            <a:tbl>
              <a:tblPr firstRow="1" bandRow="1">
                <a:tableStyleId>{AC8C1636-651E-47DF-93CD-66C6181F477D}</a:tableStyleId>
              </a:tblPr>
              <a:tblGrid>
                <a:gridCol w="2687913">
                  <a:extLst>
                    <a:ext uri="{9D8B030D-6E8A-4147-A177-3AD203B41FA5}">
                      <a16:colId xmlns:a16="http://schemas.microsoft.com/office/drawing/2014/main" val="1003554591"/>
                    </a:ext>
                  </a:extLst>
                </a:gridCol>
              </a:tblGrid>
              <a:tr h="334505">
                <a:tc>
                  <a:txBody>
                    <a:bodyPr/>
                    <a:lstStyle/>
                    <a:p>
                      <a:r>
                        <a:rPr lang="en-US" dirty="0"/>
                        <a:t>Income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20889"/>
                  </a:ext>
                </a:extLst>
              </a:tr>
              <a:tr h="334505">
                <a:tc>
                  <a:txBody>
                    <a:bodyPr/>
                    <a:lstStyle/>
                    <a:p>
                      <a:r>
                        <a:rPr lang="en-US" dirty="0"/>
                        <a:t>1 = Extreme 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67291"/>
                  </a:ext>
                </a:extLst>
              </a:tr>
              <a:tr h="334505">
                <a:tc>
                  <a:txBody>
                    <a:bodyPr/>
                    <a:lstStyle/>
                    <a:p>
                      <a:r>
                        <a:rPr lang="en-US" dirty="0"/>
                        <a:t>2 = Moderate 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04097"/>
                  </a:ext>
                </a:extLst>
              </a:tr>
              <a:tr h="334505">
                <a:tc>
                  <a:txBody>
                    <a:bodyPr/>
                    <a:lstStyle/>
                    <a:p>
                      <a:r>
                        <a:rPr lang="en-US" dirty="0"/>
                        <a:t>3 = Vulnerable Households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67177"/>
                  </a:ext>
                </a:extLst>
              </a:tr>
              <a:tr h="334505">
                <a:tc>
                  <a:txBody>
                    <a:bodyPr/>
                    <a:lstStyle/>
                    <a:p>
                      <a:r>
                        <a:rPr lang="en-US" dirty="0"/>
                        <a:t>4 = Non-Vulnerable Households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290"/>
                  </a:ext>
                </a:extLst>
              </a:tr>
            </a:tbl>
          </a:graphicData>
        </a:graphic>
      </p:graphicFrame>
      <p:sp>
        <p:nvSpPr>
          <p:cNvPr id="13" name="Google Shape;162;p3">
            <a:extLst>
              <a:ext uri="{FF2B5EF4-FFF2-40B4-BE49-F238E27FC236}">
                <a16:creationId xmlns:a16="http://schemas.microsoft.com/office/drawing/2014/main" id="{755A91F1-5E57-6E4A-A46D-B0024E20A966}"/>
              </a:ext>
            </a:extLst>
          </p:cNvPr>
          <p:cNvSpPr txBox="1">
            <a:spLocks/>
          </p:cNvSpPr>
          <p:nvPr/>
        </p:nvSpPr>
        <p:spPr>
          <a:xfrm>
            <a:off x="708710" y="2684192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dirty="0"/>
              <a:t>9,558 thousand individuals in Kaggle </a:t>
            </a:r>
            <a:r>
              <a:rPr lang="en-US" dirty="0" err="1"/>
              <a:t>rovided</a:t>
            </a:r>
            <a:r>
              <a:rPr lang="en-US" dirty="0"/>
              <a:t> Training 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/>
              <a:t>Dataset</a:t>
            </a:r>
            <a:br>
              <a:rPr lang="en-US" sz="3240"/>
            </a:br>
            <a:r>
              <a:rPr lang="en-US" sz="3240"/>
              <a:t>Explanatory Factors – Household Information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668369" y="1830208"/>
            <a:ext cx="9259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Monthly Rent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Age of Household residents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Sex and Education of Adults 18+</a:t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75" y="3312925"/>
            <a:ext cx="5314925" cy="3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694269" y="1670308"/>
            <a:ext cx="9259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Access to Utilities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Access to Technology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Condition of Household Property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1bc8c6ba_0_2"/>
          <p:cNvSpPr txBox="1">
            <a:spLocks noGrp="1"/>
          </p:cNvSpPr>
          <p:nvPr>
            <p:ph type="title"/>
          </p:nvPr>
        </p:nvSpPr>
        <p:spPr>
          <a:xfrm>
            <a:off x="67734" y="76200"/>
            <a:ext cx="8596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/>
              <a:t>Data Exploration</a:t>
            </a:r>
            <a:endParaRPr/>
          </a:p>
        </p:txBody>
      </p:sp>
      <p:pic>
        <p:nvPicPr>
          <p:cNvPr id="177" name="Google Shape;177;g5b1bc8c6b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864025"/>
            <a:ext cx="4480175" cy="299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5b1bc8c6b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920" y="3864035"/>
            <a:ext cx="4243251" cy="299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1bc8c6ba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6700" y="568325"/>
            <a:ext cx="4243250" cy="310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1bc8c6ba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5950" y="545075"/>
            <a:ext cx="4480174" cy="315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5b1bc8c6ba_0_2"/>
          <p:cNvSpPr txBox="1">
            <a:spLocks noGrp="1"/>
          </p:cNvSpPr>
          <p:nvPr>
            <p:ph type="body" idx="1"/>
          </p:nvPr>
        </p:nvSpPr>
        <p:spPr>
          <a:xfrm>
            <a:off x="1502075" y="1137000"/>
            <a:ext cx="26349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Income Levels</a:t>
            </a:r>
            <a:endParaRPr sz="12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/>
            </a:br>
            <a:r>
              <a:rPr lang="en-US" sz="1200" dirty="0"/>
              <a:t>1 = extreme poverty </a:t>
            </a:r>
            <a:br>
              <a:rPr lang="en-US" sz="1200" dirty="0"/>
            </a:br>
            <a:r>
              <a:rPr lang="en-US" sz="1200" dirty="0"/>
              <a:t>2 = moderate poverty </a:t>
            </a:r>
            <a:br>
              <a:rPr lang="en-US" sz="1200" dirty="0"/>
            </a:br>
            <a:r>
              <a:rPr lang="en-US" sz="1200" dirty="0"/>
              <a:t>3 = vulnerable households </a:t>
            </a:r>
            <a:br>
              <a:rPr lang="en-US" sz="1200" dirty="0"/>
            </a:br>
            <a:r>
              <a:rPr lang="en-US" sz="1200" dirty="0"/>
              <a:t>4 = non vulnerable households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Utilities and Appliances</a:t>
            </a:r>
            <a:endParaRPr sz="3000"/>
          </a:p>
        </p:txBody>
      </p:sp>
      <p:graphicFrame>
        <p:nvGraphicFramePr>
          <p:cNvPr id="188" name="Google Shape;188;p6"/>
          <p:cNvGraphicFramePr/>
          <p:nvPr/>
        </p:nvGraphicFramePr>
        <p:xfrm>
          <a:off x="524925" y="1925850"/>
          <a:ext cx="8676300" cy="4285865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Resource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water provision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0.36%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electricity provision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toilet in dwelling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9144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kitchen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0.19%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No refrigerator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4.24%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1bc8c6ba_0_22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Technology Access</a:t>
            </a:r>
            <a:endParaRPr sz="3000"/>
          </a:p>
        </p:txBody>
      </p:sp>
      <p:graphicFrame>
        <p:nvGraphicFramePr>
          <p:cNvPr id="195" name="Google Shape;195;g5b1bc8c6ba_0_22"/>
          <p:cNvGraphicFramePr/>
          <p:nvPr/>
        </p:nvGraphicFramePr>
        <p:xfrm>
          <a:off x="524925" y="1925850"/>
          <a:ext cx="8676300" cy="357499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Resource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Owns mobile phone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97.5%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Owns tablet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Computer in household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Television in household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28.5%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1bc8c6ba_0_30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Property Condition</a:t>
            </a:r>
            <a:endParaRPr sz="3000"/>
          </a:p>
        </p:txBody>
      </p:sp>
      <p:graphicFrame>
        <p:nvGraphicFramePr>
          <p:cNvPr id="202" name="Google Shape;202;g5b1bc8c6ba_0_30"/>
          <p:cNvGraphicFramePr/>
          <p:nvPr/>
        </p:nvGraphicFramePr>
        <p:xfrm>
          <a:off x="524925" y="1925850"/>
          <a:ext cx="8215800" cy="357499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02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Structure in Bad Condition</a:t>
                      </a:r>
                      <a:endParaRPr sz="3000" b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Walls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10.2%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Roof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Floors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Walls / Roof / Floors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5.9%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1bc8c6ba_0_14"/>
          <p:cNvSpPr txBox="1">
            <a:spLocks noGrp="1"/>
          </p:cNvSpPr>
          <p:nvPr>
            <p:ph type="title"/>
          </p:nvPr>
        </p:nvSpPr>
        <p:spPr>
          <a:xfrm>
            <a:off x="143934" y="152400"/>
            <a:ext cx="85968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Cleaning and Transformation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Missing Values</a:t>
            </a:r>
            <a:endParaRPr sz="3000"/>
          </a:p>
        </p:txBody>
      </p:sp>
      <p:graphicFrame>
        <p:nvGraphicFramePr>
          <p:cNvPr id="209" name="Google Shape;209;g5b1bc8c6ba_0_14"/>
          <p:cNvGraphicFramePr/>
          <p:nvPr/>
        </p:nvGraphicFramePr>
        <p:xfrm>
          <a:off x="285450" y="1419225"/>
          <a:ext cx="9730900" cy="521190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49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Missing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 Missing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v2a1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(monthly rent)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6860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71.8%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v18q1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(# tablets in house)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7342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76.8%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rez_esc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(years behind in school)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7928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83.0%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meaneduc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(avg yrs education for adults 18+)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0.05%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SQBmeaned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(square of meaneduc)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0.05%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658</Words>
  <Application>Microsoft Macintosh PowerPoint</Application>
  <PresentationFormat>Widescreen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Noto Sans Symbols</vt:lpstr>
      <vt:lpstr>Arial</vt:lpstr>
      <vt:lpstr>Calibri</vt:lpstr>
      <vt:lpstr>Trebuchet MS</vt:lpstr>
      <vt:lpstr>Wingdings</vt:lpstr>
      <vt:lpstr>Facet</vt:lpstr>
      <vt:lpstr>Costa Rican Household Poverty Level Prediction  Project GitHub: github.com/nemasobhani/Kaggle-Costa-Rican-Poverty-Prediction Kaggle Competition: kaggle.com/c/costa-rican-household-poverty-prediction</vt:lpstr>
      <vt:lpstr>Data Set and Motivation</vt:lpstr>
      <vt:lpstr>Research Question</vt:lpstr>
      <vt:lpstr>Dataset Explanatory Factors – Household Information</vt:lpstr>
      <vt:lpstr>Data Exploration</vt:lpstr>
      <vt:lpstr>Dataset Summary Statistics Utilities and Appliances</vt:lpstr>
      <vt:lpstr>Dataset Summary Statistics Technology Access</vt:lpstr>
      <vt:lpstr>Dataset Summary Statistics Property Condition</vt:lpstr>
      <vt:lpstr>Data Cleaning and Transformation Missing Values</vt:lpstr>
      <vt:lpstr>Data Cleaning and Feature Engineering Missing Values</vt:lpstr>
      <vt:lpstr>Data Transformation Best Random Subsets Took 8 most important features Randomly selected subsets of varying sizes of: Top 8 Features Top 8 Features (Squares) Top 8 Features (Logs) Added to data and compared classification scores Repeat ad infinitum… Take best subset!</vt:lpstr>
      <vt:lpstr>Modelling Activity </vt:lpstr>
      <vt:lpstr>   </vt:lpstr>
      <vt:lpstr>Feature Importance</vt:lpstr>
      <vt:lpstr>Conclusions</vt:lpstr>
      <vt:lpstr>Team 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 Rican Household Poverty Level Prediction  Project GitHub: github.com/nemasobhani/Kaggle-Costa-Rican-Poverty-Prediction Kaggle Competition: kaggle.com/c/costa-rican-household-poverty-prediction</dc:title>
  <dc:creator>David Lacharite</dc:creator>
  <cp:lastModifiedBy>David Lacharite</cp:lastModifiedBy>
  <cp:revision>21</cp:revision>
  <dcterms:created xsi:type="dcterms:W3CDTF">2019-03-18T04:31:28Z</dcterms:created>
  <dcterms:modified xsi:type="dcterms:W3CDTF">2019-06-07T03:31:12Z</dcterms:modified>
</cp:coreProperties>
</file>