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4" r:id="rId7"/>
    <p:sldId id="261" r:id="rId8"/>
    <p:sldId id="262" r:id="rId9"/>
    <p:sldId id="265" r:id="rId10"/>
    <p:sldId id="260" r:id="rId11"/>
    <p:sldId id="266" r:id="rId12"/>
    <p:sldId id="263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27" autoAdjust="0"/>
  </p:normalViewPr>
  <p:slideViewPr>
    <p:cSldViewPr snapToGrid="0">
      <p:cViewPr>
        <p:scale>
          <a:sx n="90" d="100"/>
          <a:sy n="90" d="100"/>
        </p:scale>
        <p:origin x="13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64FA0-E9EC-4E91-8C9C-79E49C460B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10F4A3-3B52-4EC5-A81C-79013F87DD7D}">
      <dgm:prSet phldrT="[Testo]"/>
      <dgm:spPr/>
      <dgm:t>
        <a:bodyPr/>
        <a:lstStyle/>
        <a:p>
          <a:r>
            <a:rPr lang="it-CH" dirty="0" smtClean="0"/>
            <a:t>Invio </a:t>
          </a:r>
          <a:r>
            <a:rPr lang="it-CH" dirty="0" err="1" smtClean="0"/>
            <a:t>all’arduino</a:t>
          </a:r>
          <a:endParaRPr lang="it-CH" dirty="0"/>
        </a:p>
      </dgm:t>
    </dgm:pt>
    <dgm:pt modelId="{33E65257-AD7E-4208-8DDE-A195202EF882}" type="sibTrans" cxnId="{8FAC1D9C-50C0-4FB9-B119-8FFE165C97E5}">
      <dgm:prSet/>
      <dgm:spPr/>
      <dgm:t>
        <a:bodyPr/>
        <a:lstStyle/>
        <a:p>
          <a:endParaRPr lang="it-CH"/>
        </a:p>
      </dgm:t>
    </dgm:pt>
    <dgm:pt modelId="{F0A672D0-466D-4607-BAE3-2C7D50348FB1}" type="parTrans" cxnId="{8FAC1D9C-50C0-4FB9-B119-8FFE165C97E5}">
      <dgm:prSet/>
      <dgm:spPr/>
      <dgm:t>
        <a:bodyPr/>
        <a:lstStyle/>
        <a:p>
          <a:endParaRPr lang="it-CH"/>
        </a:p>
      </dgm:t>
    </dgm:pt>
    <dgm:pt modelId="{129CC446-2C7E-4213-930C-E1F3A4E5B38D}">
      <dgm:prSet phldrT="[Testo]"/>
      <dgm:spPr/>
      <dgm:t>
        <a:bodyPr/>
        <a:lstStyle/>
        <a:p>
          <a:r>
            <a:rPr lang="it-CH" dirty="0" smtClean="0"/>
            <a:t>Segnale della ventola</a:t>
          </a:r>
          <a:endParaRPr lang="it-CH" dirty="0" smtClean="0"/>
        </a:p>
      </dgm:t>
    </dgm:pt>
    <dgm:pt modelId="{A2FB8547-AE1B-4A72-B671-FA607131E0F0}" type="sibTrans" cxnId="{B50C2C0D-19D6-4332-BB65-6506620AEFD8}">
      <dgm:prSet/>
      <dgm:spPr/>
      <dgm:t>
        <a:bodyPr/>
        <a:lstStyle/>
        <a:p>
          <a:endParaRPr lang="it-CH"/>
        </a:p>
      </dgm:t>
    </dgm:pt>
    <dgm:pt modelId="{FE03957F-97CA-43A5-A22A-B6DD423DE6A8}" type="parTrans" cxnId="{B50C2C0D-19D6-4332-BB65-6506620AEFD8}">
      <dgm:prSet/>
      <dgm:spPr/>
      <dgm:t>
        <a:bodyPr/>
        <a:lstStyle/>
        <a:p>
          <a:endParaRPr lang="it-CH"/>
        </a:p>
      </dgm:t>
    </dgm:pt>
    <dgm:pt modelId="{B166564F-C62C-4658-9F37-A1387CA8E149}">
      <dgm:prSet/>
      <dgm:spPr/>
      <dgm:t>
        <a:bodyPr/>
        <a:lstStyle/>
        <a:p>
          <a:r>
            <a:rPr lang="it-CH" dirty="0" smtClean="0"/>
            <a:t>Sincronizzazione con la striscia dei led</a:t>
          </a:r>
          <a:endParaRPr lang="it-CH" dirty="0"/>
        </a:p>
      </dgm:t>
    </dgm:pt>
    <dgm:pt modelId="{44B610B7-28D0-40C1-8326-913127E7838D}" type="parTrans" cxnId="{01DA4B73-410E-47DE-8303-D1A8F7C86377}">
      <dgm:prSet/>
      <dgm:spPr/>
      <dgm:t>
        <a:bodyPr/>
        <a:lstStyle/>
        <a:p>
          <a:endParaRPr lang="it-CH"/>
        </a:p>
      </dgm:t>
    </dgm:pt>
    <dgm:pt modelId="{660F8009-5C8A-431C-99BF-DADA8252DAF9}" type="sibTrans" cxnId="{01DA4B73-410E-47DE-8303-D1A8F7C86377}">
      <dgm:prSet/>
      <dgm:spPr/>
      <dgm:t>
        <a:bodyPr/>
        <a:lstStyle/>
        <a:p>
          <a:endParaRPr lang="it-CH"/>
        </a:p>
      </dgm:t>
    </dgm:pt>
    <dgm:pt modelId="{79A05937-439D-4737-BDAB-484A9D56F0C5}" type="pres">
      <dgm:prSet presAssocID="{4FA64FA0-E9EC-4E91-8C9C-79E49C460BF6}" presName="Name0" presStyleCnt="0">
        <dgm:presLayoutVars>
          <dgm:dir/>
          <dgm:resizeHandles val="exact"/>
        </dgm:presLayoutVars>
      </dgm:prSet>
      <dgm:spPr/>
    </dgm:pt>
    <dgm:pt modelId="{F7CBA9AD-FEFA-4D63-B990-DD4316FAE406}" type="pres">
      <dgm:prSet presAssocID="{129CC446-2C7E-4213-930C-E1F3A4E5B3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DA383E8A-4757-4BBD-A75B-C5EAE8BDF45B}" type="pres">
      <dgm:prSet presAssocID="{A2FB8547-AE1B-4A72-B671-FA607131E0F0}" presName="sibTrans" presStyleLbl="sibTrans2D1" presStyleIdx="0" presStyleCnt="2"/>
      <dgm:spPr/>
      <dgm:t>
        <a:bodyPr/>
        <a:lstStyle/>
        <a:p>
          <a:endParaRPr lang="it-CH"/>
        </a:p>
      </dgm:t>
    </dgm:pt>
    <dgm:pt modelId="{D63F412A-A8A7-470D-A404-270AF7AF5F5C}" type="pres">
      <dgm:prSet presAssocID="{A2FB8547-AE1B-4A72-B671-FA607131E0F0}" presName="connectorText" presStyleLbl="sibTrans2D1" presStyleIdx="0" presStyleCnt="2"/>
      <dgm:spPr/>
      <dgm:t>
        <a:bodyPr/>
        <a:lstStyle/>
        <a:p>
          <a:endParaRPr lang="it-CH"/>
        </a:p>
      </dgm:t>
    </dgm:pt>
    <dgm:pt modelId="{49715DEE-8FA4-496B-B548-CD33914F8783}" type="pres">
      <dgm:prSet presAssocID="{4E10F4A3-3B52-4EC5-A81C-79013F87DD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8D8AB320-18AD-4ED3-B141-3A9A6DE50F83}" type="pres">
      <dgm:prSet presAssocID="{33E65257-AD7E-4208-8DDE-A195202EF882}" presName="sibTrans" presStyleLbl="sibTrans2D1" presStyleIdx="1" presStyleCnt="2"/>
      <dgm:spPr/>
      <dgm:t>
        <a:bodyPr/>
        <a:lstStyle/>
        <a:p>
          <a:endParaRPr lang="it-CH"/>
        </a:p>
      </dgm:t>
    </dgm:pt>
    <dgm:pt modelId="{E8FF6176-56B0-4BEC-B1E1-5E800C83B278}" type="pres">
      <dgm:prSet presAssocID="{33E65257-AD7E-4208-8DDE-A195202EF882}" presName="connectorText" presStyleLbl="sibTrans2D1" presStyleIdx="1" presStyleCnt="2"/>
      <dgm:spPr/>
      <dgm:t>
        <a:bodyPr/>
        <a:lstStyle/>
        <a:p>
          <a:endParaRPr lang="it-CH"/>
        </a:p>
      </dgm:t>
    </dgm:pt>
    <dgm:pt modelId="{2D175D1B-1075-4BF3-8C6A-1F52D3BA86F8}" type="pres">
      <dgm:prSet presAssocID="{B166564F-C62C-4658-9F37-A1387CA8E1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</dgm:ptLst>
  <dgm:cxnLst>
    <dgm:cxn modelId="{C4BE5CF9-8531-4643-A2D1-2BB9EC8433AF}" type="presOf" srcId="{129CC446-2C7E-4213-930C-E1F3A4E5B38D}" destId="{F7CBA9AD-FEFA-4D63-B990-DD4316FAE406}" srcOrd="0" destOrd="0" presId="urn:microsoft.com/office/officeart/2005/8/layout/process1"/>
    <dgm:cxn modelId="{01DA4B73-410E-47DE-8303-D1A8F7C86377}" srcId="{4FA64FA0-E9EC-4E91-8C9C-79E49C460BF6}" destId="{B166564F-C62C-4658-9F37-A1387CA8E149}" srcOrd="2" destOrd="0" parTransId="{44B610B7-28D0-40C1-8326-913127E7838D}" sibTransId="{660F8009-5C8A-431C-99BF-DADA8252DAF9}"/>
    <dgm:cxn modelId="{A92BD521-6ECB-4DB8-9DB3-F728B62B65A7}" type="presOf" srcId="{4FA64FA0-E9EC-4E91-8C9C-79E49C460BF6}" destId="{79A05937-439D-4737-BDAB-484A9D56F0C5}" srcOrd="0" destOrd="0" presId="urn:microsoft.com/office/officeart/2005/8/layout/process1"/>
    <dgm:cxn modelId="{E30C77E1-2327-41D6-B607-485BE93E07F4}" type="presOf" srcId="{B166564F-C62C-4658-9F37-A1387CA8E149}" destId="{2D175D1B-1075-4BF3-8C6A-1F52D3BA86F8}" srcOrd="0" destOrd="0" presId="urn:microsoft.com/office/officeart/2005/8/layout/process1"/>
    <dgm:cxn modelId="{B50C2C0D-19D6-4332-BB65-6506620AEFD8}" srcId="{4FA64FA0-E9EC-4E91-8C9C-79E49C460BF6}" destId="{129CC446-2C7E-4213-930C-E1F3A4E5B38D}" srcOrd="0" destOrd="0" parTransId="{FE03957F-97CA-43A5-A22A-B6DD423DE6A8}" sibTransId="{A2FB8547-AE1B-4A72-B671-FA607131E0F0}"/>
    <dgm:cxn modelId="{1579DA02-D555-4F50-80E0-F912460FD477}" type="presOf" srcId="{A2FB8547-AE1B-4A72-B671-FA607131E0F0}" destId="{DA383E8A-4757-4BBD-A75B-C5EAE8BDF45B}" srcOrd="0" destOrd="0" presId="urn:microsoft.com/office/officeart/2005/8/layout/process1"/>
    <dgm:cxn modelId="{2B32CCCC-7411-4BB5-AA92-CCA5266B4DD6}" type="presOf" srcId="{33E65257-AD7E-4208-8DDE-A195202EF882}" destId="{E8FF6176-56B0-4BEC-B1E1-5E800C83B278}" srcOrd="1" destOrd="0" presId="urn:microsoft.com/office/officeart/2005/8/layout/process1"/>
    <dgm:cxn modelId="{8FAC1D9C-50C0-4FB9-B119-8FFE165C97E5}" srcId="{4FA64FA0-E9EC-4E91-8C9C-79E49C460BF6}" destId="{4E10F4A3-3B52-4EC5-A81C-79013F87DD7D}" srcOrd="1" destOrd="0" parTransId="{F0A672D0-466D-4607-BAE3-2C7D50348FB1}" sibTransId="{33E65257-AD7E-4208-8DDE-A195202EF882}"/>
    <dgm:cxn modelId="{043CF247-041A-4E66-AEB6-A2EA6260910F}" type="presOf" srcId="{33E65257-AD7E-4208-8DDE-A195202EF882}" destId="{8D8AB320-18AD-4ED3-B141-3A9A6DE50F83}" srcOrd="0" destOrd="0" presId="urn:microsoft.com/office/officeart/2005/8/layout/process1"/>
    <dgm:cxn modelId="{FAB55BF8-6A25-48A6-98AE-2279CA5A2DB4}" type="presOf" srcId="{A2FB8547-AE1B-4A72-B671-FA607131E0F0}" destId="{D63F412A-A8A7-470D-A404-270AF7AF5F5C}" srcOrd="1" destOrd="0" presId="urn:microsoft.com/office/officeart/2005/8/layout/process1"/>
    <dgm:cxn modelId="{97CCA536-F2B0-42BD-A715-9E13CC8A91A1}" type="presOf" srcId="{4E10F4A3-3B52-4EC5-A81C-79013F87DD7D}" destId="{49715DEE-8FA4-496B-B548-CD33914F8783}" srcOrd="0" destOrd="0" presId="urn:microsoft.com/office/officeart/2005/8/layout/process1"/>
    <dgm:cxn modelId="{691F7989-0EE8-4592-85D7-D01F606DAEC9}" type="presParOf" srcId="{79A05937-439D-4737-BDAB-484A9D56F0C5}" destId="{F7CBA9AD-FEFA-4D63-B990-DD4316FAE406}" srcOrd="0" destOrd="0" presId="urn:microsoft.com/office/officeart/2005/8/layout/process1"/>
    <dgm:cxn modelId="{B4C2F3A2-051F-4039-A3B2-0939598A7D48}" type="presParOf" srcId="{79A05937-439D-4737-BDAB-484A9D56F0C5}" destId="{DA383E8A-4757-4BBD-A75B-C5EAE8BDF45B}" srcOrd="1" destOrd="0" presId="urn:microsoft.com/office/officeart/2005/8/layout/process1"/>
    <dgm:cxn modelId="{8DAB2403-5B8F-492F-8681-5167395FC828}" type="presParOf" srcId="{DA383E8A-4757-4BBD-A75B-C5EAE8BDF45B}" destId="{D63F412A-A8A7-470D-A404-270AF7AF5F5C}" srcOrd="0" destOrd="0" presId="urn:microsoft.com/office/officeart/2005/8/layout/process1"/>
    <dgm:cxn modelId="{9761AA1B-F286-48B2-9675-44B7EF9749EC}" type="presParOf" srcId="{79A05937-439D-4737-BDAB-484A9D56F0C5}" destId="{49715DEE-8FA4-496B-B548-CD33914F8783}" srcOrd="2" destOrd="0" presId="urn:microsoft.com/office/officeart/2005/8/layout/process1"/>
    <dgm:cxn modelId="{93FE5969-9850-46CD-927F-BF18D8200590}" type="presParOf" srcId="{79A05937-439D-4737-BDAB-484A9D56F0C5}" destId="{8D8AB320-18AD-4ED3-B141-3A9A6DE50F83}" srcOrd="3" destOrd="0" presId="urn:microsoft.com/office/officeart/2005/8/layout/process1"/>
    <dgm:cxn modelId="{84303663-B7F0-49A6-9B93-27DD6EA05131}" type="presParOf" srcId="{8D8AB320-18AD-4ED3-B141-3A9A6DE50F83}" destId="{E8FF6176-56B0-4BEC-B1E1-5E800C83B278}" srcOrd="0" destOrd="0" presId="urn:microsoft.com/office/officeart/2005/8/layout/process1"/>
    <dgm:cxn modelId="{D0FD454D-04AB-4C2A-93D6-106F076A2302}" type="presParOf" srcId="{79A05937-439D-4737-BDAB-484A9D56F0C5}" destId="{2D175D1B-1075-4BF3-8C6A-1F52D3BA86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A9AD-FEFA-4D63-B990-DD4316FAE406}">
      <dsp:nvSpPr>
        <dsp:cNvPr id="0" name=""/>
        <dsp:cNvSpPr/>
      </dsp:nvSpPr>
      <dsp:spPr>
        <a:xfrm>
          <a:off x="8840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700" kern="1200" dirty="0" smtClean="0"/>
            <a:t>Segnale della ventola</a:t>
          </a:r>
          <a:endParaRPr lang="it-CH" sz="2700" kern="1200" dirty="0" smtClean="0"/>
        </a:p>
      </dsp:txBody>
      <dsp:txXfrm>
        <a:off x="55276" y="1265085"/>
        <a:ext cx="2549505" cy="1492554"/>
      </dsp:txXfrm>
    </dsp:sp>
    <dsp:sp modelId="{DA383E8A-4757-4BBD-A75B-C5EAE8BDF45B}">
      <dsp:nvSpPr>
        <dsp:cNvPr id="0" name=""/>
        <dsp:cNvSpPr/>
      </dsp:nvSpPr>
      <dsp:spPr>
        <a:xfrm>
          <a:off x="2915456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2200" kern="1200"/>
        </a:p>
      </dsp:txBody>
      <dsp:txXfrm>
        <a:off x="2915456" y="1814769"/>
        <a:ext cx="392129" cy="393185"/>
      </dsp:txXfrm>
    </dsp:sp>
    <dsp:sp modelId="{49715DEE-8FA4-496B-B548-CD33914F8783}">
      <dsp:nvSpPr>
        <dsp:cNvPr id="0" name=""/>
        <dsp:cNvSpPr/>
      </dsp:nvSpPr>
      <dsp:spPr>
        <a:xfrm>
          <a:off x="3708169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700" kern="1200" dirty="0" smtClean="0"/>
            <a:t>Invio </a:t>
          </a:r>
          <a:r>
            <a:rPr lang="it-CH" sz="2700" kern="1200" dirty="0" err="1" smtClean="0"/>
            <a:t>all’arduino</a:t>
          </a:r>
          <a:endParaRPr lang="it-CH" sz="2700" kern="1200" dirty="0"/>
        </a:p>
      </dsp:txBody>
      <dsp:txXfrm>
        <a:off x="3754605" y="1265085"/>
        <a:ext cx="2549505" cy="1492554"/>
      </dsp:txXfrm>
    </dsp:sp>
    <dsp:sp modelId="{8D8AB320-18AD-4ED3-B141-3A9A6DE50F83}">
      <dsp:nvSpPr>
        <dsp:cNvPr id="0" name=""/>
        <dsp:cNvSpPr/>
      </dsp:nvSpPr>
      <dsp:spPr>
        <a:xfrm>
          <a:off x="6614785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2200" kern="1200"/>
        </a:p>
      </dsp:txBody>
      <dsp:txXfrm>
        <a:off x="6614785" y="1814769"/>
        <a:ext cx="392129" cy="393185"/>
      </dsp:txXfrm>
    </dsp:sp>
    <dsp:sp modelId="{2D175D1B-1075-4BF3-8C6A-1F52D3BA86F8}">
      <dsp:nvSpPr>
        <dsp:cNvPr id="0" name=""/>
        <dsp:cNvSpPr/>
      </dsp:nvSpPr>
      <dsp:spPr>
        <a:xfrm>
          <a:off x="7407498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700" kern="1200" dirty="0" smtClean="0"/>
            <a:t>Sincronizzazione con la striscia dei led</a:t>
          </a:r>
          <a:endParaRPr lang="it-CH" sz="2700" kern="1200" dirty="0"/>
        </a:p>
      </dsp:txBody>
      <dsp:txXfrm>
        <a:off x="7453934" y="1265085"/>
        <a:ext cx="2549505" cy="149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ACC9-0F34-434F-A11F-8B142ECDC4E4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9A67-DD3A-46B0-9320-287AC8901D5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30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prog</a:t>
            </a:r>
            <a:r>
              <a:rPr lang="it-CH" baseline="0" dirty="0" smtClean="0"/>
              <a:t> 1 </a:t>
            </a:r>
            <a:r>
              <a:rPr lang="it-CH" baseline="0" dirty="0" err="1" smtClean="0"/>
              <a:t>mod</a:t>
            </a:r>
            <a:r>
              <a:rPr lang="it-CH" baseline="0" dirty="0" smtClean="0"/>
              <a:t> 306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08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891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7077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971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Lo scopo di questo progetto è di creare un orologio che sfrutta la persistenza della retina dell’occhio in Arduino che mostrerà l’ora, la data e dei brevi messaggi a scelta.</a:t>
            </a:r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596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2340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408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150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//metodo che riceve il carattere per cui si ritornerà la posizione nell'array</a:t>
            </a:r>
          </a:p>
          <a:p>
            <a:r>
              <a:rPr lang="it-IT" dirty="0" smtClean="0"/>
              <a:t>//se il carattere non c'è nell'array verrà ritornato un numero negativo</a:t>
            </a:r>
          </a:p>
          <a:p>
            <a:endParaRPr lang="it-IT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749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//metodo per </a:t>
            </a:r>
            <a:r>
              <a:rPr lang="it-IT" dirty="0" err="1" smtClean="0"/>
              <a:t>acendere</a:t>
            </a:r>
            <a:r>
              <a:rPr lang="it-IT" dirty="0" smtClean="0"/>
              <a:t> un certo numero di led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9123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5752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46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3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05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492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367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687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199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814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17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B3BCD7-5741-4AFA-8A1E-A610F90F8799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Presentazione</a:t>
            </a:r>
            <a:br>
              <a:rPr lang="it-CH" dirty="0" smtClean="0"/>
            </a:br>
            <a:r>
              <a:rPr lang="it-CH" dirty="0" smtClean="0"/>
              <a:t>progetto </a:t>
            </a:r>
            <a:r>
              <a:rPr lang="it-CH" dirty="0" smtClean="0"/>
              <a:t>2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97280" y="4492196"/>
            <a:ext cx="10058400" cy="1143000"/>
          </a:xfrm>
        </p:spPr>
        <p:txBody>
          <a:bodyPr/>
          <a:lstStyle/>
          <a:p>
            <a:r>
              <a:rPr lang="it-CH" dirty="0" smtClean="0"/>
              <a:t>Fan-Clock</a:t>
            </a:r>
            <a:endParaRPr lang="it-CH" dirty="0" smtClean="0"/>
          </a:p>
          <a:p>
            <a:r>
              <a:rPr lang="it-CH" dirty="0" smtClean="0"/>
              <a:t>DI Igor, Nemanja, Luca e </a:t>
            </a:r>
            <a:r>
              <a:rPr lang="it-CH" dirty="0" smtClean="0"/>
              <a:t>Diana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570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9300"/>
            <a:ext cx="10058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it-CH" dirty="0" smtClean="0"/>
              <a:t>Risultato</a:t>
            </a:r>
            <a:endParaRPr lang="it-CH" dirty="0"/>
          </a:p>
        </p:txBody>
      </p:sp>
      <p:sp>
        <p:nvSpPr>
          <p:cNvPr id="5" name="Rettangolo 4"/>
          <p:cNvSpPr/>
          <p:nvPr/>
        </p:nvSpPr>
        <p:spPr>
          <a:xfrm>
            <a:off x="4810968" y="3244334"/>
            <a:ext cx="257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CH" dirty="0"/>
              <a:t>Sincronizzazione con i led</a:t>
            </a:r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67" y="1843087"/>
            <a:ext cx="5686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1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Utile per </a:t>
            </a:r>
            <a:r>
              <a:rPr lang="it-CH" sz="2400" dirty="0" smtClean="0"/>
              <a:t>imparare a lavorare in gruppo</a:t>
            </a:r>
            <a:endParaRPr lang="it-CH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Bozza per un vero progetto </a:t>
            </a:r>
            <a:r>
              <a:rPr lang="it-CH" sz="2400" dirty="0" smtClean="0"/>
              <a:t>fan clock</a:t>
            </a:r>
            <a:endParaRPr lang="it-CH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Da migliorare </a:t>
            </a:r>
          </a:p>
          <a:p>
            <a:pPr marL="0" indent="0">
              <a:buNone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21421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CH" sz="3600" dirty="0" smtClean="0"/>
              <a:t>Introduzione</a:t>
            </a:r>
          </a:p>
          <a:p>
            <a:pPr lvl="1"/>
            <a:r>
              <a:rPr lang="it-CH" sz="3600" dirty="0" smtClean="0"/>
              <a:t>Analisi dei requisiti</a:t>
            </a:r>
            <a:endParaRPr lang="it-CH" sz="3600" dirty="0" smtClean="0"/>
          </a:p>
          <a:p>
            <a:pPr lvl="1"/>
            <a:r>
              <a:rPr lang="it-CH" sz="3600" dirty="0" smtClean="0"/>
              <a:t>Progettazione</a:t>
            </a:r>
          </a:p>
          <a:p>
            <a:pPr lvl="1"/>
            <a:r>
              <a:rPr lang="it-CH" sz="3600" dirty="0" smtClean="0"/>
              <a:t>Implementazione</a:t>
            </a:r>
          </a:p>
          <a:p>
            <a:pPr lvl="1"/>
            <a:r>
              <a:rPr lang="it-CH" sz="3600" dirty="0" smtClean="0"/>
              <a:t>Test</a:t>
            </a:r>
            <a:endParaRPr lang="it-CH" sz="3600" dirty="0" smtClean="0"/>
          </a:p>
          <a:p>
            <a:pPr lvl="1"/>
            <a:r>
              <a:rPr lang="it-CH" sz="3600" dirty="0" smtClean="0"/>
              <a:t>Risultato</a:t>
            </a:r>
          </a:p>
          <a:p>
            <a:pPr lvl="1"/>
            <a:r>
              <a:rPr lang="it-CH" sz="3600" dirty="0" smtClean="0"/>
              <a:t>Conclusioni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32618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8387189" cy="4023360"/>
          </a:xfrm>
        </p:spPr>
        <p:txBody>
          <a:bodyPr/>
          <a:lstStyle/>
          <a:p>
            <a:pPr marL="0" indent="0">
              <a:buNone/>
            </a:pPr>
            <a:endParaRPr lang="it-CH" sz="2400" dirty="0" smtClean="0"/>
          </a:p>
          <a:p>
            <a:pPr marL="0" indent="0">
              <a:buNone/>
            </a:pPr>
            <a:r>
              <a:rPr lang="it-CH" sz="2400" b="1" dirty="0" smtClean="0"/>
              <a:t> </a:t>
            </a:r>
            <a:endParaRPr lang="it-CH" sz="24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2351" y="1845735"/>
            <a:ext cx="9943329" cy="4023360"/>
          </a:xfrm>
        </p:spPr>
        <p:txBody>
          <a:bodyPr/>
          <a:lstStyle/>
          <a:p>
            <a:endParaRPr lang="it-CH" b="1" dirty="0" smtClean="0"/>
          </a:p>
          <a:p>
            <a:r>
              <a:rPr lang="it-CH" b="1" dirty="0" smtClean="0"/>
              <a:t>Lo scopo </a:t>
            </a:r>
            <a:r>
              <a:rPr lang="it-CH" dirty="0" smtClean="0"/>
              <a:t>è creare un orologio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313041"/>
            <a:ext cx="3157537" cy="30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 dei requisiti</a:t>
            </a:r>
            <a:endParaRPr lang="it-CH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60904"/>
              </p:ext>
            </p:extLst>
          </p:nvPr>
        </p:nvGraphicFramePr>
        <p:xfrm>
          <a:off x="1097280" y="1981510"/>
          <a:ext cx="5425763" cy="3476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813"/>
                <a:gridCol w="4521950"/>
              </a:tblGrid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ID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REQ-001 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Nome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Creazione orologio a livello hardware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Priorità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Versione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1.0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Note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endParaRPr lang="it-CH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Sub-ID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Requisito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La parte hardware sarà controllata da un Arduino. 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002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L’Arduino sarà alimentato tramite un cavo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003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L’orologio dovrà avere un diametro tra i 30 e i 50 cm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004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L’orologio dovrà avere una protezione trasparente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005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Bisogna creare la base di sostegno per l’orologio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006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L’orologio dovrà poter essere attaccato ad una parete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007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Bisogna fissare il motore alla base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008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Bisogna fissare la striscia di led sul perno del motore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6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009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La striscia di led (digital RGB Led strip 144 Leds/m) dovrà essere il più compatta possibile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6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010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Ogni led dovrà essere indirizzato singolarmente in modo da controllarne il colore in RGB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6" name="Segnaposto contenut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1654609"/>
              </p:ext>
            </p:extLst>
          </p:nvPr>
        </p:nvGraphicFramePr>
        <p:xfrm>
          <a:off x="6619875" y="2390776"/>
          <a:ext cx="4791075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88"/>
                <a:gridCol w="3992987"/>
              </a:tblGrid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ID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REQ-002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Nome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Programmazione dell’orologio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5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Priorità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Versione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1.0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Note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endParaRPr lang="it-CH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Sub-ID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Requisito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719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I led dovranno essere sincronizzati con la rotazione del motore in modo da mantenere la posizione dell’immagine fissa e stabile indipendentemente dalla velocità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002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Dovrà esserci la possibilità di visualizzare ora, data e brevi messaggi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457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1026" name="Picture 2" descr="schema comple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92" y="1912020"/>
            <a:ext cx="6752176" cy="408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08071"/>
              </p:ext>
            </p:extLst>
          </p:nvPr>
        </p:nvGraphicFramePr>
        <p:xfrm>
          <a:off x="1096962" y="1846263"/>
          <a:ext cx="100587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50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6" name="Segnaposto contenuto 3"/>
          <p:cNvSpPr txBox="1">
            <a:spLocks/>
          </p:cNvSpPr>
          <p:nvPr/>
        </p:nvSpPr>
        <p:spPr>
          <a:xfrm>
            <a:off x="1188720" y="1845735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67051" y="1845735"/>
            <a:ext cx="5657850" cy="4459815"/>
          </a:xfrm>
          <a:prstGeom prst="rect">
            <a:avLst/>
          </a:prstGeom>
          <a:solidFill>
            <a:srgbClr val="E7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 lettera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{0,1,2,3,4,5,6,7}, 	//0/ ********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	       	//1/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//2/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	//3/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//4/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//5/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//6/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{0,1,2,3,4,5,6,7}</a:t>
            </a:r>
            <a:r>
              <a:rPr lang="it-CH" dirty="0">
                <a:latin typeface="Calibri" panose="020F0502020204030204" pitchFamily="34" charset="0"/>
              </a:rPr>
              <a:t>	</a:t>
            </a: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//7/ ********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                            	// / 01234567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},</a:t>
            </a:r>
            <a:endParaRPr kumimoji="0" lang="it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016" y="1925046"/>
            <a:ext cx="5706928" cy="35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17" y="1898022"/>
            <a:ext cx="7400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</TotalTime>
  <Words>329</Words>
  <Application>Microsoft Office PowerPoint</Application>
  <PresentationFormat>Widescreen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Retrospettivo</vt:lpstr>
      <vt:lpstr>Presentazione progetto 2</vt:lpstr>
      <vt:lpstr>Indice</vt:lpstr>
      <vt:lpstr>Introduzione</vt:lpstr>
      <vt:lpstr>Analisi dei requisiti</vt:lpstr>
      <vt:lpstr>Progettazione</vt:lpstr>
      <vt:lpstr>Implementazione</vt:lpstr>
      <vt:lpstr>Implementazione</vt:lpstr>
      <vt:lpstr>Implementazione</vt:lpstr>
      <vt:lpstr>Implementazione</vt:lpstr>
      <vt:lpstr>Test</vt:lpstr>
      <vt:lpstr>Risultato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proggetto1</dc:title>
  <dc:creator>Igor Fontanini</dc:creator>
  <cp:lastModifiedBy>Nemanja Stojanovic</cp:lastModifiedBy>
  <cp:revision>32</cp:revision>
  <dcterms:created xsi:type="dcterms:W3CDTF">2017-10-27T12:40:40Z</dcterms:created>
  <dcterms:modified xsi:type="dcterms:W3CDTF">2018-01-19T15:12:20Z</dcterms:modified>
</cp:coreProperties>
</file>