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67" r:id="rId5"/>
    <p:sldId id="259" r:id="rId6"/>
    <p:sldId id="268" r:id="rId7"/>
    <p:sldId id="264" r:id="rId8"/>
    <p:sldId id="261" r:id="rId9"/>
    <p:sldId id="262" r:id="rId10"/>
    <p:sldId id="265" r:id="rId11"/>
    <p:sldId id="269" r:id="rId12"/>
    <p:sldId id="270" r:id="rId13"/>
    <p:sldId id="271" r:id="rId14"/>
    <p:sldId id="266" r:id="rId15"/>
    <p:sldId id="260" r:id="rId16"/>
    <p:sldId id="263" r:id="rId17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278" autoAdjust="0"/>
  </p:normalViewPr>
  <p:slideViewPr>
    <p:cSldViewPr snapToGrid="0">
      <p:cViewPr varScale="1">
        <p:scale>
          <a:sx n="105" d="100"/>
          <a:sy n="105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A64FA0-E9EC-4E91-8C9C-79E49C460BF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E10F4A3-3B52-4EC5-A81C-79013F87DD7D}">
      <dgm:prSet phldrT="[Testo]"/>
      <dgm:spPr/>
      <dgm:t>
        <a:bodyPr/>
        <a:lstStyle/>
        <a:p>
          <a:r>
            <a:rPr lang="it-CH" dirty="0" smtClean="0"/>
            <a:t>Invio </a:t>
          </a:r>
          <a:r>
            <a:rPr lang="it-CH" dirty="0" err="1" smtClean="0"/>
            <a:t>all’arduino</a:t>
          </a:r>
          <a:endParaRPr lang="it-CH" dirty="0"/>
        </a:p>
      </dgm:t>
    </dgm:pt>
    <dgm:pt modelId="{33E65257-AD7E-4208-8DDE-A195202EF882}" type="sibTrans" cxnId="{8FAC1D9C-50C0-4FB9-B119-8FFE165C97E5}">
      <dgm:prSet/>
      <dgm:spPr/>
      <dgm:t>
        <a:bodyPr/>
        <a:lstStyle/>
        <a:p>
          <a:endParaRPr lang="it-CH"/>
        </a:p>
      </dgm:t>
    </dgm:pt>
    <dgm:pt modelId="{F0A672D0-466D-4607-BAE3-2C7D50348FB1}" type="parTrans" cxnId="{8FAC1D9C-50C0-4FB9-B119-8FFE165C97E5}">
      <dgm:prSet/>
      <dgm:spPr/>
      <dgm:t>
        <a:bodyPr/>
        <a:lstStyle/>
        <a:p>
          <a:endParaRPr lang="it-CH"/>
        </a:p>
      </dgm:t>
    </dgm:pt>
    <dgm:pt modelId="{129CC446-2C7E-4213-930C-E1F3A4E5B38D}">
      <dgm:prSet phldrT="[Testo]"/>
      <dgm:spPr/>
      <dgm:t>
        <a:bodyPr/>
        <a:lstStyle/>
        <a:p>
          <a:r>
            <a:rPr lang="it-CH" dirty="0" smtClean="0"/>
            <a:t>Segnale della ventola</a:t>
          </a:r>
        </a:p>
      </dgm:t>
    </dgm:pt>
    <dgm:pt modelId="{A2FB8547-AE1B-4A72-B671-FA607131E0F0}" type="sibTrans" cxnId="{B50C2C0D-19D6-4332-BB65-6506620AEFD8}">
      <dgm:prSet/>
      <dgm:spPr/>
      <dgm:t>
        <a:bodyPr/>
        <a:lstStyle/>
        <a:p>
          <a:endParaRPr lang="it-CH"/>
        </a:p>
      </dgm:t>
    </dgm:pt>
    <dgm:pt modelId="{FE03957F-97CA-43A5-A22A-B6DD423DE6A8}" type="parTrans" cxnId="{B50C2C0D-19D6-4332-BB65-6506620AEFD8}">
      <dgm:prSet/>
      <dgm:spPr/>
      <dgm:t>
        <a:bodyPr/>
        <a:lstStyle/>
        <a:p>
          <a:endParaRPr lang="it-CH"/>
        </a:p>
      </dgm:t>
    </dgm:pt>
    <dgm:pt modelId="{B166564F-C62C-4658-9F37-A1387CA8E149}">
      <dgm:prSet/>
      <dgm:spPr/>
      <dgm:t>
        <a:bodyPr/>
        <a:lstStyle/>
        <a:p>
          <a:r>
            <a:rPr lang="it-CH" dirty="0" smtClean="0"/>
            <a:t>Sincronizzazione con la striscia dei led</a:t>
          </a:r>
          <a:endParaRPr lang="it-CH" dirty="0"/>
        </a:p>
      </dgm:t>
    </dgm:pt>
    <dgm:pt modelId="{44B610B7-28D0-40C1-8326-913127E7838D}" type="parTrans" cxnId="{01DA4B73-410E-47DE-8303-D1A8F7C86377}">
      <dgm:prSet/>
      <dgm:spPr/>
      <dgm:t>
        <a:bodyPr/>
        <a:lstStyle/>
        <a:p>
          <a:endParaRPr lang="it-CH"/>
        </a:p>
      </dgm:t>
    </dgm:pt>
    <dgm:pt modelId="{660F8009-5C8A-431C-99BF-DADA8252DAF9}" type="sibTrans" cxnId="{01DA4B73-410E-47DE-8303-D1A8F7C86377}">
      <dgm:prSet/>
      <dgm:spPr/>
      <dgm:t>
        <a:bodyPr/>
        <a:lstStyle/>
        <a:p>
          <a:endParaRPr lang="it-CH"/>
        </a:p>
      </dgm:t>
    </dgm:pt>
    <dgm:pt modelId="{79A05937-439D-4737-BDAB-484A9D56F0C5}" type="pres">
      <dgm:prSet presAssocID="{4FA64FA0-E9EC-4E91-8C9C-79E49C460BF6}" presName="Name0" presStyleCnt="0">
        <dgm:presLayoutVars>
          <dgm:dir/>
          <dgm:resizeHandles val="exact"/>
        </dgm:presLayoutVars>
      </dgm:prSet>
      <dgm:spPr/>
    </dgm:pt>
    <dgm:pt modelId="{F7CBA9AD-FEFA-4D63-B990-DD4316FAE406}" type="pres">
      <dgm:prSet presAssocID="{129CC446-2C7E-4213-930C-E1F3A4E5B38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CH"/>
        </a:p>
      </dgm:t>
    </dgm:pt>
    <dgm:pt modelId="{DA383E8A-4757-4BBD-A75B-C5EAE8BDF45B}" type="pres">
      <dgm:prSet presAssocID="{A2FB8547-AE1B-4A72-B671-FA607131E0F0}" presName="sibTrans" presStyleLbl="sibTrans2D1" presStyleIdx="0" presStyleCnt="2"/>
      <dgm:spPr/>
      <dgm:t>
        <a:bodyPr/>
        <a:lstStyle/>
        <a:p>
          <a:endParaRPr lang="it-CH"/>
        </a:p>
      </dgm:t>
    </dgm:pt>
    <dgm:pt modelId="{D63F412A-A8A7-470D-A404-270AF7AF5F5C}" type="pres">
      <dgm:prSet presAssocID="{A2FB8547-AE1B-4A72-B671-FA607131E0F0}" presName="connectorText" presStyleLbl="sibTrans2D1" presStyleIdx="0" presStyleCnt="2"/>
      <dgm:spPr/>
      <dgm:t>
        <a:bodyPr/>
        <a:lstStyle/>
        <a:p>
          <a:endParaRPr lang="it-CH"/>
        </a:p>
      </dgm:t>
    </dgm:pt>
    <dgm:pt modelId="{49715DEE-8FA4-496B-B548-CD33914F8783}" type="pres">
      <dgm:prSet presAssocID="{4E10F4A3-3B52-4EC5-A81C-79013F87DD7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CH"/>
        </a:p>
      </dgm:t>
    </dgm:pt>
    <dgm:pt modelId="{8D8AB320-18AD-4ED3-B141-3A9A6DE50F83}" type="pres">
      <dgm:prSet presAssocID="{33E65257-AD7E-4208-8DDE-A195202EF882}" presName="sibTrans" presStyleLbl="sibTrans2D1" presStyleIdx="1" presStyleCnt="2"/>
      <dgm:spPr/>
      <dgm:t>
        <a:bodyPr/>
        <a:lstStyle/>
        <a:p>
          <a:endParaRPr lang="it-CH"/>
        </a:p>
      </dgm:t>
    </dgm:pt>
    <dgm:pt modelId="{E8FF6176-56B0-4BEC-B1E1-5E800C83B278}" type="pres">
      <dgm:prSet presAssocID="{33E65257-AD7E-4208-8DDE-A195202EF882}" presName="connectorText" presStyleLbl="sibTrans2D1" presStyleIdx="1" presStyleCnt="2"/>
      <dgm:spPr/>
      <dgm:t>
        <a:bodyPr/>
        <a:lstStyle/>
        <a:p>
          <a:endParaRPr lang="it-CH"/>
        </a:p>
      </dgm:t>
    </dgm:pt>
    <dgm:pt modelId="{2D175D1B-1075-4BF3-8C6A-1F52D3BA86F8}" type="pres">
      <dgm:prSet presAssocID="{B166564F-C62C-4658-9F37-A1387CA8E14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CH"/>
        </a:p>
      </dgm:t>
    </dgm:pt>
  </dgm:ptLst>
  <dgm:cxnLst>
    <dgm:cxn modelId="{043CF247-041A-4E66-AEB6-A2EA6260910F}" type="presOf" srcId="{33E65257-AD7E-4208-8DDE-A195202EF882}" destId="{8D8AB320-18AD-4ED3-B141-3A9A6DE50F83}" srcOrd="0" destOrd="0" presId="urn:microsoft.com/office/officeart/2005/8/layout/process1"/>
    <dgm:cxn modelId="{1579DA02-D555-4F50-80E0-F912460FD477}" type="presOf" srcId="{A2FB8547-AE1B-4A72-B671-FA607131E0F0}" destId="{DA383E8A-4757-4BBD-A75B-C5EAE8BDF45B}" srcOrd="0" destOrd="0" presId="urn:microsoft.com/office/officeart/2005/8/layout/process1"/>
    <dgm:cxn modelId="{01DA4B73-410E-47DE-8303-D1A8F7C86377}" srcId="{4FA64FA0-E9EC-4E91-8C9C-79E49C460BF6}" destId="{B166564F-C62C-4658-9F37-A1387CA8E149}" srcOrd="2" destOrd="0" parTransId="{44B610B7-28D0-40C1-8326-913127E7838D}" sibTransId="{660F8009-5C8A-431C-99BF-DADA8252DAF9}"/>
    <dgm:cxn modelId="{A92BD521-6ECB-4DB8-9DB3-F728B62B65A7}" type="presOf" srcId="{4FA64FA0-E9EC-4E91-8C9C-79E49C460BF6}" destId="{79A05937-439D-4737-BDAB-484A9D56F0C5}" srcOrd="0" destOrd="0" presId="urn:microsoft.com/office/officeart/2005/8/layout/process1"/>
    <dgm:cxn modelId="{97CCA536-F2B0-42BD-A715-9E13CC8A91A1}" type="presOf" srcId="{4E10F4A3-3B52-4EC5-A81C-79013F87DD7D}" destId="{49715DEE-8FA4-496B-B548-CD33914F8783}" srcOrd="0" destOrd="0" presId="urn:microsoft.com/office/officeart/2005/8/layout/process1"/>
    <dgm:cxn modelId="{E30C77E1-2327-41D6-B607-485BE93E07F4}" type="presOf" srcId="{B166564F-C62C-4658-9F37-A1387CA8E149}" destId="{2D175D1B-1075-4BF3-8C6A-1F52D3BA86F8}" srcOrd="0" destOrd="0" presId="urn:microsoft.com/office/officeart/2005/8/layout/process1"/>
    <dgm:cxn modelId="{8FAC1D9C-50C0-4FB9-B119-8FFE165C97E5}" srcId="{4FA64FA0-E9EC-4E91-8C9C-79E49C460BF6}" destId="{4E10F4A3-3B52-4EC5-A81C-79013F87DD7D}" srcOrd="1" destOrd="0" parTransId="{F0A672D0-466D-4607-BAE3-2C7D50348FB1}" sibTransId="{33E65257-AD7E-4208-8DDE-A195202EF882}"/>
    <dgm:cxn modelId="{B50C2C0D-19D6-4332-BB65-6506620AEFD8}" srcId="{4FA64FA0-E9EC-4E91-8C9C-79E49C460BF6}" destId="{129CC446-2C7E-4213-930C-E1F3A4E5B38D}" srcOrd="0" destOrd="0" parTransId="{FE03957F-97CA-43A5-A22A-B6DD423DE6A8}" sibTransId="{A2FB8547-AE1B-4A72-B671-FA607131E0F0}"/>
    <dgm:cxn modelId="{C4BE5CF9-8531-4643-A2D1-2BB9EC8433AF}" type="presOf" srcId="{129CC446-2C7E-4213-930C-E1F3A4E5B38D}" destId="{F7CBA9AD-FEFA-4D63-B990-DD4316FAE406}" srcOrd="0" destOrd="0" presId="urn:microsoft.com/office/officeart/2005/8/layout/process1"/>
    <dgm:cxn modelId="{FAB55BF8-6A25-48A6-98AE-2279CA5A2DB4}" type="presOf" srcId="{A2FB8547-AE1B-4A72-B671-FA607131E0F0}" destId="{D63F412A-A8A7-470D-A404-270AF7AF5F5C}" srcOrd="1" destOrd="0" presId="urn:microsoft.com/office/officeart/2005/8/layout/process1"/>
    <dgm:cxn modelId="{2B32CCCC-7411-4BB5-AA92-CCA5266B4DD6}" type="presOf" srcId="{33E65257-AD7E-4208-8DDE-A195202EF882}" destId="{E8FF6176-56B0-4BEC-B1E1-5E800C83B278}" srcOrd="1" destOrd="0" presId="urn:microsoft.com/office/officeart/2005/8/layout/process1"/>
    <dgm:cxn modelId="{691F7989-0EE8-4592-85D7-D01F606DAEC9}" type="presParOf" srcId="{79A05937-439D-4737-BDAB-484A9D56F0C5}" destId="{F7CBA9AD-FEFA-4D63-B990-DD4316FAE406}" srcOrd="0" destOrd="0" presId="urn:microsoft.com/office/officeart/2005/8/layout/process1"/>
    <dgm:cxn modelId="{B4C2F3A2-051F-4039-A3B2-0939598A7D48}" type="presParOf" srcId="{79A05937-439D-4737-BDAB-484A9D56F0C5}" destId="{DA383E8A-4757-4BBD-A75B-C5EAE8BDF45B}" srcOrd="1" destOrd="0" presId="urn:microsoft.com/office/officeart/2005/8/layout/process1"/>
    <dgm:cxn modelId="{8DAB2403-5B8F-492F-8681-5167395FC828}" type="presParOf" srcId="{DA383E8A-4757-4BBD-A75B-C5EAE8BDF45B}" destId="{D63F412A-A8A7-470D-A404-270AF7AF5F5C}" srcOrd="0" destOrd="0" presId="urn:microsoft.com/office/officeart/2005/8/layout/process1"/>
    <dgm:cxn modelId="{9761AA1B-F286-48B2-9675-44B7EF9749EC}" type="presParOf" srcId="{79A05937-439D-4737-BDAB-484A9D56F0C5}" destId="{49715DEE-8FA4-496B-B548-CD33914F8783}" srcOrd="2" destOrd="0" presId="urn:microsoft.com/office/officeart/2005/8/layout/process1"/>
    <dgm:cxn modelId="{93FE5969-9850-46CD-927F-BF18D8200590}" type="presParOf" srcId="{79A05937-439D-4737-BDAB-484A9D56F0C5}" destId="{8D8AB320-18AD-4ED3-B141-3A9A6DE50F83}" srcOrd="3" destOrd="0" presId="urn:microsoft.com/office/officeart/2005/8/layout/process1"/>
    <dgm:cxn modelId="{84303663-B7F0-49A6-9B93-27DD6EA05131}" type="presParOf" srcId="{8D8AB320-18AD-4ED3-B141-3A9A6DE50F83}" destId="{E8FF6176-56B0-4BEC-B1E1-5E800C83B278}" srcOrd="0" destOrd="0" presId="urn:microsoft.com/office/officeart/2005/8/layout/process1"/>
    <dgm:cxn modelId="{D0FD454D-04AB-4C2A-93D6-106F076A2302}" type="presParOf" srcId="{79A05937-439D-4737-BDAB-484A9D56F0C5}" destId="{2D175D1B-1075-4BF3-8C6A-1F52D3BA86F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BA9AD-FEFA-4D63-B990-DD4316FAE406}">
      <dsp:nvSpPr>
        <dsp:cNvPr id="0" name=""/>
        <dsp:cNvSpPr/>
      </dsp:nvSpPr>
      <dsp:spPr>
        <a:xfrm>
          <a:off x="8840" y="1218649"/>
          <a:ext cx="2642377" cy="15854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CH" sz="2700" kern="1200" dirty="0" smtClean="0"/>
            <a:t>Segnale della ventola</a:t>
          </a:r>
        </a:p>
      </dsp:txBody>
      <dsp:txXfrm>
        <a:off x="55276" y="1265085"/>
        <a:ext cx="2549505" cy="1492554"/>
      </dsp:txXfrm>
    </dsp:sp>
    <dsp:sp modelId="{DA383E8A-4757-4BBD-A75B-C5EAE8BDF45B}">
      <dsp:nvSpPr>
        <dsp:cNvPr id="0" name=""/>
        <dsp:cNvSpPr/>
      </dsp:nvSpPr>
      <dsp:spPr>
        <a:xfrm>
          <a:off x="2915456" y="1683707"/>
          <a:ext cx="560184" cy="6553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CH" sz="2200" kern="1200"/>
        </a:p>
      </dsp:txBody>
      <dsp:txXfrm>
        <a:off x="2915456" y="1814769"/>
        <a:ext cx="392129" cy="393185"/>
      </dsp:txXfrm>
    </dsp:sp>
    <dsp:sp modelId="{49715DEE-8FA4-496B-B548-CD33914F8783}">
      <dsp:nvSpPr>
        <dsp:cNvPr id="0" name=""/>
        <dsp:cNvSpPr/>
      </dsp:nvSpPr>
      <dsp:spPr>
        <a:xfrm>
          <a:off x="3708169" y="1218649"/>
          <a:ext cx="2642377" cy="15854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CH" sz="2700" kern="1200" dirty="0" smtClean="0"/>
            <a:t>Invio </a:t>
          </a:r>
          <a:r>
            <a:rPr lang="it-CH" sz="2700" kern="1200" dirty="0" err="1" smtClean="0"/>
            <a:t>all’arduino</a:t>
          </a:r>
          <a:endParaRPr lang="it-CH" sz="2700" kern="1200" dirty="0"/>
        </a:p>
      </dsp:txBody>
      <dsp:txXfrm>
        <a:off x="3754605" y="1265085"/>
        <a:ext cx="2549505" cy="1492554"/>
      </dsp:txXfrm>
    </dsp:sp>
    <dsp:sp modelId="{8D8AB320-18AD-4ED3-B141-3A9A6DE50F83}">
      <dsp:nvSpPr>
        <dsp:cNvPr id="0" name=""/>
        <dsp:cNvSpPr/>
      </dsp:nvSpPr>
      <dsp:spPr>
        <a:xfrm>
          <a:off x="6614785" y="1683707"/>
          <a:ext cx="560184" cy="6553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CH" sz="2200" kern="1200"/>
        </a:p>
      </dsp:txBody>
      <dsp:txXfrm>
        <a:off x="6614785" y="1814769"/>
        <a:ext cx="392129" cy="393185"/>
      </dsp:txXfrm>
    </dsp:sp>
    <dsp:sp modelId="{2D175D1B-1075-4BF3-8C6A-1F52D3BA86F8}">
      <dsp:nvSpPr>
        <dsp:cNvPr id="0" name=""/>
        <dsp:cNvSpPr/>
      </dsp:nvSpPr>
      <dsp:spPr>
        <a:xfrm>
          <a:off x="7407498" y="1218649"/>
          <a:ext cx="2642377" cy="15854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CH" sz="2700" kern="1200" dirty="0" smtClean="0"/>
            <a:t>Sincronizzazione con la striscia dei led</a:t>
          </a:r>
          <a:endParaRPr lang="it-CH" sz="2700" kern="1200" dirty="0"/>
        </a:p>
      </dsp:txBody>
      <dsp:txXfrm>
        <a:off x="7453934" y="1265085"/>
        <a:ext cx="2549505" cy="14925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0ACC9-0F34-434F-A11F-8B142ECDC4E4}" type="datetimeFigureOut">
              <a:rPr lang="it-CH" smtClean="0"/>
              <a:t>09.03.2018</a:t>
            </a:fld>
            <a:endParaRPr lang="it-CH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09A67-DD3A-46B0-9320-287AC8901D53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0302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err="1" smtClean="0"/>
              <a:t>prog</a:t>
            </a:r>
            <a:r>
              <a:rPr lang="it-CH" baseline="0" dirty="0" smtClean="0"/>
              <a:t> 1 </a:t>
            </a:r>
            <a:r>
              <a:rPr lang="it-CH" baseline="0" dirty="0" err="1" smtClean="0"/>
              <a:t>mod</a:t>
            </a:r>
            <a:r>
              <a:rPr lang="it-CH" baseline="0" dirty="0" smtClean="0"/>
              <a:t> 306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09A67-DD3A-46B0-9320-287AC8901D53}" type="slidenum">
              <a:rPr lang="it-CH" smtClean="0"/>
              <a:t>1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1008380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2,5 millesimi</a:t>
            </a:r>
            <a:r>
              <a:rPr lang="it-CH" baseline="0" dirty="0" smtClean="0"/>
              <a:t> di </a:t>
            </a:r>
            <a:r>
              <a:rPr lang="it-CH" dirty="0" smtClean="0"/>
              <a:t>secondo</a:t>
            </a:r>
            <a:r>
              <a:rPr lang="it-CH" baseline="0" dirty="0" smtClean="0"/>
              <a:t> 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09A67-DD3A-46B0-9320-287AC8901D53}" type="slidenum">
              <a:rPr lang="it-CH" smtClean="0"/>
              <a:t>11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58076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2,5 millesimi</a:t>
            </a:r>
            <a:r>
              <a:rPr lang="it-CH" baseline="0" dirty="0" smtClean="0"/>
              <a:t> </a:t>
            </a:r>
            <a:r>
              <a:rPr lang="it-CH" baseline="0" smtClean="0"/>
              <a:t>di </a:t>
            </a:r>
            <a:r>
              <a:rPr lang="it-CH" smtClean="0"/>
              <a:t>secondo</a:t>
            </a:r>
            <a:r>
              <a:rPr lang="it-CH" baseline="0" smtClean="0"/>
              <a:t> 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09A67-DD3A-46B0-9320-287AC8901D53}" type="slidenum">
              <a:rPr lang="it-CH" smtClean="0"/>
              <a:t>12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55896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Tramite</a:t>
            </a:r>
            <a:r>
              <a:rPr lang="it-CH" baseline="0" dirty="0" smtClean="0"/>
              <a:t> dei led postati sotto alle pale della ventola  viene sincronizzata la velocità della striscia grazie a una foto resistenza.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09A67-DD3A-46B0-9320-287AC8901D53}" type="slidenum">
              <a:rPr lang="it-CH" smtClean="0"/>
              <a:t>13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0029517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09A67-DD3A-46B0-9320-287AC8901D53}" type="slidenum">
              <a:rPr lang="it-CH" smtClean="0"/>
              <a:t>14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7089125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09A67-DD3A-46B0-9320-287AC8901D53}" type="slidenum">
              <a:rPr lang="it-CH" smtClean="0"/>
              <a:t>15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8575267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09A67-DD3A-46B0-9320-287AC8901D53}" type="slidenum">
              <a:rPr lang="it-CH" smtClean="0"/>
              <a:t>16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470772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09A67-DD3A-46B0-9320-287AC8901D53}" type="slidenum">
              <a:rPr lang="it-CH" smtClean="0"/>
              <a:t>2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869717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Lo scopo di questo progetto è di creare una</a:t>
            </a:r>
            <a:r>
              <a:rPr lang="it-IT" baseline="0" dirty="0" smtClean="0"/>
              <a:t> ventola </a:t>
            </a:r>
            <a:r>
              <a:rPr lang="it-IT" dirty="0" smtClean="0"/>
              <a:t>che sfrutta la persistenza della retina dell’occhio che mostrerà l’ora, la data e dei brevi messaggi a scelta.</a:t>
            </a:r>
            <a:endParaRPr lang="it-CH" dirty="0" smtClean="0"/>
          </a:p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09A67-DD3A-46B0-9320-287AC8901D53}" type="slidenum">
              <a:rPr lang="it-CH" smtClean="0"/>
              <a:t>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35962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09A67-DD3A-46B0-9320-287AC8901D53}" type="slidenum">
              <a:rPr lang="it-CH" smtClean="0"/>
              <a:t>5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723406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09A67-DD3A-46B0-9320-287AC8901D53}" type="slidenum">
              <a:rPr lang="it-CH" smtClean="0"/>
              <a:t>6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928265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09A67-DD3A-46B0-9320-287AC8901D53}" type="slidenum">
              <a:rPr lang="it-CH" smtClean="0"/>
              <a:t>7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774082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09A67-DD3A-46B0-9320-287AC8901D53}" type="slidenum">
              <a:rPr lang="it-CH" smtClean="0"/>
              <a:t>8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431502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//metodo che riceve il carattere per cui si ritornerà la posizione nell'array</a:t>
            </a:r>
          </a:p>
          <a:p>
            <a:r>
              <a:rPr lang="it-IT" dirty="0" smtClean="0"/>
              <a:t>//se il carattere non c'è nell'array verrà ritornato un numero negativo</a:t>
            </a:r>
          </a:p>
          <a:p>
            <a:endParaRPr lang="it-IT" dirty="0" smtClean="0"/>
          </a:p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09A67-DD3A-46B0-9320-287AC8901D53}" type="slidenum">
              <a:rPr lang="it-CH" smtClean="0"/>
              <a:t>9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57490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//metodo per </a:t>
            </a:r>
            <a:r>
              <a:rPr lang="it-IT" dirty="0" err="1" smtClean="0"/>
              <a:t>acendere</a:t>
            </a:r>
            <a:r>
              <a:rPr lang="it-IT" dirty="0" smtClean="0"/>
              <a:t> un certo numero di led</a:t>
            </a:r>
          </a:p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09A67-DD3A-46B0-9320-287AC8901D53}" type="slidenum">
              <a:rPr lang="it-CH" smtClean="0"/>
              <a:t>10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91231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BCD7-5741-4AFA-8A1E-A610F90F8799}" type="datetimeFigureOut">
              <a:rPr lang="it-CH" smtClean="0"/>
              <a:t>09.03.2018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75DB-AF21-41CB-93DE-7A03F3D1BA34}" type="slidenum">
              <a:rPr lang="it-CH" smtClean="0"/>
              <a:t>‹N›</a:t>
            </a:fld>
            <a:endParaRPr lang="it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223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BCD7-5741-4AFA-8A1E-A610F90F8799}" type="datetimeFigureOut">
              <a:rPr lang="it-CH" smtClean="0"/>
              <a:t>09.03.2018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75DB-AF21-41CB-93DE-7A03F3D1BA3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34464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BCD7-5741-4AFA-8A1E-A610F90F8799}" type="datetimeFigureOut">
              <a:rPr lang="it-CH" smtClean="0"/>
              <a:t>09.03.2018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75DB-AF21-41CB-93DE-7A03F3D1BA3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982370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BCD7-5741-4AFA-8A1E-A610F90F8799}" type="datetimeFigureOut">
              <a:rPr lang="it-CH" smtClean="0"/>
              <a:t>09.03.2018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75DB-AF21-41CB-93DE-7A03F3D1BA3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70507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BCD7-5741-4AFA-8A1E-A610F90F8799}" type="datetimeFigureOut">
              <a:rPr lang="it-CH" smtClean="0"/>
              <a:t>09.03.2018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75DB-AF21-41CB-93DE-7A03F3D1BA34}" type="slidenum">
              <a:rPr lang="it-CH" smtClean="0"/>
              <a:t>‹N›</a:t>
            </a:fld>
            <a:endParaRPr lang="it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43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BCD7-5741-4AFA-8A1E-A610F90F8799}" type="datetimeFigureOut">
              <a:rPr lang="it-CH" smtClean="0"/>
              <a:t>09.03.2018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75DB-AF21-41CB-93DE-7A03F3D1BA3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149205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BCD7-5741-4AFA-8A1E-A610F90F8799}" type="datetimeFigureOut">
              <a:rPr lang="it-CH" smtClean="0"/>
              <a:t>09.03.2018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75DB-AF21-41CB-93DE-7A03F3D1BA3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943679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BCD7-5741-4AFA-8A1E-A610F90F8799}" type="datetimeFigureOut">
              <a:rPr lang="it-CH" smtClean="0"/>
              <a:t>09.03.2018</a:t>
            </a:fld>
            <a:endParaRPr lang="it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75DB-AF21-41CB-93DE-7A03F3D1BA3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26878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BCD7-5741-4AFA-8A1E-A610F90F8799}" type="datetimeFigureOut">
              <a:rPr lang="it-CH" smtClean="0"/>
              <a:t>09.03.2018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75DB-AF21-41CB-93DE-7A03F3D1BA3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81997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5B3BCD7-5741-4AFA-8A1E-A610F90F8799}" type="datetimeFigureOut">
              <a:rPr lang="it-CH" smtClean="0"/>
              <a:t>09.03.2018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1275DB-AF21-41CB-93DE-7A03F3D1BA3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45814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BCD7-5741-4AFA-8A1E-A610F90F8799}" type="datetimeFigureOut">
              <a:rPr lang="it-CH" smtClean="0"/>
              <a:t>09.03.2018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75DB-AF21-41CB-93DE-7A03F3D1BA3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981773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5B3BCD7-5741-4AFA-8A1E-A610F90F8799}" type="datetimeFigureOut">
              <a:rPr lang="it-CH" smtClean="0"/>
              <a:t>09.03.2018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01275DB-AF21-41CB-93DE-7A03F3D1BA34}" type="slidenum">
              <a:rPr lang="it-CH" smtClean="0"/>
              <a:t>‹N›</a:t>
            </a:fld>
            <a:endParaRPr lang="it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09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 smtClean="0"/>
              <a:t>Presentazione</a:t>
            </a:r>
            <a:br>
              <a:rPr lang="it-CH" dirty="0" smtClean="0"/>
            </a:br>
            <a:r>
              <a:rPr lang="it-CH" dirty="0" smtClean="0"/>
              <a:t>progetto 2</a:t>
            </a:r>
            <a:endParaRPr lang="it-CH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097280" y="4492196"/>
            <a:ext cx="10058400" cy="1143000"/>
          </a:xfrm>
        </p:spPr>
        <p:txBody>
          <a:bodyPr/>
          <a:lstStyle/>
          <a:p>
            <a:r>
              <a:rPr lang="it-CH" dirty="0" smtClean="0"/>
              <a:t>Fan-Clock</a:t>
            </a:r>
          </a:p>
          <a:p>
            <a:r>
              <a:rPr lang="it-CH" dirty="0" smtClean="0"/>
              <a:t>DI Igor, Nemanja, Luca e Diana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35701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Implementazione</a:t>
            </a:r>
            <a:endParaRPr lang="it-CH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017" y="1898022"/>
            <a:ext cx="74009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34748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Implementazione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11579" y="2058856"/>
            <a:ext cx="4823459" cy="3810238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it-CH" dirty="0" smtClean="0"/>
              <a:t> Adafruit </a:t>
            </a:r>
            <a:r>
              <a:rPr lang="it-CH" dirty="0" err="1" smtClean="0"/>
              <a:t>NeoPixel</a:t>
            </a:r>
            <a:r>
              <a:rPr lang="it-CH" dirty="0"/>
              <a:t> </a:t>
            </a:r>
            <a:r>
              <a:rPr lang="it-CH" dirty="0" smtClean="0"/>
              <a:t>LED </a:t>
            </a:r>
            <a:endParaRPr lang="it-CH" dirty="0"/>
          </a:p>
          <a:p>
            <a:pPr>
              <a:buFont typeface="Courier New" panose="02070309020205020404" pitchFamily="49" charset="0"/>
              <a:buChar char="o"/>
            </a:pPr>
            <a:r>
              <a:rPr lang="it-CH" dirty="0" smtClean="0"/>
              <a:t> Fino a 400 [Hz]</a:t>
            </a:r>
          </a:p>
          <a:p>
            <a:pPr>
              <a:buFont typeface="Courier New" panose="02070309020205020404" pitchFamily="49" charset="0"/>
              <a:buChar char="o"/>
            </a:pPr>
            <a:endParaRPr lang="it-CH" dirty="0" smtClean="0"/>
          </a:p>
        </p:txBody>
      </p:sp>
      <p:pic>
        <p:nvPicPr>
          <p:cNvPr id="2050" name="Picture 2" descr="Risultati immagini per adafruit neopixel le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525" y="1936936"/>
            <a:ext cx="4796155" cy="359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437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Implementazione</a:t>
            </a:r>
            <a:endParaRPr lang="it-CH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1188720" y="2051474"/>
            <a:ext cx="4937760" cy="402336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it-CH" dirty="0" smtClean="0"/>
              <a:t> Caricatore Wireless del telefono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CH" dirty="0"/>
              <a:t> </a:t>
            </a:r>
            <a:r>
              <a:rPr lang="it-CH" dirty="0" smtClean="0"/>
              <a:t>Coperchio del Samsung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2667000"/>
            <a:ext cx="4422457" cy="1996440"/>
          </a:xfrm>
          <a:prstGeom prst="rect">
            <a:avLst/>
          </a:prstGeom>
        </p:spPr>
      </p:pic>
      <p:sp>
        <p:nvSpPr>
          <p:cNvPr id="7" name="Ovale 6"/>
          <p:cNvSpPr/>
          <p:nvPr/>
        </p:nvSpPr>
        <p:spPr>
          <a:xfrm>
            <a:off x="7299960" y="3208020"/>
            <a:ext cx="3124200" cy="11963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2121027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Implementazione</a:t>
            </a:r>
            <a:endParaRPr lang="it-CH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1097280" y="2043008"/>
            <a:ext cx="5181601" cy="402336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it-CH" dirty="0"/>
              <a:t> </a:t>
            </a:r>
            <a:r>
              <a:rPr lang="it-CH" dirty="0" smtClean="0"/>
              <a:t>Led sotto </a:t>
            </a:r>
            <a:r>
              <a:rPr lang="it-CH" dirty="0"/>
              <a:t>alle pale della ventola </a:t>
            </a:r>
            <a:endParaRPr lang="it-CH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it-CH" dirty="0" smtClean="0"/>
              <a:t> Viene </a:t>
            </a:r>
            <a:r>
              <a:rPr lang="it-CH" dirty="0"/>
              <a:t>sincronizzata </a:t>
            </a:r>
            <a:r>
              <a:rPr lang="it-CH" dirty="0" smtClean="0"/>
              <a:t>tramite una fotoresistenza</a:t>
            </a:r>
            <a:endParaRPr lang="it-CH" dirty="0"/>
          </a:p>
          <a:p>
            <a:pPr>
              <a:buFont typeface="Courier New" panose="02070309020205020404" pitchFamily="49" charset="0"/>
              <a:buChar char="o"/>
            </a:pPr>
            <a:endParaRPr lang="it-CH" dirty="0" smtClean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280" y="2013375"/>
            <a:ext cx="3624150" cy="4082626"/>
          </a:xfrm>
          <a:prstGeom prst="rect">
            <a:avLst/>
          </a:prstGeom>
        </p:spPr>
      </p:pic>
      <p:cxnSp>
        <p:nvCxnSpPr>
          <p:cNvPr id="22" name="Connettore 2 21"/>
          <p:cNvCxnSpPr/>
          <p:nvPr/>
        </p:nvCxnSpPr>
        <p:spPr>
          <a:xfrm flipH="1" flipV="1">
            <a:off x="8533658" y="2642235"/>
            <a:ext cx="7620" cy="3543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/>
          <p:nvPr/>
        </p:nvCxnSpPr>
        <p:spPr>
          <a:xfrm flipV="1">
            <a:off x="9881655" y="2788920"/>
            <a:ext cx="1485" cy="4152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tangolo 25"/>
          <p:cNvSpPr/>
          <p:nvPr/>
        </p:nvSpPr>
        <p:spPr>
          <a:xfrm>
            <a:off x="8138160" y="2331720"/>
            <a:ext cx="800100" cy="251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27" name="Rettangolo 26"/>
          <p:cNvSpPr/>
          <p:nvPr/>
        </p:nvSpPr>
        <p:spPr>
          <a:xfrm>
            <a:off x="7589520" y="2235518"/>
            <a:ext cx="1610888" cy="251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CH" dirty="0" smtClean="0">
                <a:solidFill>
                  <a:sysClr val="windowText" lastClr="000000"/>
                </a:solidFill>
              </a:rPr>
              <a:t>Fotoresistenza</a:t>
            </a:r>
            <a:endParaRPr lang="it-CH" dirty="0">
              <a:solidFill>
                <a:sysClr val="windowText" lastClr="000000"/>
              </a:solidFill>
            </a:endParaRPr>
          </a:p>
        </p:txBody>
      </p:sp>
      <p:sp>
        <p:nvSpPr>
          <p:cNvPr id="28" name="Rettangolo 27"/>
          <p:cNvSpPr/>
          <p:nvPr/>
        </p:nvSpPr>
        <p:spPr>
          <a:xfrm>
            <a:off x="9046523" y="2409349"/>
            <a:ext cx="1610888" cy="251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CH" dirty="0" smtClean="0">
                <a:solidFill>
                  <a:sysClr val="windowText" lastClr="000000"/>
                </a:solidFill>
              </a:rPr>
              <a:t>Led</a:t>
            </a:r>
            <a:endParaRPr lang="it-CH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9584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it-CH" dirty="0" smtClean="0"/>
              <a:t>Risultato</a:t>
            </a:r>
            <a:endParaRPr lang="it-CH" dirty="0"/>
          </a:p>
        </p:txBody>
      </p:sp>
      <p:sp>
        <p:nvSpPr>
          <p:cNvPr id="5" name="Rettangolo 4"/>
          <p:cNvSpPr/>
          <p:nvPr/>
        </p:nvSpPr>
        <p:spPr>
          <a:xfrm>
            <a:off x="4810968" y="3244334"/>
            <a:ext cx="2570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it-CH" dirty="0"/>
              <a:t>Sincronizzazione con i led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420" y="1959501"/>
            <a:ext cx="7397605" cy="416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3189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it-CH" dirty="0" smtClean="0"/>
              <a:t>Test</a:t>
            </a:r>
            <a:endParaRPr lang="it-CH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900" y="2109457"/>
            <a:ext cx="9965780" cy="357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1877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Conclusioni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CH" sz="2400" dirty="0" smtClean="0"/>
              <a:t> Utile per imparare a lavorare in gruppo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CH" sz="2400" dirty="0" smtClean="0"/>
              <a:t> Utilizzo Fishino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CH" sz="2400" dirty="0"/>
              <a:t> </a:t>
            </a:r>
            <a:r>
              <a:rPr lang="it-CH" sz="2400" dirty="0" smtClean="0"/>
              <a:t>Strisce di led </a:t>
            </a:r>
            <a:r>
              <a:rPr lang="it-CH" sz="2400" dirty="0"/>
              <a:t>A</a:t>
            </a:r>
            <a:r>
              <a:rPr lang="it-CH" sz="2400" dirty="0" smtClean="0"/>
              <a:t>dafruit DotStars LEDs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CH" sz="2400" dirty="0"/>
              <a:t> </a:t>
            </a:r>
            <a:r>
              <a:rPr lang="it-CH" sz="2400" dirty="0" smtClean="0"/>
              <a:t>Sistemare il codice</a:t>
            </a:r>
          </a:p>
          <a:p>
            <a:pPr marL="0" indent="0">
              <a:buNone/>
            </a:pPr>
            <a:endParaRPr lang="it-CH" dirty="0" smtClean="0"/>
          </a:p>
          <a:p>
            <a:pPr>
              <a:buFont typeface="Arial" panose="020B0604020202020204" pitchFamily="34" charset="0"/>
              <a:buChar char="•"/>
            </a:pPr>
            <a:endParaRPr lang="it-CH" dirty="0" smtClean="0"/>
          </a:p>
          <a:p>
            <a:pPr>
              <a:buFont typeface="Arial" panose="020B0604020202020204" pitchFamily="34" charset="0"/>
              <a:buChar char="•"/>
            </a:pPr>
            <a:endParaRPr lang="it-CH" dirty="0" smtClean="0"/>
          </a:p>
        </p:txBody>
      </p:sp>
      <p:pic>
        <p:nvPicPr>
          <p:cNvPr id="4" name="Picture 3" descr="Risultati immagini per arduino Guppy board fishino nan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796" y="2729760"/>
            <a:ext cx="3247708" cy="324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6478" y="3989070"/>
            <a:ext cx="5601121" cy="198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17441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Indice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it-CH" sz="3600" dirty="0" smtClean="0"/>
              <a:t>Introduzione</a:t>
            </a:r>
          </a:p>
          <a:p>
            <a:pPr lvl="1"/>
            <a:r>
              <a:rPr lang="it-CH" sz="3600" dirty="0"/>
              <a:t>Analisi dei requisiti</a:t>
            </a:r>
          </a:p>
          <a:p>
            <a:pPr lvl="1"/>
            <a:r>
              <a:rPr lang="it-CH" sz="3600" dirty="0"/>
              <a:t>Progettazione</a:t>
            </a:r>
          </a:p>
          <a:p>
            <a:pPr lvl="1"/>
            <a:r>
              <a:rPr lang="it-CH" sz="3600" dirty="0"/>
              <a:t>Implementazione</a:t>
            </a:r>
          </a:p>
          <a:p>
            <a:pPr lvl="1"/>
            <a:r>
              <a:rPr lang="it-CH" sz="3600" dirty="0"/>
              <a:t>Test</a:t>
            </a:r>
          </a:p>
          <a:p>
            <a:pPr lvl="1"/>
            <a:r>
              <a:rPr lang="it-CH" sz="3600" dirty="0"/>
              <a:t>Risultato</a:t>
            </a:r>
          </a:p>
          <a:p>
            <a:pPr lvl="1"/>
            <a:r>
              <a:rPr lang="it-CH" sz="3600" dirty="0"/>
              <a:t>Conclusioni</a:t>
            </a:r>
          </a:p>
        </p:txBody>
      </p:sp>
    </p:spTree>
    <p:extLst>
      <p:ext uri="{BB962C8B-B14F-4D97-AF65-F5344CB8AC3E}">
        <p14:creationId xmlns:p14="http://schemas.microsoft.com/office/powerpoint/2010/main" val="32618963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smtClean="0"/>
              <a:t>Introduzione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8387189" cy="4023360"/>
          </a:xfrm>
        </p:spPr>
        <p:txBody>
          <a:bodyPr/>
          <a:lstStyle/>
          <a:p>
            <a:pPr marL="0" indent="0">
              <a:buNone/>
            </a:pPr>
            <a:endParaRPr lang="it-CH" sz="2400" dirty="0" smtClean="0"/>
          </a:p>
          <a:p>
            <a:pPr marL="0" indent="0">
              <a:buNone/>
            </a:pPr>
            <a:r>
              <a:rPr lang="it-CH" sz="2400" b="1" dirty="0" smtClean="0"/>
              <a:t> </a:t>
            </a:r>
            <a:endParaRPr lang="it-CH" sz="240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212351" y="1845735"/>
            <a:ext cx="5607549" cy="4023360"/>
          </a:xfrm>
        </p:spPr>
        <p:txBody>
          <a:bodyPr/>
          <a:lstStyle/>
          <a:p>
            <a:endParaRPr lang="it-CH" b="1" dirty="0" smtClean="0"/>
          </a:p>
          <a:p>
            <a:r>
              <a:rPr lang="it-CH" b="1" dirty="0" smtClean="0"/>
              <a:t>Lo scopo </a:t>
            </a:r>
            <a:r>
              <a:rPr lang="it-CH" dirty="0" smtClean="0"/>
              <a:t>è creare una ventola che sfrutti la persistenza ottica dei nostri occhi.</a:t>
            </a:r>
            <a:endParaRPr lang="it-CH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190" y="2313041"/>
            <a:ext cx="3157537" cy="308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837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Analisi dei requisiti</a:t>
            </a:r>
            <a:endParaRPr lang="it-CH" dirty="0"/>
          </a:p>
        </p:txBody>
      </p:sp>
      <p:graphicFrame>
        <p:nvGraphicFramePr>
          <p:cNvPr id="5" name="Segnaposto contenuto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3360904"/>
              </p:ext>
            </p:extLst>
          </p:nvPr>
        </p:nvGraphicFramePr>
        <p:xfrm>
          <a:off x="1097280" y="1981510"/>
          <a:ext cx="5425763" cy="34763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3813"/>
                <a:gridCol w="4521950"/>
              </a:tblGrid>
              <a:tr h="1960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CH" sz="1000" dirty="0">
                          <a:effectLst/>
                        </a:rPr>
                        <a:t>ID</a:t>
                      </a:r>
                      <a:endParaRPr lang="it-CH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CH" sz="1000">
                          <a:effectLst/>
                        </a:rPr>
                        <a:t>REQ-001 </a:t>
                      </a:r>
                      <a:endParaRPr lang="it-CH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60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CH" sz="1000">
                          <a:effectLst/>
                        </a:rPr>
                        <a:t>Nome</a:t>
                      </a:r>
                      <a:endParaRPr lang="it-CH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t-CH" sz="1000">
                          <a:effectLst/>
                        </a:rPr>
                        <a:t>Creazione orologio a livello hardware</a:t>
                      </a:r>
                      <a:endParaRPr lang="it-CH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60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CH" sz="1000">
                          <a:effectLst/>
                        </a:rPr>
                        <a:t>Priorità</a:t>
                      </a:r>
                      <a:endParaRPr lang="it-CH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CH" sz="1000">
                          <a:effectLst/>
                        </a:rPr>
                        <a:t>1</a:t>
                      </a:r>
                      <a:endParaRPr lang="it-CH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60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CH" sz="1000">
                          <a:effectLst/>
                        </a:rPr>
                        <a:t>Versione</a:t>
                      </a:r>
                      <a:endParaRPr lang="it-CH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CH" sz="1000">
                          <a:effectLst/>
                        </a:rPr>
                        <a:t>1.0</a:t>
                      </a:r>
                      <a:endParaRPr lang="it-CH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60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CH" sz="1000">
                          <a:effectLst/>
                        </a:rPr>
                        <a:t>Note</a:t>
                      </a:r>
                      <a:endParaRPr lang="it-CH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endParaRPr lang="it-CH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60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CH" sz="1000">
                          <a:effectLst/>
                        </a:rPr>
                        <a:t>Sub-ID</a:t>
                      </a:r>
                      <a:endParaRPr lang="it-CH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CH" sz="1000" dirty="0">
                          <a:effectLst/>
                        </a:rPr>
                        <a:t>Requisito</a:t>
                      </a:r>
                      <a:endParaRPr lang="it-CH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60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CH" sz="1000">
                          <a:effectLst/>
                        </a:rPr>
                        <a:t>001</a:t>
                      </a:r>
                      <a:endParaRPr lang="it-CH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CH" sz="1000" dirty="0">
                          <a:effectLst/>
                        </a:rPr>
                        <a:t>La parte hardware sarà controllata da un Arduino. </a:t>
                      </a:r>
                      <a:endParaRPr lang="it-CH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60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CH" sz="1000">
                          <a:effectLst/>
                        </a:rPr>
                        <a:t>002</a:t>
                      </a:r>
                      <a:endParaRPr lang="it-CH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CH" sz="1000" dirty="0">
                          <a:effectLst/>
                        </a:rPr>
                        <a:t>L’Arduino sarà alimentato tramite un cavo</a:t>
                      </a:r>
                      <a:endParaRPr lang="it-CH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60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CH" sz="1000">
                          <a:effectLst/>
                        </a:rPr>
                        <a:t>003</a:t>
                      </a:r>
                      <a:endParaRPr lang="it-CH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CH" sz="1000">
                          <a:effectLst/>
                        </a:rPr>
                        <a:t>L’orologio dovrà avere un diametro tra i 30 e i 50 cm</a:t>
                      </a:r>
                      <a:endParaRPr lang="it-CH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60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CH" sz="1000">
                          <a:effectLst/>
                        </a:rPr>
                        <a:t>004</a:t>
                      </a:r>
                      <a:endParaRPr lang="it-CH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CH" sz="1000">
                          <a:effectLst/>
                        </a:rPr>
                        <a:t>L’orologio dovrà avere una protezione trasparente</a:t>
                      </a:r>
                      <a:endParaRPr lang="it-CH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60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CH" sz="1000">
                          <a:effectLst/>
                        </a:rPr>
                        <a:t>005</a:t>
                      </a:r>
                      <a:endParaRPr lang="it-CH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CH" sz="1000">
                          <a:effectLst/>
                        </a:rPr>
                        <a:t>Bisogna creare la base di sostegno per l’orologio</a:t>
                      </a:r>
                      <a:endParaRPr lang="it-CH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60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CH" sz="1000">
                          <a:effectLst/>
                        </a:rPr>
                        <a:t>006</a:t>
                      </a:r>
                      <a:endParaRPr lang="it-CH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CH" sz="1000" dirty="0">
                          <a:effectLst/>
                        </a:rPr>
                        <a:t>L’orologio dovrà poter essere attaccato ad una parete</a:t>
                      </a:r>
                      <a:endParaRPr lang="it-CH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60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CH" sz="1000">
                          <a:effectLst/>
                        </a:rPr>
                        <a:t>007</a:t>
                      </a:r>
                      <a:endParaRPr lang="it-CH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CH" sz="1000">
                          <a:effectLst/>
                        </a:rPr>
                        <a:t>Bisogna fissare il motore alla base</a:t>
                      </a:r>
                      <a:endParaRPr lang="it-CH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60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CH" sz="1000">
                          <a:effectLst/>
                        </a:rPr>
                        <a:t>008</a:t>
                      </a:r>
                      <a:endParaRPr lang="it-CH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CH" sz="1000">
                          <a:effectLst/>
                        </a:rPr>
                        <a:t>Bisogna fissare la striscia di led sul perno del motore</a:t>
                      </a:r>
                      <a:endParaRPr lang="it-CH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3660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CH" sz="1000">
                          <a:effectLst/>
                        </a:rPr>
                        <a:t>009</a:t>
                      </a:r>
                      <a:endParaRPr lang="it-CH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CH" sz="1000">
                          <a:effectLst/>
                        </a:rPr>
                        <a:t>La striscia di led (digital RGB Led strip 144 Leds/m) dovrà essere il più compatta possibile</a:t>
                      </a:r>
                      <a:endParaRPr lang="it-CH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3660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CH" sz="1000">
                          <a:effectLst/>
                        </a:rPr>
                        <a:t>010</a:t>
                      </a:r>
                      <a:endParaRPr lang="it-CH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CH" sz="1000" dirty="0">
                          <a:effectLst/>
                        </a:rPr>
                        <a:t>Ogni led dovrà essere indirizzato singolarmente in modo da controllarne il colore in RGB</a:t>
                      </a:r>
                      <a:endParaRPr lang="it-CH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  <p:graphicFrame>
        <p:nvGraphicFramePr>
          <p:cNvPr id="6" name="Segnaposto contenuto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71654609"/>
              </p:ext>
            </p:extLst>
          </p:nvPr>
        </p:nvGraphicFramePr>
        <p:xfrm>
          <a:off x="6619875" y="2390776"/>
          <a:ext cx="4791075" cy="2667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8088"/>
                <a:gridCol w="3992987"/>
              </a:tblGrid>
              <a:tr h="25693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CH" sz="1000" dirty="0">
                          <a:effectLst/>
                        </a:rPr>
                        <a:t>ID</a:t>
                      </a:r>
                      <a:endParaRPr lang="it-CH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CH" sz="1000">
                          <a:effectLst/>
                        </a:rPr>
                        <a:t>REQ-002</a:t>
                      </a:r>
                      <a:endParaRPr lang="it-CH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25693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CH" sz="1000">
                          <a:effectLst/>
                        </a:rPr>
                        <a:t>Nome</a:t>
                      </a:r>
                      <a:endParaRPr lang="it-CH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t-CH" sz="1000">
                          <a:effectLst/>
                        </a:rPr>
                        <a:t>Programmazione dell’orologio</a:t>
                      </a:r>
                      <a:endParaRPr lang="it-CH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4055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CH" sz="1000">
                          <a:effectLst/>
                        </a:rPr>
                        <a:t>Priorità</a:t>
                      </a:r>
                      <a:endParaRPr lang="it-CH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CH" sz="1000">
                          <a:effectLst/>
                        </a:rPr>
                        <a:t>1</a:t>
                      </a:r>
                      <a:endParaRPr lang="it-CH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25693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CH" sz="1000">
                          <a:effectLst/>
                        </a:rPr>
                        <a:t>Versione</a:t>
                      </a:r>
                      <a:endParaRPr lang="it-CH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CH" sz="1000">
                          <a:effectLst/>
                        </a:rPr>
                        <a:t>1.0</a:t>
                      </a:r>
                      <a:endParaRPr lang="it-CH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25693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CH" sz="1000">
                          <a:effectLst/>
                        </a:rPr>
                        <a:t>Note</a:t>
                      </a:r>
                      <a:endParaRPr lang="it-CH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endParaRPr lang="it-CH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25693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CH" sz="1000">
                          <a:effectLst/>
                        </a:rPr>
                        <a:t>Sub-ID</a:t>
                      </a:r>
                      <a:endParaRPr lang="it-CH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CH" sz="1000" dirty="0">
                          <a:effectLst/>
                        </a:rPr>
                        <a:t>Requisito</a:t>
                      </a:r>
                      <a:endParaRPr lang="it-CH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7198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CH" sz="1000">
                          <a:effectLst/>
                        </a:rPr>
                        <a:t>001</a:t>
                      </a:r>
                      <a:endParaRPr lang="it-CH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CH" sz="1000" dirty="0">
                          <a:effectLst/>
                        </a:rPr>
                        <a:t>I led dovranno essere sincronizzati con la rotazione del motore in modo da mantenere la posizione dell’immagine fissa e stabile indipendentemente dalla velocità</a:t>
                      </a:r>
                      <a:endParaRPr lang="it-CH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2569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CH" sz="1000">
                          <a:effectLst/>
                        </a:rPr>
                        <a:t>002</a:t>
                      </a:r>
                      <a:endParaRPr lang="it-CH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CH" sz="1000" dirty="0">
                          <a:effectLst/>
                        </a:rPr>
                        <a:t>Dovrà esserci la possibilità di visualizzare ora, data e brevi messaggi</a:t>
                      </a:r>
                      <a:endParaRPr lang="it-CH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1457303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Progettazione</a:t>
            </a:r>
            <a:endParaRPr lang="it-CH" dirty="0"/>
          </a:p>
        </p:txBody>
      </p:sp>
      <p:pic>
        <p:nvPicPr>
          <p:cNvPr id="1026" name="Picture 2" descr="schema comple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392" y="1912020"/>
            <a:ext cx="6752176" cy="4085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69828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/>
          <p:cNvSpPr txBox="1">
            <a:spLocks/>
          </p:cNvSpPr>
          <p:nvPr/>
        </p:nvSpPr>
        <p:spPr>
          <a:xfrm>
            <a:off x="1097280" y="236596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CH" dirty="0" smtClean="0"/>
              <a:t>Implementazione</a:t>
            </a:r>
            <a:endParaRPr lang="it-CH" dirty="0"/>
          </a:p>
        </p:txBody>
      </p:sp>
      <p:sp>
        <p:nvSpPr>
          <p:cNvPr id="12" name="Segnaposto contenuto 2"/>
          <p:cNvSpPr>
            <a:spLocks noGrp="1"/>
          </p:cNvSpPr>
          <p:nvPr>
            <p:ph sz="half" idx="1"/>
          </p:nvPr>
        </p:nvSpPr>
        <p:spPr>
          <a:xfrm>
            <a:off x="1097280" y="2492120"/>
            <a:ext cx="7100790" cy="2284832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it-CH" sz="3600" dirty="0" smtClean="0"/>
              <a:t> Arduino uno</a:t>
            </a:r>
            <a:endParaRPr lang="it-CH" sz="3600" dirty="0"/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280" y="2152436"/>
            <a:ext cx="6103620" cy="383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3535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Implementazione</a:t>
            </a:r>
            <a:endParaRPr lang="it-CH" dirty="0"/>
          </a:p>
        </p:txBody>
      </p:sp>
      <p:graphicFrame>
        <p:nvGraphicFramePr>
          <p:cNvPr id="8" name="Segnaposto contenuto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708071"/>
              </p:ext>
            </p:extLst>
          </p:nvPr>
        </p:nvGraphicFramePr>
        <p:xfrm>
          <a:off x="1096962" y="1846263"/>
          <a:ext cx="10058717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4502935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7CBA9AD-FEFA-4D63-B990-DD4316FAE4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graphicEl>
                                              <a:dgm id="{F7CBA9AD-FEFA-4D63-B990-DD4316FAE4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graphicEl>
                                              <a:dgm id="{F7CBA9AD-FEFA-4D63-B990-DD4316FAE4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graphicEl>
                                              <a:dgm id="{F7CBA9AD-FEFA-4D63-B990-DD4316FAE4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A383E8A-4757-4BBD-A75B-C5EAE8BDF4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graphicEl>
                                              <a:dgm id="{DA383E8A-4757-4BBD-A75B-C5EAE8BDF4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graphicEl>
                                              <a:dgm id="{DA383E8A-4757-4BBD-A75B-C5EAE8BDF4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graphicEl>
                                              <a:dgm id="{DA383E8A-4757-4BBD-A75B-C5EAE8BDF4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9715DEE-8FA4-496B-B548-CD33914F87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graphicEl>
                                              <a:dgm id="{49715DEE-8FA4-496B-B548-CD33914F87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graphicEl>
                                              <a:dgm id="{49715DEE-8FA4-496B-B548-CD33914F87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graphicEl>
                                              <a:dgm id="{49715DEE-8FA4-496B-B548-CD33914F87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D8AB320-18AD-4ED3-B141-3A9A6DE50F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graphicEl>
                                              <a:dgm id="{8D8AB320-18AD-4ED3-B141-3A9A6DE50F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graphicEl>
                                              <a:dgm id="{8D8AB320-18AD-4ED3-B141-3A9A6DE50F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graphicEl>
                                              <a:dgm id="{8D8AB320-18AD-4ED3-B141-3A9A6DE50F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D175D1B-1075-4BF3-8C6A-1F52D3BA86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>
                                            <p:graphicEl>
                                              <a:dgm id="{2D175D1B-1075-4BF3-8C6A-1F52D3BA86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graphicEl>
                                              <a:dgm id="{2D175D1B-1075-4BF3-8C6A-1F52D3BA86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graphicEl>
                                              <a:dgm id="{2D175D1B-1075-4BF3-8C6A-1F52D3BA86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Implementazione</a:t>
            </a:r>
            <a:endParaRPr lang="it-CH" dirty="0"/>
          </a:p>
        </p:txBody>
      </p:sp>
      <p:sp>
        <p:nvSpPr>
          <p:cNvPr id="6" name="Segnaposto contenuto 3"/>
          <p:cNvSpPr txBox="1">
            <a:spLocks/>
          </p:cNvSpPr>
          <p:nvPr/>
        </p:nvSpPr>
        <p:spPr>
          <a:xfrm>
            <a:off x="1188720" y="1845735"/>
            <a:ext cx="493776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CH" dirty="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3067051" y="1845735"/>
            <a:ext cx="5657850" cy="4459815"/>
          </a:xfrm>
          <a:prstGeom prst="rect">
            <a:avLst/>
          </a:prstGeom>
          <a:solidFill>
            <a:srgbClr val="E7E6E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it-CH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// lettera 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it-CH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it-CH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	{0,1,2,3,4,5,6,7}, 	//0/ ********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it-CH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	{0,2},        	       	//1/ * 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it-CH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	{0,2},                  	//2/ * 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it-CH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	{0,2},                 	//3/ * 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it-CH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	{0,2},                  	//4/ * 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it-CH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	{0,2},                  	//5/ * 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it-CH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	{0,2},                  	//6/ * 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it-CH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	{0,1,2,3,4,5,6,7}</a:t>
            </a:r>
            <a:r>
              <a:rPr lang="it-CH" dirty="0">
                <a:latin typeface="Calibri" panose="020F0502020204030204" pitchFamily="34" charset="0"/>
              </a:rPr>
              <a:t>	</a:t>
            </a:r>
            <a:r>
              <a:rPr kumimoji="0" lang="it-CH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//7/ ********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it-CH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                                     	// / 01234567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it-CH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},</a:t>
            </a:r>
            <a:endParaRPr kumimoji="0" lang="it-CH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64029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Implementazione</a:t>
            </a:r>
            <a:endParaRPr lang="it-CH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3016" y="1925046"/>
            <a:ext cx="5706928" cy="359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9891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ttivo">
  <a:themeElements>
    <a:clrScheme name="Retrospettiv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896</TotalTime>
  <Words>414</Words>
  <Application>Microsoft Office PowerPoint</Application>
  <PresentationFormat>Widescreen</PresentationFormat>
  <Paragraphs>129</Paragraphs>
  <Slides>16</Slides>
  <Notes>15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Times New Roman</vt:lpstr>
      <vt:lpstr>Retrospettivo</vt:lpstr>
      <vt:lpstr>Presentazione progetto 2</vt:lpstr>
      <vt:lpstr>Indice</vt:lpstr>
      <vt:lpstr>Introduzione</vt:lpstr>
      <vt:lpstr>Analisi dei requisiti</vt:lpstr>
      <vt:lpstr>Progettazione</vt:lpstr>
      <vt:lpstr>Presentazione standard di PowerPoint</vt:lpstr>
      <vt:lpstr>Implementazione</vt:lpstr>
      <vt:lpstr>Implementazione</vt:lpstr>
      <vt:lpstr>Implementazione</vt:lpstr>
      <vt:lpstr>Implementazione</vt:lpstr>
      <vt:lpstr>Implementazione</vt:lpstr>
      <vt:lpstr>Implementazione</vt:lpstr>
      <vt:lpstr>Implementazione</vt:lpstr>
      <vt:lpstr>Risultato</vt:lpstr>
      <vt:lpstr>Test</vt:lpstr>
      <vt:lpstr>Conclusioni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proggetto1</dc:title>
  <dc:creator>Igor Fontanini</dc:creator>
  <cp:lastModifiedBy>Nemanja Stojanovic</cp:lastModifiedBy>
  <cp:revision>50</cp:revision>
  <dcterms:created xsi:type="dcterms:W3CDTF">2017-10-27T12:40:40Z</dcterms:created>
  <dcterms:modified xsi:type="dcterms:W3CDTF">2018-03-09T14:48:11Z</dcterms:modified>
</cp:coreProperties>
</file>