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79" r:id="rId12"/>
    <p:sldId id="281" r:id="rId13"/>
    <p:sldId id="266" r:id="rId14"/>
    <p:sldId id="267" r:id="rId15"/>
    <p:sldId id="278" r:id="rId16"/>
    <p:sldId id="282" r:id="rId17"/>
    <p:sldId id="268" r:id="rId18"/>
    <p:sldId id="280" r:id="rId19"/>
    <p:sldId id="269" r:id="rId20"/>
    <p:sldId id="270" r:id="rId21"/>
    <p:sldId id="271" r:id="rId22"/>
    <p:sldId id="272" r:id="rId23"/>
    <p:sldId id="273" r:id="rId24"/>
    <p:sldId id="274" r:id="rId25"/>
    <p:sldId id="275" r:id="rId26"/>
    <p:sldId id="276" r:id="rId27"/>
    <p:sldId id="277" r:id="rId28"/>
  </p:sldIdLst>
  <p:sldSz cx="9144000" cy="5143500" type="screen16x9"/>
  <p:notesSz cx="6858000" cy="9144000"/>
  <p:embeddedFontLst>
    <p:embeddedFont>
      <p:font typeface="Nunito" charset="0"/>
      <p:regular r:id="rId30"/>
      <p:bold r:id="rId31"/>
      <p:italic r:id="rId32"/>
      <p:boldItalic r:id="rId33"/>
    </p:embeddedFont>
    <p:embeddedFont>
      <p:font typeface="Calibri" pitchFamily="34" charset="0"/>
      <p:regular r:id="rId34"/>
      <p:bold r:id="rId35"/>
      <p:italic r:id="rId36"/>
      <p:boldItalic r:id="rId37"/>
    </p:embeddedFont>
    <p:embeddedFont>
      <p:font typeface="Roboto" charset="0"/>
      <p:regular r:id="rId38"/>
      <p:bold r:id="rId39"/>
      <p:italic r:id="rId40"/>
      <p:boldItalic r:id="rId41"/>
    </p:embeddedFont>
    <p:embeddedFont>
      <p:font typeface="Roboto Medium"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3" d="100"/>
          <a:sy n="113" d="100"/>
        </p:scale>
        <p:origin x="-562" y="-6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8b87607a59_0_1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8b87607a59_0_1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8b87607a59_0_1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8b87607a59_0_1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8b87607a59_0_1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8b87607a59_0_1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8b87607a59_0_10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8b87607a59_0_1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8b87607a59_0_10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8b87607a59_0_1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8b87607a59_0_1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8b87607a59_0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8b87607a59_0_1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8b87607a59_0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8b87607a59_0_1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8b87607a59_0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8b87607a59_0_1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8b87607a59_0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8b87607a59_0_1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8b87607a59_0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8b87607a59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8b87607a5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8b87607a59_0_1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8b87607a59_0_1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8b87607a59_0_1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8b87607a59_0_1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8b87607a59_0_1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8b87607a59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8b87607a59_0_1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8b87607a59_0_1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8b87607a59_0_1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8b87607a59_0_1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8b87607a59_0_1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8b87607a59_0_1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8b87607a59_0_1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8b87607a59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8b87607a59_0_1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8b87607a59_0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b87607a59_0_10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8b87607a59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8b87607a59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8b87607a5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8b87607a59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8b87607a59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8b87607a59_0_1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8b87607a59_0_1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8b87607a59_0_10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8b87607a59_0_1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8b87607a59_0_1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8b87607a59_0_1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8b9390ca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8b9390ca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000">
        <p:push dir="r"/>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Public Grievance</a:t>
            </a:r>
            <a:endParaRPr/>
          </a:p>
        </p:txBody>
      </p:sp>
      <p:sp>
        <p:nvSpPr>
          <p:cNvPr id="129" name="Google Shape;129;p13"/>
          <p:cNvSpPr txBox="1">
            <a:spLocks noGrp="1"/>
          </p:cNvSpPr>
          <p:nvPr>
            <p:ph type="subTitle" idx="1"/>
          </p:nvPr>
        </p:nvSpPr>
        <p:spPr>
          <a:xfrm>
            <a:off x="1858700" y="3413157"/>
            <a:ext cx="5361300" cy="997477"/>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IN" dirty="0" smtClean="0"/>
              <a:t>Present to you by -</a:t>
            </a:r>
          </a:p>
          <a:p>
            <a:pPr marL="0" lvl="0" indent="0" algn="ctr" rtl="0">
              <a:spcBef>
                <a:spcPts val="0"/>
              </a:spcBef>
              <a:spcAft>
                <a:spcPts val="0"/>
              </a:spcAft>
              <a:buNone/>
            </a:pPr>
            <a:r>
              <a:rPr lang="en-IN" dirty="0" smtClean="0"/>
              <a:t>                                             Room30</a:t>
            </a:r>
          </a:p>
          <a:p>
            <a:pPr marL="0" lvl="0" indent="0" algn="ctr" rtl="0">
              <a:spcBef>
                <a:spcPts val="0"/>
              </a:spcBef>
              <a:spcAft>
                <a:spcPts val="0"/>
              </a:spcAft>
              <a:buNone/>
            </a:pPr>
            <a:r>
              <a:rPr lang="en-IN" dirty="0" smtClean="0"/>
              <a:t> </a:t>
            </a:r>
            <a:r>
              <a:rPr lang="en-IN" dirty="0" smtClean="0"/>
              <a:t>                                             </a:t>
            </a:r>
            <a:r>
              <a:rPr lang="en-IN" dirty="0" err="1" smtClean="0"/>
              <a:t>Subhojit</a:t>
            </a:r>
            <a:r>
              <a:rPr lang="en-IN" dirty="0" smtClean="0"/>
              <a:t> </a:t>
            </a:r>
            <a:r>
              <a:rPr lang="en-IN" dirty="0" err="1" smtClean="0"/>
              <a:t>Kundu</a:t>
            </a:r>
            <a:endParaRPr lang="en-IN" dirty="0" smtClean="0"/>
          </a:p>
          <a:p>
            <a:pPr marL="0" lvl="0" indent="0" algn="ctr" rtl="0">
              <a:spcBef>
                <a:spcPts val="0"/>
              </a:spcBef>
              <a:spcAft>
                <a:spcPts val="0"/>
              </a:spcAft>
              <a:buNone/>
            </a:pPr>
            <a:r>
              <a:rPr lang="en-IN" dirty="0" smtClean="0"/>
              <a:t>                                                </a:t>
            </a:r>
            <a:r>
              <a:rPr lang="en-IN" dirty="0" err="1" smtClean="0"/>
              <a:t>Subham</a:t>
            </a:r>
            <a:r>
              <a:rPr lang="en-IN" dirty="0" smtClean="0"/>
              <a:t> </a:t>
            </a:r>
            <a:r>
              <a:rPr lang="en-IN" dirty="0" err="1" smtClean="0"/>
              <a:t>Mohanty</a:t>
            </a:r>
            <a:endParaRPr lang="en-IN" dirty="0" smtClean="0"/>
          </a:p>
          <a:p>
            <a:pPr marL="0" lvl="0" indent="0" algn="ctr" rtl="0">
              <a:spcBef>
                <a:spcPts val="0"/>
              </a:spcBef>
              <a:spcAft>
                <a:spcPts val="0"/>
              </a:spcAft>
              <a:buNone/>
            </a:pPr>
            <a:r>
              <a:rPr lang="en-IN" dirty="0" smtClean="0"/>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1000"/>
                                        <p:tgtEl>
                                          <p:spTgt spid="128"/>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29"/>
                                        </p:tgtEl>
                                        <p:attrNameLst>
                                          <p:attrName>style.visibility</p:attrName>
                                        </p:attrNameLst>
                                      </p:cBhvr>
                                      <p:to>
                                        <p:strVal val="visible"/>
                                      </p:to>
                                    </p:set>
                                    <p:anim calcmode="lin" valueType="num">
                                      <p:cBhvr additive="base">
                                        <p:cTn id="10" dur="1000"/>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2"/>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000"/>
              <a:t>Email validation with resend link timer</a:t>
            </a:r>
            <a:endParaRPr sz="2000"/>
          </a:p>
        </p:txBody>
      </p:sp>
      <p:pic>
        <p:nvPicPr>
          <p:cNvPr id="220" name="Google Shape;220;p22"/>
          <p:cNvPicPr preferRelativeResize="0"/>
          <p:nvPr/>
        </p:nvPicPr>
        <p:blipFill rotWithShape="1">
          <a:blip r:embed="rId3">
            <a:alphaModFix/>
          </a:blip>
          <a:srcRect t="20722" b="20722"/>
          <a:stretch/>
        </p:blipFill>
        <p:spPr>
          <a:xfrm>
            <a:off x="152400" y="152400"/>
            <a:ext cx="8839197" cy="330472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0"/>
                                        </p:tgtEl>
                                        <p:attrNameLst>
                                          <p:attrName>style.visibility</p:attrName>
                                        </p:attrNameLst>
                                      </p:cBhvr>
                                      <p:to>
                                        <p:strVal val="visible"/>
                                      </p:to>
                                    </p:set>
                                    <p:anim calcmode="lin" valueType="num">
                                      <p:cBhvr additive="base">
                                        <p:cTn id="7" dur="1000"/>
                                        <p:tgtEl>
                                          <p:spTgt spid="22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19"/>
                                        </p:tgtEl>
                                        <p:attrNameLst>
                                          <p:attrName>style.visibility</p:attrName>
                                        </p:attrNameLst>
                                      </p:cBhvr>
                                      <p:to>
                                        <p:strVal val="visible"/>
                                      </p:to>
                                    </p:set>
                                    <p:anim calcmode="lin" valueType="num">
                                      <p:cBhvr additive="base">
                                        <p:cTn id="10" dur="1000"/>
                                        <p:tgtEl>
                                          <p:spTgt spid="21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2"/>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000" dirty="0" smtClean="0"/>
              <a:t>Complaint lodge form</a:t>
            </a:r>
            <a:endParaRPr sz="2000"/>
          </a:p>
        </p:txBody>
      </p:sp>
      <p:pic>
        <p:nvPicPr>
          <p:cNvPr id="220" name="Google Shape;220;p22"/>
          <p:cNvPicPr preferRelativeResize="0"/>
          <p:nvPr/>
        </p:nvPicPr>
        <p:blipFill>
          <a:blip r:embed="rId3"/>
          <a:stretch>
            <a:fillRect/>
          </a:stretch>
        </p:blipFill>
        <p:spPr>
          <a:xfrm>
            <a:off x="1964939" y="262218"/>
            <a:ext cx="5214118" cy="319490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0"/>
                                        </p:tgtEl>
                                        <p:attrNameLst>
                                          <p:attrName>style.visibility</p:attrName>
                                        </p:attrNameLst>
                                      </p:cBhvr>
                                      <p:to>
                                        <p:strVal val="visible"/>
                                      </p:to>
                                    </p:set>
                                    <p:anim calcmode="lin" valueType="num">
                                      <p:cBhvr additive="base">
                                        <p:cTn id="7" dur="1000"/>
                                        <p:tgtEl>
                                          <p:spTgt spid="22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19"/>
                                        </p:tgtEl>
                                        <p:attrNameLst>
                                          <p:attrName>style.visibility</p:attrName>
                                        </p:attrNameLst>
                                      </p:cBhvr>
                                      <p:to>
                                        <p:strVal val="visible"/>
                                      </p:to>
                                    </p:set>
                                    <p:anim calcmode="lin" valueType="num">
                                      <p:cBhvr additive="base">
                                        <p:cTn id="10" dur="1000"/>
                                        <p:tgtEl>
                                          <p:spTgt spid="21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2"/>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fontScale="85000" lnSpcReduction="10000"/>
          </a:bodyPr>
          <a:lstStyle/>
          <a:p>
            <a:pPr marL="0" lvl="0" indent="0" algn="l" rtl="0">
              <a:spcBef>
                <a:spcPts val="0"/>
              </a:spcBef>
              <a:spcAft>
                <a:spcPts val="0"/>
              </a:spcAft>
              <a:buNone/>
            </a:pPr>
            <a:r>
              <a:rPr lang="en" sz="2000" dirty="0" smtClean="0"/>
              <a:t>Complaint lodge failed if user not given rating to any previously closed application</a:t>
            </a:r>
            <a:endParaRPr sz="2000"/>
          </a:p>
        </p:txBody>
      </p:sp>
      <p:pic>
        <p:nvPicPr>
          <p:cNvPr id="220" name="Google Shape;220;p22"/>
          <p:cNvPicPr preferRelativeResize="0"/>
          <p:nvPr/>
        </p:nvPicPr>
        <p:blipFill>
          <a:blip r:embed="rId3"/>
          <a:stretch>
            <a:fillRect/>
          </a:stretch>
        </p:blipFill>
        <p:spPr>
          <a:xfrm>
            <a:off x="1964939" y="608432"/>
            <a:ext cx="5214118" cy="250247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0"/>
                                        </p:tgtEl>
                                        <p:attrNameLst>
                                          <p:attrName>style.visibility</p:attrName>
                                        </p:attrNameLst>
                                      </p:cBhvr>
                                      <p:to>
                                        <p:strVal val="visible"/>
                                      </p:to>
                                    </p:set>
                                    <p:anim calcmode="lin" valueType="num">
                                      <p:cBhvr additive="base">
                                        <p:cTn id="7" dur="1000"/>
                                        <p:tgtEl>
                                          <p:spTgt spid="22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19"/>
                                        </p:tgtEl>
                                        <p:attrNameLst>
                                          <p:attrName>style.visibility</p:attrName>
                                        </p:attrNameLst>
                                      </p:cBhvr>
                                      <p:to>
                                        <p:strVal val="visible"/>
                                      </p:to>
                                    </p:set>
                                    <p:anim calcmode="lin" valueType="num">
                                      <p:cBhvr additive="base">
                                        <p:cTn id="10" dur="1000"/>
                                        <p:tgtEl>
                                          <p:spTgt spid="21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3"/>
          <p:cNvSpPr txBox="1">
            <a:spLocks noGrp="1"/>
          </p:cNvSpPr>
          <p:nvPr>
            <p:ph type="body" idx="1"/>
          </p:nvPr>
        </p:nvSpPr>
        <p:spPr>
          <a:xfrm>
            <a:off x="328025" y="4163500"/>
            <a:ext cx="8175000" cy="605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000"/>
              <a:t>If payment failed then user will get this retry payment option in his portal</a:t>
            </a:r>
            <a:endParaRPr sz="2000"/>
          </a:p>
        </p:txBody>
      </p:sp>
      <p:pic>
        <p:nvPicPr>
          <p:cNvPr id="226" name="Google Shape;226;p23"/>
          <p:cNvPicPr preferRelativeResize="0"/>
          <p:nvPr/>
        </p:nvPicPr>
        <p:blipFill rotWithShape="1">
          <a:blip r:embed="rId3">
            <a:alphaModFix/>
          </a:blip>
          <a:srcRect l="7863" r="7855"/>
          <a:stretch/>
        </p:blipFill>
        <p:spPr>
          <a:xfrm>
            <a:off x="152400" y="152400"/>
            <a:ext cx="8839195" cy="330472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additive="base">
                                        <p:cTn id="7" dur="1000"/>
                                        <p:tgtEl>
                                          <p:spTgt spid="22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25"/>
                                        </p:tgtEl>
                                        <p:attrNameLst>
                                          <p:attrName>style.visibility</p:attrName>
                                        </p:attrNameLst>
                                      </p:cBhvr>
                                      <p:to>
                                        <p:strVal val="visible"/>
                                      </p:to>
                                    </p:set>
                                    <p:anim calcmode="lin" valueType="num">
                                      <p:cBhvr additive="base">
                                        <p:cTn id="10" dur="1000"/>
                                        <p:tgtEl>
                                          <p:spTgt spid="22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4"/>
          <p:cNvSpPr txBox="1">
            <a:spLocks noGrp="1"/>
          </p:cNvSpPr>
          <p:nvPr>
            <p:ph type="body" idx="1"/>
          </p:nvPr>
        </p:nvSpPr>
        <p:spPr>
          <a:xfrm>
            <a:off x="328025" y="4163500"/>
            <a:ext cx="8484300" cy="605100"/>
          </a:xfrm>
          <a:prstGeom prst="rect">
            <a:avLst/>
          </a:prstGeom>
        </p:spPr>
        <p:txBody>
          <a:bodyPr spcFirstLastPara="1" wrap="square" lIns="91425" tIns="91425" rIns="91425" bIns="91425" anchor="b" anchorCtr="0">
            <a:normAutofit fontScale="92500" lnSpcReduction="20000"/>
          </a:bodyPr>
          <a:lstStyle/>
          <a:p>
            <a:pPr marL="0" lvl="0" indent="0" algn="l" rtl="0">
              <a:spcBef>
                <a:spcPts val="0"/>
              </a:spcBef>
              <a:spcAft>
                <a:spcPts val="0"/>
              </a:spcAft>
              <a:buNone/>
            </a:pPr>
            <a:r>
              <a:rPr lang="en" sz="2000"/>
              <a:t>Chat between Staff and User and audio play automatically when user received message</a:t>
            </a:r>
            <a:endParaRPr sz="2000"/>
          </a:p>
        </p:txBody>
      </p:sp>
      <p:pic>
        <p:nvPicPr>
          <p:cNvPr id="232" name="Google Shape;232;p24"/>
          <p:cNvPicPr preferRelativeResize="0"/>
          <p:nvPr/>
        </p:nvPicPr>
        <p:blipFill rotWithShape="1">
          <a:blip r:embed="rId3">
            <a:alphaModFix/>
          </a:blip>
          <a:srcRect t="1276" b="1276"/>
          <a:stretch/>
        </p:blipFill>
        <p:spPr>
          <a:xfrm>
            <a:off x="152400" y="152400"/>
            <a:ext cx="8839199" cy="330472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2"/>
                                        </p:tgtEl>
                                        <p:attrNameLst>
                                          <p:attrName>style.visibility</p:attrName>
                                        </p:attrNameLst>
                                      </p:cBhvr>
                                      <p:to>
                                        <p:strVal val="visible"/>
                                      </p:to>
                                    </p:set>
                                    <p:anim calcmode="lin" valueType="num">
                                      <p:cBhvr additive="base">
                                        <p:cTn id="7" dur="1000"/>
                                        <p:tgtEl>
                                          <p:spTgt spid="23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31"/>
                                        </p:tgtEl>
                                        <p:attrNameLst>
                                          <p:attrName>style.visibility</p:attrName>
                                        </p:attrNameLst>
                                      </p:cBhvr>
                                      <p:to>
                                        <p:strVal val="visible"/>
                                      </p:to>
                                    </p:set>
                                    <p:anim calcmode="lin" valueType="num">
                                      <p:cBhvr additive="base">
                                        <p:cTn id="10" dur="1000"/>
                                        <p:tgtEl>
                                          <p:spTgt spid="23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5"/>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fontScale="92500"/>
          </a:bodyPr>
          <a:lstStyle/>
          <a:p>
            <a:pPr marL="0" lvl="0" indent="0" algn="l" rtl="0">
              <a:spcBef>
                <a:spcPts val="0"/>
              </a:spcBef>
              <a:spcAft>
                <a:spcPts val="0"/>
              </a:spcAft>
              <a:buNone/>
            </a:pPr>
            <a:r>
              <a:rPr lang="en" sz="2000" dirty="0" smtClean="0"/>
              <a:t>If extra payment added by staff then payment option...History of action</a:t>
            </a:r>
            <a:endParaRPr sz="2000"/>
          </a:p>
        </p:txBody>
      </p:sp>
      <p:pic>
        <p:nvPicPr>
          <p:cNvPr id="238" name="Google Shape;238;p25"/>
          <p:cNvPicPr preferRelativeResize="0"/>
          <p:nvPr/>
        </p:nvPicPr>
        <p:blipFill>
          <a:blip r:embed="rId3"/>
          <a:stretch>
            <a:fillRect/>
          </a:stretch>
        </p:blipFill>
        <p:spPr>
          <a:xfrm>
            <a:off x="535186" y="267787"/>
            <a:ext cx="7436904" cy="36724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8"/>
                                        </p:tgtEl>
                                        <p:attrNameLst>
                                          <p:attrName>style.visibility</p:attrName>
                                        </p:attrNameLst>
                                      </p:cBhvr>
                                      <p:to>
                                        <p:strVal val="visible"/>
                                      </p:to>
                                    </p:set>
                                    <p:anim calcmode="lin" valueType="num">
                                      <p:cBhvr additive="base">
                                        <p:cTn id="7" dur="1000"/>
                                        <p:tgtEl>
                                          <p:spTgt spid="23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37"/>
                                        </p:tgtEl>
                                        <p:attrNameLst>
                                          <p:attrName>style.visibility</p:attrName>
                                        </p:attrNameLst>
                                      </p:cBhvr>
                                      <p:to>
                                        <p:strVal val="visible"/>
                                      </p:to>
                                    </p:set>
                                    <p:anim calcmode="lin" valueType="num">
                                      <p:cBhvr additive="base">
                                        <p:cTn id="10" dur="1000"/>
                                        <p:tgtEl>
                                          <p:spTgt spid="23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5"/>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2000" dirty="0" smtClean="0"/>
              <a:t>W</a:t>
            </a:r>
            <a:r>
              <a:rPr lang="en" sz="2000" dirty="0" smtClean="0"/>
              <a:t>orker can only change status to status assign to them</a:t>
            </a:r>
            <a:endParaRPr sz="2000"/>
          </a:p>
        </p:txBody>
      </p:sp>
      <p:pic>
        <p:nvPicPr>
          <p:cNvPr id="238" name="Google Shape;238;p25"/>
          <p:cNvPicPr preferRelativeResize="0"/>
          <p:nvPr/>
        </p:nvPicPr>
        <p:blipFill>
          <a:blip r:embed="rId3"/>
          <a:stretch>
            <a:fillRect/>
          </a:stretch>
        </p:blipFill>
        <p:spPr>
          <a:xfrm>
            <a:off x="535186" y="283559"/>
            <a:ext cx="7436904" cy="364088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8"/>
                                        </p:tgtEl>
                                        <p:attrNameLst>
                                          <p:attrName>style.visibility</p:attrName>
                                        </p:attrNameLst>
                                      </p:cBhvr>
                                      <p:to>
                                        <p:strVal val="visible"/>
                                      </p:to>
                                    </p:set>
                                    <p:anim calcmode="lin" valueType="num">
                                      <p:cBhvr additive="base">
                                        <p:cTn id="7" dur="1000"/>
                                        <p:tgtEl>
                                          <p:spTgt spid="23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37"/>
                                        </p:tgtEl>
                                        <p:attrNameLst>
                                          <p:attrName>style.visibility</p:attrName>
                                        </p:attrNameLst>
                                      </p:cBhvr>
                                      <p:to>
                                        <p:strVal val="visible"/>
                                      </p:to>
                                    </p:set>
                                    <p:anim calcmode="lin" valueType="num">
                                      <p:cBhvr additive="base">
                                        <p:cTn id="10" dur="1000"/>
                                        <p:tgtEl>
                                          <p:spTgt spid="23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5"/>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fontScale="85000" lnSpcReduction="20000"/>
          </a:bodyPr>
          <a:lstStyle/>
          <a:p>
            <a:pPr marL="0" lvl="0" indent="0" algn="l" rtl="0">
              <a:spcBef>
                <a:spcPts val="0"/>
              </a:spcBef>
              <a:spcAft>
                <a:spcPts val="0"/>
              </a:spcAft>
              <a:buNone/>
            </a:pPr>
            <a:r>
              <a:rPr lang="en" sz="2000"/>
              <a:t>Rating by user…..and based on user average rating of the staff showing in right side</a:t>
            </a:r>
            <a:endParaRPr sz="2000"/>
          </a:p>
        </p:txBody>
      </p:sp>
      <p:pic>
        <p:nvPicPr>
          <p:cNvPr id="238" name="Google Shape;238;p25"/>
          <p:cNvPicPr preferRelativeResize="0"/>
          <p:nvPr/>
        </p:nvPicPr>
        <p:blipFill rotWithShape="1">
          <a:blip r:embed="rId3">
            <a:alphaModFix/>
          </a:blip>
          <a:srcRect l="-664" t="9142" b="14673"/>
          <a:stretch/>
        </p:blipFill>
        <p:spPr>
          <a:xfrm>
            <a:off x="93900" y="-135625"/>
            <a:ext cx="8897698" cy="36724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8"/>
                                        </p:tgtEl>
                                        <p:attrNameLst>
                                          <p:attrName>style.visibility</p:attrName>
                                        </p:attrNameLst>
                                      </p:cBhvr>
                                      <p:to>
                                        <p:strVal val="visible"/>
                                      </p:to>
                                    </p:set>
                                    <p:anim calcmode="lin" valueType="num">
                                      <p:cBhvr additive="base">
                                        <p:cTn id="7" dur="1000"/>
                                        <p:tgtEl>
                                          <p:spTgt spid="23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37"/>
                                        </p:tgtEl>
                                        <p:attrNameLst>
                                          <p:attrName>style.visibility</p:attrName>
                                        </p:attrNameLst>
                                      </p:cBhvr>
                                      <p:to>
                                        <p:strVal val="visible"/>
                                      </p:to>
                                    </p:set>
                                    <p:anim calcmode="lin" valueType="num">
                                      <p:cBhvr additive="base">
                                        <p:cTn id="10" dur="1000"/>
                                        <p:tgtEl>
                                          <p:spTgt spid="23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5"/>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000" dirty="0" smtClean="0"/>
              <a:t>Extra payment add by user for any specific user</a:t>
            </a:r>
            <a:endParaRPr sz="2000"/>
          </a:p>
        </p:txBody>
      </p:sp>
      <p:pic>
        <p:nvPicPr>
          <p:cNvPr id="238" name="Google Shape;238;p25"/>
          <p:cNvPicPr preferRelativeResize="0"/>
          <p:nvPr/>
        </p:nvPicPr>
        <p:blipFill>
          <a:blip r:embed="rId3"/>
          <a:stretch>
            <a:fillRect/>
          </a:stretch>
        </p:blipFill>
        <p:spPr>
          <a:xfrm>
            <a:off x="1147941" y="322729"/>
            <a:ext cx="6789616" cy="32140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8"/>
                                        </p:tgtEl>
                                        <p:attrNameLst>
                                          <p:attrName>style.visibility</p:attrName>
                                        </p:attrNameLst>
                                      </p:cBhvr>
                                      <p:to>
                                        <p:strVal val="visible"/>
                                      </p:to>
                                    </p:set>
                                    <p:anim calcmode="lin" valueType="num">
                                      <p:cBhvr additive="base">
                                        <p:cTn id="7" dur="1000"/>
                                        <p:tgtEl>
                                          <p:spTgt spid="23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37"/>
                                        </p:tgtEl>
                                        <p:attrNameLst>
                                          <p:attrName>style.visibility</p:attrName>
                                        </p:attrNameLst>
                                      </p:cBhvr>
                                      <p:to>
                                        <p:strVal val="visible"/>
                                      </p:to>
                                    </p:set>
                                    <p:anim calcmode="lin" valueType="num">
                                      <p:cBhvr additive="base">
                                        <p:cTn id="10" dur="1000"/>
                                        <p:tgtEl>
                                          <p:spTgt spid="23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6"/>
          <p:cNvSpPr txBox="1">
            <a:spLocks noGrp="1"/>
          </p:cNvSpPr>
          <p:nvPr>
            <p:ph type="body" idx="1"/>
          </p:nvPr>
        </p:nvSpPr>
        <p:spPr>
          <a:xfrm>
            <a:off x="328025" y="4163500"/>
            <a:ext cx="8467200" cy="605100"/>
          </a:xfrm>
          <a:prstGeom prst="rect">
            <a:avLst/>
          </a:prstGeom>
        </p:spPr>
        <p:txBody>
          <a:bodyPr spcFirstLastPara="1" wrap="square" lIns="91425" tIns="91425" rIns="91425" bIns="91425" anchor="b" anchorCtr="0">
            <a:normAutofit fontScale="92500"/>
          </a:bodyPr>
          <a:lstStyle/>
          <a:p>
            <a:pPr marL="0" lvl="0" indent="0" algn="l" rtl="0">
              <a:spcBef>
                <a:spcPts val="0"/>
              </a:spcBef>
              <a:spcAft>
                <a:spcPts val="0"/>
              </a:spcAft>
              <a:buNone/>
            </a:pPr>
            <a:r>
              <a:rPr lang="en" sz="2216"/>
              <a:t>Custom department list.Admin/Staff can add new department in the system</a:t>
            </a:r>
            <a:endParaRPr sz="2216"/>
          </a:p>
        </p:txBody>
      </p:sp>
      <p:pic>
        <p:nvPicPr>
          <p:cNvPr id="244" name="Google Shape;244;p26"/>
          <p:cNvPicPr preferRelativeResize="0"/>
          <p:nvPr/>
        </p:nvPicPr>
        <p:blipFill rotWithShape="1">
          <a:blip r:embed="rId3">
            <a:alphaModFix/>
          </a:blip>
          <a:srcRect t="2335" b="2335"/>
          <a:stretch/>
        </p:blipFill>
        <p:spPr>
          <a:xfrm>
            <a:off x="152400" y="152400"/>
            <a:ext cx="8839195" cy="330472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4"/>
                                        </p:tgtEl>
                                        <p:attrNameLst>
                                          <p:attrName>style.visibility</p:attrName>
                                        </p:attrNameLst>
                                      </p:cBhvr>
                                      <p:to>
                                        <p:strVal val="visible"/>
                                      </p:to>
                                    </p:set>
                                    <p:anim calcmode="lin" valueType="num">
                                      <p:cBhvr additive="base">
                                        <p:cTn id="7" dur="1000"/>
                                        <p:tgtEl>
                                          <p:spTgt spid="24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43"/>
                                        </p:tgtEl>
                                        <p:attrNameLst>
                                          <p:attrName>style.visibility</p:attrName>
                                        </p:attrNameLst>
                                      </p:cBhvr>
                                      <p:to>
                                        <p:strVal val="visible"/>
                                      </p:to>
                                    </p:set>
                                    <p:anim calcmode="lin" valueType="num">
                                      <p:cBhvr additive="base">
                                        <p:cTn id="10" dur="1000"/>
                                        <p:tgtEl>
                                          <p:spTgt spid="24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700">
                <a:solidFill>
                  <a:srgbClr val="000000"/>
                </a:solidFill>
              </a:rPr>
              <a:t>Crew has an imposter .They need to complete the task before imposter is successful in his motives.To help them complete the task efficiently crewmates need something that can efficiently speed up the process.Help them out!</a:t>
            </a:r>
            <a:endParaRPr sz="27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1000"/>
                                        <p:tgtEl>
                                          <p:spTgt spid="13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135"/>
                                        </p:tgtEl>
                                        <p:attrNameLst>
                                          <p:attrName>style.visibility</p:attrName>
                                        </p:attrNameLst>
                                      </p:cBhvr>
                                      <p:to>
                                        <p:strVal val="visible"/>
                                      </p:to>
                                    </p:set>
                                    <p:anim calcmode="lin" valueType="num">
                                      <p:cBhvr additive="base">
                                        <p:cTn id="11" dur="2100"/>
                                        <p:tgtEl>
                                          <p:spTgt spid="13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7"/>
          <p:cNvSpPr txBox="1">
            <a:spLocks noGrp="1"/>
          </p:cNvSpPr>
          <p:nvPr>
            <p:ph type="body" idx="1"/>
          </p:nvPr>
        </p:nvSpPr>
        <p:spPr>
          <a:xfrm>
            <a:off x="328025" y="4163500"/>
            <a:ext cx="8592300" cy="605100"/>
          </a:xfrm>
          <a:prstGeom prst="rect">
            <a:avLst/>
          </a:prstGeom>
        </p:spPr>
        <p:txBody>
          <a:bodyPr spcFirstLastPara="1" wrap="square" lIns="91425" tIns="91425" rIns="91425" bIns="91425" anchor="b" anchorCtr="0">
            <a:normAutofit fontScale="92500"/>
          </a:bodyPr>
          <a:lstStyle/>
          <a:p>
            <a:pPr marL="0" lvl="0" indent="0" algn="l" rtl="0">
              <a:spcBef>
                <a:spcPts val="0"/>
              </a:spcBef>
              <a:spcAft>
                <a:spcPts val="0"/>
              </a:spcAft>
              <a:buNone/>
            </a:pPr>
            <a:r>
              <a:rPr lang="en" sz="2000"/>
              <a:t>Here we have custom complaint type too..and staff can assign default department</a:t>
            </a:r>
            <a:endParaRPr sz="2000"/>
          </a:p>
        </p:txBody>
      </p:sp>
      <p:pic>
        <p:nvPicPr>
          <p:cNvPr id="250" name="Google Shape;250;p27"/>
          <p:cNvPicPr preferRelativeResize="0"/>
          <p:nvPr/>
        </p:nvPicPr>
        <p:blipFill rotWithShape="1">
          <a:blip r:embed="rId3">
            <a:alphaModFix/>
          </a:blip>
          <a:srcRect t="13375" b="13375"/>
          <a:stretch/>
        </p:blipFill>
        <p:spPr>
          <a:xfrm>
            <a:off x="152400" y="152400"/>
            <a:ext cx="8839197" cy="33047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0"/>
                                        </p:tgtEl>
                                        <p:attrNameLst>
                                          <p:attrName>style.visibility</p:attrName>
                                        </p:attrNameLst>
                                      </p:cBhvr>
                                      <p:to>
                                        <p:strVal val="visible"/>
                                      </p:to>
                                    </p:set>
                                    <p:anim calcmode="lin" valueType="num">
                                      <p:cBhvr additive="base">
                                        <p:cTn id="7" dur="1000"/>
                                        <p:tgtEl>
                                          <p:spTgt spid="25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49"/>
                                        </p:tgtEl>
                                        <p:attrNameLst>
                                          <p:attrName>style.visibility</p:attrName>
                                        </p:attrNameLst>
                                      </p:cBhvr>
                                      <p:to>
                                        <p:strVal val="visible"/>
                                      </p:to>
                                    </p:set>
                                    <p:anim calcmode="lin" valueType="num">
                                      <p:cBhvr additive="base">
                                        <p:cTn id="10" dur="1000"/>
                                        <p:tgtEl>
                                          <p:spTgt spid="24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000"/>
              <a:t>Custom role for the system and we can assign permissions to them</a:t>
            </a:r>
            <a:endParaRPr sz="2000"/>
          </a:p>
        </p:txBody>
      </p:sp>
      <p:pic>
        <p:nvPicPr>
          <p:cNvPr id="256" name="Google Shape;256;p28"/>
          <p:cNvPicPr preferRelativeResize="0"/>
          <p:nvPr/>
        </p:nvPicPr>
        <p:blipFill rotWithShape="1">
          <a:blip r:embed="rId3">
            <a:alphaModFix/>
          </a:blip>
          <a:srcRect t="4734" b="4743"/>
          <a:stretch/>
        </p:blipFill>
        <p:spPr>
          <a:xfrm>
            <a:off x="152400" y="152400"/>
            <a:ext cx="8839196" cy="33047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6"/>
                                        </p:tgtEl>
                                        <p:attrNameLst>
                                          <p:attrName>style.visibility</p:attrName>
                                        </p:attrNameLst>
                                      </p:cBhvr>
                                      <p:to>
                                        <p:strVal val="visible"/>
                                      </p:to>
                                    </p:set>
                                    <p:anim calcmode="lin" valueType="num">
                                      <p:cBhvr additive="base">
                                        <p:cTn id="7" dur="1000"/>
                                        <p:tgtEl>
                                          <p:spTgt spid="25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55"/>
                                        </p:tgtEl>
                                        <p:attrNameLst>
                                          <p:attrName>style.visibility</p:attrName>
                                        </p:attrNameLst>
                                      </p:cBhvr>
                                      <p:to>
                                        <p:strVal val="visible"/>
                                      </p:to>
                                    </p:set>
                                    <p:anim calcmode="lin" valueType="num">
                                      <p:cBhvr additive="base">
                                        <p:cTn id="10" dur="1000"/>
                                        <p:tgtEl>
                                          <p:spTgt spid="25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000"/>
              <a:t>Proxy details if server is behind a proxy</a:t>
            </a:r>
            <a:endParaRPr sz="2000"/>
          </a:p>
        </p:txBody>
      </p:sp>
      <p:pic>
        <p:nvPicPr>
          <p:cNvPr id="262" name="Google Shape;262;p29"/>
          <p:cNvPicPr preferRelativeResize="0"/>
          <p:nvPr/>
        </p:nvPicPr>
        <p:blipFill rotWithShape="1">
          <a:blip r:embed="rId3">
            <a:alphaModFix/>
          </a:blip>
          <a:srcRect t="4413" b="4404"/>
          <a:stretch/>
        </p:blipFill>
        <p:spPr>
          <a:xfrm>
            <a:off x="152400" y="152400"/>
            <a:ext cx="8839197" cy="330472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2"/>
                                        </p:tgtEl>
                                        <p:attrNameLst>
                                          <p:attrName>style.visibility</p:attrName>
                                        </p:attrNameLst>
                                      </p:cBhvr>
                                      <p:to>
                                        <p:strVal val="visible"/>
                                      </p:to>
                                    </p:set>
                                    <p:anim calcmode="lin" valueType="num">
                                      <p:cBhvr additive="base">
                                        <p:cTn id="7" dur="1000"/>
                                        <p:tgtEl>
                                          <p:spTgt spid="26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61"/>
                                        </p:tgtEl>
                                        <p:attrNameLst>
                                          <p:attrName>style.visibility</p:attrName>
                                        </p:attrNameLst>
                                      </p:cBhvr>
                                      <p:to>
                                        <p:strVal val="visible"/>
                                      </p:to>
                                    </p:set>
                                    <p:anim calcmode="lin" valueType="num">
                                      <p:cBhvr additive="base">
                                        <p:cTn id="10" dur="1000"/>
                                        <p:tgtEl>
                                          <p:spTgt spid="26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0"/>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Future possibilities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base">
                                        <p:cTn id="7" dur="1000"/>
                                        <p:tgtEl>
                                          <p:spTgt spid="26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1"/>
          <p:cNvSpPr txBox="1">
            <a:spLocks noGrp="1"/>
          </p:cNvSpPr>
          <p:nvPr>
            <p:ph type="title"/>
          </p:nvPr>
        </p:nvSpPr>
        <p:spPr>
          <a:xfrm>
            <a:off x="433125" y="407400"/>
            <a:ext cx="7505700" cy="531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system backend</a:t>
            </a:r>
            <a:endParaRPr/>
          </a:p>
        </p:txBody>
      </p:sp>
      <p:sp>
        <p:nvSpPr>
          <p:cNvPr id="273" name="Google Shape;273;p31"/>
          <p:cNvSpPr txBox="1">
            <a:spLocks noGrp="1"/>
          </p:cNvSpPr>
          <p:nvPr>
            <p:ph type="body" idx="1"/>
          </p:nvPr>
        </p:nvSpPr>
        <p:spPr>
          <a:xfrm>
            <a:off x="433125" y="1062175"/>
            <a:ext cx="8341200" cy="3622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700"/>
              <a:t>(1)Staff based list of building and they can able to see complaint/user based on that particular building only</a:t>
            </a:r>
            <a:endParaRPr sz="1700"/>
          </a:p>
          <a:p>
            <a:pPr marL="0" lvl="0" indent="0" algn="l" rtl="0">
              <a:spcBef>
                <a:spcPts val="1200"/>
              </a:spcBef>
              <a:spcAft>
                <a:spcPts val="0"/>
              </a:spcAft>
              <a:buNone/>
            </a:pPr>
            <a:r>
              <a:rPr lang="en" sz="1700"/>
              <a:t>(2)More O-Auth system implementation .</a:t>
            </a:r>
            <a:endParaRPr sz="1700"/>
          </a:p>
          <a:p>
            <a:pPr marL="0" lvl="0" indent="0" algn="l" rtl="0">
              <a:spcBef>
                <a:spcPts val="1200"/>
              </a:spcBef>
              <a:spcAft>
                <a:spcPts val="0"/>
              </a:spcAft>
              <a:buNone/>
            </a:pPr>
            <a:r>
              <a:rPr lang="en" sz="1700"/>
              <a:t>(3)Dynamic commission(Percentage/Fixed) for admin in every payment made for complaint.</a:t>
            </a:r>
            <a:endParaRPr sz="1700"/>
          </a:p>
          <a:p>
            <a:pPr marL="0" lvl="0" indent="0" algn="l" rtl="0">
              <a:spcBef>
                <a:spcPts val="1200"/>
              </a:spcBef>
              <a:spcAft>
                <a:spcPts val="0"/>
              </a:spcAft>
              <a:buNone/>
            </a:pPr>
            <a:r>
              <a:rPr lang="en" sz="1700"/>
              <a:t>(4)Staff can request for payment release once user complete his review.</a:t>
            </a:r>
            <a:endParaRPr sz="1700"/>
          </a:p>
          <a:p>
            <a:pPr marL="0" lvl="0" indent="0" algn="l" rtl="0">
              <a:spcBef>
                <a:spcPts val="1200"/>
              </a:spcBef>
              <a:spcAft>
                <a:spcPts val="0"/>
              </a:spcAft>
              <a:buNone/>
            </a:pPr>
            <a:r>
              <a:rPr lang="en" sz="1700"/>
              <a:t>(5)Payment release api from the backend dont need to go the bank</a:t>
            </a:r>
            <a:endParaRPr sz="1700"/>
          </a:p>
          <a:p>
            <a:pPr marL="0" lvl="0" indent="0" algn="l" rtl="0">
              <a:spcBef>
                <a:spcPts val="1200"/>
              </a:spcBef>
              <a:spcAft>
                <a:spcPts val="0"/>
              </a:spcAft>
              <a:buNone/>
            </a:pPr>
            <a:r>
              <a:rPr lang="en" sz="1700"/>
              <a:t>(6)If refund raised payment release from the backend dont need to go to the bank</a:t>
            </a:r>
            <a:endParaRPr sz="1700"/>
          </a:p>
          <a:p>
            <a:pPr marL="0" lvl="0" indent="0" algn="l" rtl="0">
              <a:spcBef>
                <a:spcPts val="1200"/>
              </a:spcBef>
              <a:spcAft>
                <a:spcPts val="1200"/>
              </a:spcAft>
              <a:buNone/>
            </a:pPr>
            <a:r>
              <a:rPr lang="en" sz="1700"/>
              <a:t>(7)Various types of reports generation from the backend</a:t>
            </a:r>
            <a:endParaRPr sz="17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2"/>
          <p:cNvSpPr txBox="1">
            <a:spLocks noGrp="1"/>
          </p:cNvSpPr>
          <p:nvPr>
            <p:ph type="title"/>
          </p:nvPr>
        </p:nvSpPr>
        <p:spPr>
          <a:xfrm>
            <a:off x="318375" y="3031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staff panel</a:t>
            </a:r>
            <a:endParaRPr/>
          </a:p>
        </p:txBody>
      </p:sp>
      <p:sp>
        <p:nvSpPr>
          <p:cNvPr id="279" name="Google Shape;279;p32"/>
          <p:cNvSpPr txBox="1">
            <a:spLocks noGrp="1"/>
          </p:cNvSpPr>
          <p:nvPr>
            <p:ph type="body" idx="1"/>
          </p:nvPr>
        </p:nvSpPr>
        <p:spPr>
          <a:xfrm>
            <a:off x="318375" y="143777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(1)Once user completed his review he/she can able ask for payment release.</a:t>
            </a:r>
            <a:endParaRPr sz="2100"/>
          </a:p>
          <a:p>
            <a:pPr marL="0" lvl="0" indent="0" algn="l" rtl="0">
              <a:spcBef>
                <a:spcPts val="1200"/>
              </a:spcBef>
              <a:spcAft>
                <a:spcPts val="0"/>
              </a:spcAft>
              <a:buNone/>
            </a:pPr>
            <a:r>
              <a:rPr lang="en" sz="2100"/>
              <a:t>(2)Can send image via chat box</a:t>
            </a:r>
            <a:endParaRPr sz="2100"/>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3"/>
          <p:cNvSpPr txBox="1">
            <a:spLocks noGrp="1"/>
          </p:cNvSpPr>
          <p:nvPr>
            <p:ph type="title"/>
          </p:nvPr>
        </p:nvSpPr>
        <p:spPr>
          <a:xfrm>
            <a:off x="318375" y="3031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user panel</a:t>
            </a:r>
            <a:endParaRPr/>
          </a:p>
        </p:txBody>
      </p:sp>
      <p:sp>
        <p:nvSpPr>
          <p:cNvPr id="285" name="Google Shape;285;p33"/>
          <p:cNvSpPr txBox="1">
            <a:spLocks noGrp="1"/>
          </p:cNvSpPr>
          <p:nvPr>
            <p:ph type="body" idx="1"/>
          </p:nvPr>
        </p:nvSpPr>
        <p:spPr>
          <a:xfrm>
            <a:off x="318375" y="1095935"/>
            <a:ext cx="7505700" cy="342404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900" dirty="0"/>
              <a:t>(1)If complaint status not updated for more than 15 days then he can claim refund of the amount he already paid</a:t>
            </a:r>
            <a:endParaRPr sz="1900"/>
          </a:p>
          <a:p>
            <a:pPr marL="0" lvl="0" indent="0" algn="l" rtl="0">
              <a:spcBef>
                <a:spcPts val="1200"/>
              </a:spcBef>
              <a:spcAft>
                <a:spcPts val="0"/>
              </a:spcAft>
              <a:buNone/>
            </a:pPr>
            <a:r>
              <a:rPr lang="en" sz="1900" dirty="0"/>
              <a:t>(2)Able to upload profile picture</a:t>
            </a:r>
            <a:endParaRPr sz="1900"/>
          </a:p>
          <a:p>
            <a:pPr marL="0" lvl="0" indent="0" algn="l" rtl="0">
              <a:spcBef>
                <a:spcPts val="1200"/>
              </a:spcBef>
              <a:spcAft>
                <a:spcPts val="0"/>
              </a:spcAft>
              <a:buNone/>
            </a:pPr>
            <a:r>
              <a:rPr lang="en" sz="1900" dirty="0"/>
              <a:t>(3)Can interact with other user in the system based on staff assigned to them</a:t>
            </a:r>
            <a:endParaRPr sz="1900"/>
          </a:p>
          <a:p>
            <a:pPr marL="0" lvl="0" indent="0" algn="l" rtl="0">
              <a:spcBef>
                <a:spcPts val="1200"/>
              </a:spcBef>
              <a:spcAft>
                <a:spcPts val="0"/>
              </a:spcAft>
              <a:buNone/>
            </a:pPr>
            <a:r>
              <a:rPr lang="en" sz="1900" dirty="0"/>
              <a:t>(4)Can send image in chat box</a:t>
            </a:r>
            <a:endParaRPr sz="1900"/>
          </a:p>
          <a:p>
            <a:pPr marL="0" lvl="0" indent="0" algn="l" rtl="0">
              <a:spcBef>
                <a:spcPts val="1200"/>
              </a:spcBef>
              <a:spcAft>
                <a:spcPts val="0"/>
              </a:spcAft>
              <a:buNone/>
            </a:pPr>
            <a:r>
              <a:rPr lang="en" sz="1900" dirty="0"/>
              <a:t>(5)Can raised concern against any staff assigned for their complaint  to the </a:t>
            </a:r>
            <a:r>
              <a:rPr lang="en" sz="1900" dirty="0" smtClean="0"/>
              <a:t>admin</a:t>
            </a:r>
          </a:p>
          <a:p>
            <a:pPr marL="0" lvl="0" indent="0" algn="l" rtl="0">
              <a:spcBef>
                <a:spcPts val="1200"/>
              </a:spcBef>
              <a:spcAft>
                <a:spcPts val="0"/>
              </a:spcAft>
              <a:buNone/>
            </a:pPr>
            <a:r>
              <a:rPr lang="en" sz="1900" dirty="0" smtClean="0"/>
              <a:t>(6)Closed complaint reopen system if properly not solved by staff</a:t>
            </a:r>
            <a:endParaRPr lang="en" sz="1900" dirty="0" smtClean="0"/>
          </a:p>
          <a:p>
            <a:pPr marL="0" lvl="0" indent="0" algn="l" rtl="0">
              <a:spcBef>
                <a:spcPts val="1200"/>
              </a:spcBef>
              <a:spcAft>
                <a:spcPts val="0"/>
              </a:spcAft>
              <a:buNone/>
            </a:pPr>
            <a:endParaRPr sz="1900"/>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4"/>
          <p:cNvPicPr preferRelativeResize="0"/>
          <p:nvPr/>
        </p:nvPicPr>
        <p:blipFill>
          <a:blip r:embed="rId3">
            <a:alphaModFix/>
          </a:blip>
          <a:stretch>
            <a:fillRect/>
          </a:stretch>
        </p:blipFill>
        <p:spPr>
          <a:xfrm>
            <a:off x="1870375" y="2158100"/>
            <a:ext cx="5155475" cy="2259350"/>
          </a:xfrm>
          <a:prstGeom prst="rect">
            <a:avLst/>
          </a:prstGeom>
          <a:noFill/>
          <a:ln>
            <a:noFill/>
          </a:ln>
        </p:spPr>
      </p:pic>
      <p:pic>
        <p:nvPicPr>
          <p:cNvPr id="291" name="Google Shape;291;p34"/>
          <p:cNvPicPr preferRelativeResize="0"/>
          <p:nvPr/>
        </p:nvPicPr>
        <p:blipFill>
          <a:blip r:embed="rId4">
            <a:alphaModFix/>
          </a:blip>
          <a:stretch>
            <a:fillRect/>
          </a:stretch>
        </p:blipFill>
        <p:spPr>
          <a:xfrm>
            <a:off x="3645350" y="304800"/>
            <a:ext cx="1853300" cy="1853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1"/>
                                        </p:tgtEl>
                                        <p:attrNameLst>
                                          <p:attrName>style.visibility</p:attrName>
                                        </p:attrNameLst>
                                      </p:cBhvr>
                                      <p:to>
                                        <p:strVal val="visible"/>
                                      </p:to>
                                    </p:set>
                                    <p:anim calcmode="lin" valueType="num">
                                      <p:cBhvr additive="base">
                                        <p:cTn id="7" dur="1000"/>
                                        <p:tgtEl>
                                          <p:spTgt spid="29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90"/>
                                        </p:tgtEl>
                                        <p:attrNameLst>
                                          <p:attrName>style.visibility</p:attrName>
                                        </p:attrNameLst>
                                      </p:cBhvr>
                                      <p:to>
                                        <p:strVal val="visible"/>
                                      </p:to>
                                    </p:set>
                                    <p:anim calcmode="lin" valueType="num">
                                      <p:cBhvr additive="base">
                                        <p:cTn id="10" dur="1000"/>
                                        <p:tgtEl>
                                          <p:spTgt spid="29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Difficulties to the problem statement	</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All the staff dont able to see complaint assigned to others.</a:t>
            </a:r>
            <a:endParaRPr sz="1800"/>
          </a:p>
          <a:p>
            <a:pPr marL="0" lvl="0" indent="0" algn="l" rtl="0">
              <a:spcBef>
                <a:spcPts val="1200"/>
              </a:spcBef>
              <a:spcAft>
                <a:spcPts val="0"/>
              </a:spcAft>
              <a:buNone/>
            </a:pPr>
            <a:r>
              <a:rPr lang="en" sz="1800"/>
              <a:t>If custom complaint choose and payment failed</a:t>
            </a:r>
            <a:endParaRPr sz="1800"/>
          </a:p>
          <a:p>
            <a:pPr marL="0" lvl="0" indent="0" algn="l" rtl="0">
              <a:spcBef>
                <a:spcPts val="1200"/>
              </a:spcBef>
              <a:spcAft>
                <a:spcPts val="0"/>
              </a:spcAft>
              <a:buNone/>
            </a:pPr>
            <a:r>
              <a:rPr lang="en" sz="1800"/>
              <a:t>If any staff try to manipulate with complaint data  of others staff</a:t>
            </a:r>
            <a:endParaRPr sz="1800"/>
          </a:p>
          <a:p>
            <a:pPr marL="0" lvl="0" indent="0" algn="l" rtl="0">
              <a:spcBef>
                <a:spcPts val="1200"/>
              </a:spcBef>
              <a:spcAft>
                <a:spcPts val="0"/>
              </a:spcAft>
              <a:buNone/>
            </a:pPr>
            <a:r>
              <a:rPr lang="en" sz="1800"/>
              <a:t>Review system</a:t>
            </a:r>
            <a:endParaRPr sz="1800"/>
          </a:p>
          <a:p>
            <a:pPr marL="0" lvl="0" indent="0" algn="l" rtl="0">
              <a:spcBef>
                <a:spcPts val="1200"/>
              </a:spcBef>
              <a:spcAft>
                <a:spcPts val="1200"/>
              </a:spcAft>
              <a:buNone/>
            </a:pP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1000"/>
                                        <p:tgtEl>
                                          <p:spTgt spid="14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41"/>
                                        </p:tgtEl>
                                        <p:attrNameLst>
                                          <p:attrName>style.visibility</p:attrName>
                                        </p:attrNameLst>
                                      </p:cBhvr>
                                      <p:to>
                                        <p:strVal val="visible"/>
                                      </p:to>
                                    </p:set>
                                    <p:anim calcmode="lin" valueType="num">
                                      <p:cBhvr additive="base">
                                        <p:cTn id="10" dur="1000"/>
                                        <p:tgtEl>
                                          <p:spTgt spid="1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3761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Approach to them problem statement</a:t>
            </a:r>
            <a:endParaRPr/>
          </a:p>
        </p:txBody>
      </p:sp>
      <p:sp>
        <p:nvSpPr>
          <p:cNvPr id="147" name="Google Shape;147;p16"/>
          <p:cNvSpPr txBox="1">
            <a:spLocks noGrp="1"/>
          </p:cNvSpPr>
          <p:nvPr>
            <p:ph type="body" idx="1"/>
          </p:nvPr>
        </p:nvSpPr>
        <p:spPr>
          <a:xfrm>
            <a:off x="819150" y="15212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(1)We have made a CMS where user can register their complaint after completing registration if it is a custom complaint then user have to pay or otherwise he/she dont need pay.</a:t>
            </a:r>
            <a:endParaRPr sz="1500"/>
          </a:p>
          <a:p>
            <a:pPr marL="0" lvl="0" indent="0" algn="l" rtl="0">
              <a:spcBef>
                <a:spcPts val="100"/>
              </a:spcBef>
              <a:spcAft>
                <a:spcPts val="0"/>
              </a:spcAft>
              <a:buNone/>
            </a:pPr>
            <a:r>
              <a:rPr lang="en" sz="1500"/>
              <a:t>(2)Admin user can any type of role he/she wants.And can assign specific permission to them list in permission group</a:t>
            </a:r>
            <a:endParaRPr sz="1500"/>
          </a:p>
          <a:p>
            <a:pPr marL="0" lvl="0" indent="0" algn="l" rtl="0">
              <a:spcBef>
                <a:spcPts val="100"/>
              </a:spcBef>
              <a:spcAft>
                <a:spcPts val="0"/>
              </a:spcAft>
              <a:buNone/>
            </a:pPr>
            <a:r>
              <a:rPr lang="en" sz="1500"/>
              <a:t>(3)Admin add staff and assign them a complaint to resolve as soon as possible</a:t>
            </a:r>
            <a:endParaRPr sz="1500"/>
          </a:p>
          <a:p>
            <a:pPr marL="0" lvl="0" indent="0" algn="l" rtl="0">
              <a:spcBef>
                <a:spcPts val="100"/>
              </a:spcBef>
              <a:spcAft>
                <a:spcPts val="100"/>
              </a:spcAft>
              <a:buNone/>
            </a:pPr>
            <a:r>
              <a:rPr lang="en" sz="1500"/>
              <a:t>(4)Once Staff assigned to he/she completed his task and closed the complaint user must have to give review and feedback or otherwise he/she will not be able to lodge complaint in future</a:t>
            </a:r>
            <a:endParaRPr sz="1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additive="base">
                                        <p:cTn id="7" dur="1000"/>
                                        <p:tgtEl>
                                          <p:spTgt spid="14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147"/>
                                        </p:tgtEl>
                                        <p:attrNameLst>
                                          <p:attrName>style.visibility</p:attrName>
                                        </p:attrNameLst>
                                      </p:cBhvr>
                                      <p:to>
                                        <p:strVal val="visible"/>
                                      </p:to>
                                    </p:set>
                                    <p:anim calcmode="lin" valueType="num">
                                      <p:cBhvr additive="base">
                                        <p:cTn id="11" dur="1000"/>
                                        <p:tgtEl>
                                          <p:spTgt spid="14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grpSp>
        <p:nvGrpSpPr>
          <p:cNvPr id="152" name="Google Shape;152;p17"/>
          <p:cNvGrpSpPr/>
          <p:nvPr/>
        </p:nvGrpSpPr>
        <p:grpSpPr>
          <a:xfrm>
            <a:off x="5610275" y="2411200"/>
            <a:ext cx="3072050" cy="2250300"/>
            <a:chOff x="6038025" y="2598915"/>
            <a:chExt cx="3072050" cy="2250300"/>
          </a:xfrm>
        </p:grpSpPr>
        <p:cxnSp>
          <p:nvCxnSpPr>
            <p:cNvPr id="153" name="Google Shape;153;p17"/>
            <p:cNvCxnSpPr/>
            <p:nvPr/>
          </p:nvCxnSpPr>
          <p:spPr>
            <a:xfrm>
              <a:off x="6038025" y="3312550"/>
              <a:ext cx="582000" cy="0"/>
            </a:xfrm>
            <a:prstGeom prst="straightConnector1">
              <a:avLst/>
            </a:prstGeom>
            <a:noFill/>
            <a:ln w="9525" cap="flat" cmpd="sng">
              <a:solidFill>
                <a:srgbClr val="C2C2C2"/>
              </a:solidFill>
              <a:prstDash val="solid"/>
              <a:round/>
              <a:headEnd type="none" w="sm" len="sm"/>
              <a:tailEnd type="none" w="sm" len="sm"/>
            </a:ln>
          </p:spPr>
        </p:cxnSp>
        <p:sp>
          <p:nvSpPr>
            <p:cNvPr id="154" name="Google Shape;154;p17"/>
            <p:cNvSpPr txBox="1"/>
            <p:nvPr/>
          </p:nvSpPr>
          <p:spPr>
            <a:xfrm>
              <a:off x="6640475" y="2598915"/>
              <a:ext cx="2469600" cy="22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latin typeface="Roboto"/>
                  <a:ea typeface="Roboto"/>
                  <a:cs typeface="Roboto"/>
                  <a:sym typeface="Roboto"/>
                </a:rPr>
                <a:t>Codeigniter</a:t>
              </a:r>
              <a:endParaRPr sz="2500" b="1">
                <a:latin typeface="Roboto"/>
                <a:ea typeface="Roboto"/>
                <a:cs typeface="Roboto"/>
                <a:sym typeface="Roboto"/>
              </a:endParaRPr>
            </a:p>
            <a:p>
              <a:pPr marL="0" lvl="0" indent="0" algn="l" rtl="0">
                <a:spcBef>
                  <a:spcPts val="0"/>
                </a:spcBef>
                <a:spcAft>
                  <a:spcPts val="0"/>
                </a:spcAft>
                <a:buNone/>
              </a:pPr>
              <a:endParaRPr sz="1500" b="1">
                <a:latin typeface="Roboto"/>
                <a:ea typeface="Roboto"/>
                <a:cs typeface="Roboto"/>
                <a:sym typeface="Roboto"/>
              </a:endParaRPr>
            </a:p>
            <a:p>
              <a:pPr marL="0" lvl="0" indent="0" algn="l" rtl="0">
                <a:lnSpc>
                  <a:spcPct val="95000"/>
                </a:lnSpc>
                <a:spcBef>
                  <a:spcPts val="0"/>
                </a:spcBef>
                <a:spcAft>
                  <a:spcPts val="1200"/>
                </a:spcAft>
                <a:buNone/>
              </a:pPr>
              <a:r>
                <a:rPr lang="en" sz="1500">
                  <a:solidFill>
                    <a:srgbClr val="4D5156"/>
                  </a:solidFill>
                  <a:highlight>
                    <a:srgbClr val="FFFFFF"/>
                  </a:highlight>
                </a:rPr>
                <a:t>Open-source software rapid development web framework, for use in building dynamic web sites with PHP</a:t>
              </a:r>
              <a:endParaRPr sz="1500">
                <a:latin typeface="Roboto"/>
                <a:ea typeface="Roboto"/>
                <a:cs typeface="Roboto"/>
                <a:sym typeface="Roboto"/>
              </a:endParaRPr>
            </a:p>
          </p:txBody>
        </p:sp>
        <p:sp>
          <p:nvSpPr>
            <p:cNvPr id="155" name="Google Shape;155;p17"/>
            <p:cNvSpPr/>
            <p:nvPr/>
          </p:nvSpPr>
          <p:spPr>
            <a:xfrm>
              <a:off x="6424027" y="3212150"/>
              <a:ext cx="198600" cy="198300"/>
            </a:xfrm>
            <a:prstGeom prst="ellipse">
              <a:avLst/>
            </a:prstGeom>
            <a:solidFill>
              <a:srgbClr val="922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157" name="Google Shape;157;p17"/>
          <p:cNvGrpSpPr/>
          <p:nvPr/>
        </p:nvGrpSpPr>
        <p:grpSpPr>
          <a:xfrm>
            <a:off x="280450" y="1565675"/>
            <a:ext cx="3037605" cy="2628300"/>
            <a:chOff x="593445" y="1844099"/>
            <a:chExt cx="3037605" cy="2628300"/>
          </a:xfrm>
        </p:grpSpPr>
        <p:sp>
          <p:nvSpPr>
            <p:cNvPr id="158" name="Google Shape;158;p17"/>
            <p:cNvSpPr txBox="1"/>
            <p:nvPr/>
          </p:nvSpPr>
          <p:spPr>
            <a:xfrm>
              <a:off x="593445" y="1844099"/>
              <a:ext cx="1867200" cy="2628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b="1">
                  <a:latin typeface="Roboto"/>
                  <a:ea typeface="Roboto"/>
                  <a:cs typeface="Roboto"/>
                  <a:sym typeface="Roboto"/>
                </a:rPr>
                <a:t>Database</a:t>
              </a:r>
              <a:endParaRPr sz="2500" b="1">
                <a:latin typeface="Roboto"/>
                <a:ea typeface="Roboto"/>
                <a:cs typeface="Roboto"/>
                <a:sym typeface="Roboto"/>
              </a:endParaRPr>
            </a:p>
            <a:p>
              <a:pPr marL="0" lvl="0" indent="0" algn="r" rtl="0">
                <a:spcBef>
                  <a:spcPts val="0"/>
                </a:spcBef>
                <a:spcAft>
                  <a:spcPts val="0"/>
                </a:spcAft>
                <a:buNone/>
              </a:pPr>
              <a:endParaRPr sz="1200" b="1">
                <a:latin typeface="Roboto"/>
                <a:ea typeface="Roboto"/>
                <a:cs typeface="Roboto"/>
                <a:sym typeface="Roboto"/>
              </a:endParaRPr>
            </a:p>
            <a:p>
              <a:pPr marL="0" lvl="0" indent="0" algn="r" rtl="0">
                <a:spcBef>
                  <a:spcPts val="0"/>
                </a:spcBef>
                <a:spcAft>
                  <a:spcPts val="0"/>
                </a:spcAft>
                <a:buNone/>
              </a:pPr>
              <a:r>
                <a:rPr lang="en" sz="1500">
                  <a:latin typeface="Roboto"/>
                  <a:ea typeface="Roboto"/>
                  <a:cs typeface="Roboto"/>
                  <a:sym typeface="Roboto"/>
                </a:rPr>
                <a:t>MySQL</a:t>
              </a:r>
              <a:endParaRPr sz="1500">
                <a:latin typeface="Roboto"/>
                <a:ea typeface="Roboto"/>
                <a:cs typeface="Roboto"/>
                <a:sym typeface="Roboto"/>
              </a:endParaRPr>
            </a:p>
            <a:p>
              <a:pPr marL="0" lvl="0" indent="0" algn="l" rtl="0">
                <a:lnSpc>
                  <a:spcPct val="95000"/>
                </a:lnSpc>
                <a:spcBef>
                  <a:spcPts val="1600"/>
                </a:spcBef>
                <a:spcAft>
                  <a:spcPts val="0"/>
                </a:spcAft>
                <a:buNone/>
              </a:pPr>
              <a:r>
                <a:rPr lang="en" sz="1500">
                  <a:solidFill>
                    <a:srgbClr val="4D5156"/>
                  </a:solidFill>
                  <a:highlight>
                    <a:srgbClr val="FFFFFF"/>
                  </a:highlight>
                </a:rPr>
                <a:t>an open-source</a:t>
              </a:r>
              <a:endParaRPr sz="1500">
                <a:solidFill>
                  <a:srgbClr val="4D5156"/>
                </a:solidFill>
                <a:highlight>
                  <a:srgbClr val="FFFFFF"/>
                </a:highlight>
              </a:endParaRPr>
            </a:p>
            <a:p>
              <a:pPr marL="0" lvl="0" indent="0" algn="l" rtl="0">
                <a:lnSpc>
                  <a:spcPct val="95000"/>
                </a:lnSpc>
                <a:spcBef>
                  <a:spcPts val="100"/>
                </a:spcBef>
                <a:spcAft>
                  <a:spcPts val="0"/>
                </a:spcAft>
                <a:buNone/>
              </a:pPr>
              <a:r>
                <a:rPr lang="en" sz="1500">
                  <a:solidFill>
                    <a:srgbClr val="4D5156"/>
                  </a:solidFill>
                  <a:highlight>
                    <a:srgbClr val="FFFFFF"/>
                  </a:highlight>
                </a:rPr>
                <a:t>relational database management system</a:t>
              </a:r>
              <a:endParaRPr sz="1500">
                <a:solidFill>
                  <a:srgbClr val="4D5156"/>
                </a:solidFill>
                <a:highlight>
                  <a:srgbClr val="FFFFFF"/>
                </a:highlight>
              </a:endParaRPr>
            </a:p>
            <a:p>
              <a:pPr marL="0" lvl="0" indent="0" algn="r" rtl="0">
                <a:spcBef>
                  <a:spcPts val="100"/>
                </a:spcBef>
                <a:spcAft>
                  <a:spcPts val="1600"/>
                </a:spcAft>
                <a:buNone/>
              </a:pPr>
              <a:endParaRPr sz="1500">
                <a:latin typeface="Roboto"/>
                <a:ea typeface="Roboto"/>
                <a:cs typeface="Roboto"/>
                <a:sym typeface="Roboto"/>
              </a:endParaRPr>
            </a:p>
          </p:txBody>
        </p:sp>
        <p:cxnSp>
          <p:nvCxnSpPr>
            <p:cNvPr id="159" name="Google Shape;159;p17"/>
            <p:cNvCxnSpPr/>
            <p:nvPr/>
          </p:nvCxnSpPr>
          <p:spPr>
            <a:xfrm rot="10800000">
              <a:off x="2587350" y="2536350"/>
              <a:ext cx="1043700" cy="0"/>
            </a:xfrm>
            <a:prstGeom prst="straightConnector1">
              <a:avLst/>
            </a:prstGeom>
            <a:noFill/>
            <a:ln w="9525" cap="flat" cmpd="sng">
              <a:solidFill>
                <a:srgbClr val="C2C2C2"/>
              </a:solidFill>
              <a:prstDash val="solid"/>
              <a:round/>
              <a:headEnd type="none" w="sm" len="sm"/>
              <a:tailEnd type="none" w="sm" len="sm"/>
            </a:ln>
          </p:spPr>
        </p:cxnSp>
        <p:sp>
          <p:nvSpPr>
            <p:cNvPr id="160" name="Google Shape;160;p17"/>
            <p:cNvSpPr/>
            <p:nvPr/>
          </p:nvSpPr>
          <p:spPr>
            <a:xfrm>
              <a:off x="2460651" y="2437200"/>
              <a:ext cx="198600" cy="198300"/>
            </a:xfrm>
            <a:prstGeom prst="ellipse">
              <a:avLst/>
            </a:prstGeom>
            <a:solidFill>
              <a:srgbClr val="761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txBox="1"/>
            <p:nvPr/>
          </p:nvSpPr>
          <p:spPr>
            <a:xfrm>
              <a:off x="2436203" y="2373734"/>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162" name="Google Shape;162;p17"/>
          <p:cNvGrpSpPr/>
          <p:nvPr/>
        </p:nvGrpSpPr>
        <p:grpSpPr>
          <a:xfrm>
            <a:off x="4490775" y="383925"/>
            <a:ext cx="4492075" cy="1738200"/>
            <a:chOff x="4490775" y="536330"/>
            <a:chExt cx="4492075" cy="1738200"/>
          </a:xfrm>
        </p:grpSpPr>
        <p:cxnSp>
          <p:nvCxnSpPr>
            <p:cNvPr id="163" name="Google Shape;163;p17"/>
            <p:cNvCxnSpPr/>
            <p:nvPr/>
          </p:nvCxnSpPr>
          <p:spPr>
            <a:xfrm>
              <a:off x="4490775" y="1593225"/>
              <a:ext cx="1715100" cy="0"/>
            </a:xfrm>
            <a:prstGeom prst="straightConnector1">
              <a:avLst/>
            </a:prstGeom>
            <a:noFill/>
            <a:ln w="9525" cap="flat" cmpd="sng">
              <a:solidFill>
                <a:srgbClr val="C2C2C2"/>
              </a:solidFill>
              <a:prstDash val="solid"/>
              <a:round/>
              <a:headEnd type="none" w="sm" len="sm"/>
              <a:tailEnd type="none" w="sm" len="sm"/>
            </a:ln>
          </p:spPr>
        </p:cxnSp>
        <p:sp>
          <p:nvSpPr>
            <p:cNvPr id="164" name="Google Shape;164;p17"/>
            <p:cNvSpPr txBox="1"/>
            <p:nvPr/>
          </p:nvSpPr>
          <p:spPr>
            <a:xfrm>
              <a:off x="6339250" y="536330"/>
              <a:ext cx="2643600" cy="17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latin typeface="Roboto"/>
                  <a:ea typeface="Roboto"/>
                  <a:cs typeface="Roboto"/>
                  <a:sym typeface="Roboto"/>
                </a:rPr>
                <a:t>Frontend</a:t>
              </a:r>
              <a:endParaRPr sz="2500" b="1">
                <a:latin typeface="Roboto"/>
                <a:ea typeface="Roboto"/>
                <a:cs typeface="Roboto"/>
                <a:sym typeface="Roboto"/>
              </a:endParaRPr>
            </a:p>
            <a:p>
              <a:pPr marL="0" lvl="0" indent="0" algn="l" rtl="0">
                <a:spcBef>
                  <a:spcPts val="100"/>
                </a:spcBef>
                <a:spcAft>
                  <a:spcPts val="0"/>
                </a:spcAft>
                <a:buNone/>
              </a:pPr>
              <a:endParaRPr sz="1200" b="1">
                <a:latin typeface="Roboto"/>
                <a:ea typeface="Roboto"/>
                <a:cs typeface="Roboto"/>
                <a:sym typeface="Roboto"/>
              </a:endParaRPr>
            </a:p>
            <a:p>
              <a:pPr marL="0" lvl="0" indent="0" algn="l" rtl="0">
                <a:spcBef>
                  <a:spcPts val="100"/>
                </a:spcBef>
                <a:spcAft>
                  <a:spcPts val="0"/>
                </a:spcAft>
                <a:buNone/>
              </a:pPr>
              <a:r>
                <a:rPr lang="en" sz="1500">
                  <a:latin typeface="Roboto"/>
                  <a:ea typeface="Roboto"/>
                  <a:cs typeface="Roboto"/>
                  <a:sym typeface="Roboto"/>
                </a:rPr>
                <a:t>HTML </a:t>
              </a:r>
              <a:endParaRPr sz="1500">
                <a:latin typeface="Roboto"/>
                <a:ea typeface="Roboto"/>
                <a:cs typeface="Roboto"/>
                <a:sym typeface="Roboto"/>
              </a:endParaRPr>
            </a:p>
            <a:p>
              <a:pPr marL="0" lvl="0" indent="0" algn="l" rtl="0">
                <a:spcBef>
                  <a:spcPts val="100"/>
                </a:spcBef>
                <a:spcAft>
                  <a:spcPts val="0"/>
                </a:spcAft>
                <a:buNone/>
              </a:pPr>
              <a:r>
                <a:rPr lang="en" sz="1500">
                  <a:latin typeface="Roboto"/>
                  <a:ea typeface="Roboto"/>
                  <a:cs typeface="Roboto"/>
                  <a:sym typeface="Roboto"/>
                </a:rPr>
                <a:t>Javascript </a:t>
              </a:r>
              <a:endParaRPr sz="1500">
                <a:latin typeface="Roboto"/>
                <a:ea typeface="Roboto"/>
                <a:cs typeface="Roboto"/>
                <a:sym typeface="Roboto"/>
              </a:endParaRPr>
            </a:p>
            <a:p>
              <a:pPr marL="0" lvl="0" indent="0" algn="l" rtl="0">
                <a:spcBef>
                  <a:spcPts val="100"/>
                </a:spcBef>
                <a:spcAft>
                  <a:spcPts val="0"/>
                </a:spcAft>
                <a:buNone/>
              </a:pPr>
              <a:r>
                <a:rPr lang="en" sz="1500">
                  <a:latin typeface="Roboto"/>
                  <a:ea typeface="Roboto"/>
                  <a:cs typeface="Roboto"/>
                  <a:sym typeface="Roboto"/>
                </a:rPr>
                <a:t>Bootstrap Framework</a:t>
              </a:r>
              <a:endParaRPr sz="1500">
                <a:latin typeface="Roboto"/>
                <a:ea typeface="Roboto"/>
                <a:cs typeface="Roboto"/>
                <a:sym typeface="Roboto"/>
              </a:endParaRPr>
            </a:p>
            <a:p>
              <a:pPr marL="0" lvl="0" indent="0" algn="l" rtl="0">
                <a:spcBef>
                  <a:spcPts val="100"/>
                </a:spcBef>
                <a:spcAft>
                  <a:spcPts val="100"/>
                </a:spcAft>
                <a:buNone/>
              </a:pPr>
              <a:r>
                <a:rPr lang="en" sz="1500">
                  <a:latin typeface="Roboto"/>
                  <a:ea typeface="Roboto"/>
                  <a:cs typeface="Roboto"/>
                  <a:sym typeface="Roboto"/>
                </a:rPr>
                <a:t>Font-awesome </a:t>
              </a:r>
              <a:endParaRPr sz="1500">
                <a:latin typeface="Roboto"/>
                <a:ea typeface="Roboto"/>
                <a:cs typeface="Roboto"/>
                <a:sym typeface="Roboto"/>
              </a:endParaRPr>
            </a:p>
          </p:txBody>
        </p:sp>
        <p:sp>
          <p:nvSpPr>
            <p:cNvPr id="165" name="Google Shape;165;p17"/>
            <p:cNvSpPr/>
            <p:nvPr/>
          </p:nvSpPr>
          <p:spPr>
            <a:xfrm>
              <a:off x="6116205" y="1494082"/>
              <a:ext cx="198600" cy="198300"/>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txBox="1"/>
            <p:nvPr/>
          </p:nvSpPr>
          <p:spPr>
            <a:xfrm>
              <a:off x="6091745"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grpSp>
        <p:nvGrpSpPr>
          <p:cNvPr id="167" name="Google Shape;167;p17"/>
          <p:cNvGrpSpPr/>
          <p:nvPr/>
        </p:nvGrpSpPr>
        <p:grpSpPr>
          <a:xfrm>
            <a:off x="2303369" y="883150"/>
            <a:ext cx="3514811" cy="3252003"/>
            <a:chOff x="2991269" y="1153325"/>
            <a:chExt cx="3514811" cy="3252003"/>
          </a:xfrm>
        </p:grpSpPr>
        <p:sp>
          <p:nvSpPr>
            <p:cNvPr id="168" name="Google Shape;168;p17"/>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9D9D9"/>
            </a:solidFill>
            <a:ln>
              <a:noFill/>
            </a:ln>
          </p:spPr>
        </p:sp>
        <p:sp>
          <p:nvSpPr>
            <p:cNvPr id="169" name="Google Shape;169;p17"/>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551561"/>
            </a:solidFill>
            <a:ln>
              <a:noFill/>
            </a:ln>
          </p:spPr>
        </p:sp>
        <p:sp>
          <p:nvSpPr>
            <p:cNvPr id="170" name="Google Shape;170;p17"/>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9225A5"/>
            </a:solidFill>
            <a:ln>
              <a:noFill/>
            </a:ln>
          </p:spPr>
        </p:sp>
        <p:sp>
          <p:nvSpPr>
            <p:cNvPr id="171" name="Google Shape;171;p17"/>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172" name="Google Shape;172;p17"/>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551561"/>
            </a:solidFill>
            <a:ln>
              <a:noFill/>
            </a:ln>
          </p:spPr>
        </p:sp>
        <p:sp>
          <p:nvSpPr>
            <p:cNvPr id="173" name="Google Shape;173;p17"/>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761E86"/>
            </a:solidFill>
            <a:ln>
              <a:noFill/>
            </a:ln>
          </p:spPr>
        </p:sp>
        <p:sp>
          <p:nvSpPr>
            <p:cNvPr id="174" name="Google Shape;174;p17"/>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551561"/>
            </a:solidFill>
            <a:ln>
              <a:noFill/>
            </a:ln>
          </p:spPr>
        </p:sp>
        <p:sp>
          <p:nvSpPr>
            <p:cNvPr id="175" name="Google Shape;175;p17"/>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701C7F"/>
            </a:solidFill>
            <a:ln>
              <a:noFill/>
            </a:ln>
          </p:spPr>
        </p:sp>
      </p:grpSp>
      <p:pic>
        <p:nvPicPr>
          <p:cNvPr id="176" name="Google Shape;176;p17"/>
          <p:cNvPicPr preferRelativeResize="0"/>
          <p:nvPr/>
        </p:nvPicPr>
        <p:blipFill>
          <a:blip r:embed="rId3">
            <a:alphaModFix/>
          </a:blip>
          <a:stretch>
            <a:fillRect/>
          </a:stretch>
        </p:blipFill>
        <p:spPr>
          <a:xfrm>
            <a:off x="7775125" y="383925"/>
            <a:ext cx="1368875" cy="1147375"/>
          </a:xfrm>
          <a:prstGeom prst="rect">
            <a:avLst/>
          </a:prstGeom>
          <a:noFill/>
          <a:ln>
            <a:noFill/>
          </a:ln>
        </p:spPr>
      </p:pic>
      <p:pic>
        <p:nvPicPr>
          <p:cNvPr id="177" name="Google Shape;177;p17"/>
          <p:cNvPicPr preferRelativeResize="0"/>
          <p:nvPr/>
        </p:nvPicPr>
        <p:blipFill>
          <a:blip r:embed="rId4">
            <a:alphaModFix/>
          </a:blip>
          <a:stretch>
            <a:fillRect/>
          </a:stretch>
        </p:blipFill>
        <p:spPr>
          <a:xfrm>
            <a:off x="214200" y="2122125"/>
            <a:ext cx="1008750" cy="407650"/>
          </a:xfrm>
          <a:prstGeom prst="rect">
            <a:avLst/>
          </a:prstGeom>
          <a:noFill/>
          <a:ln>
            <a:noFill/>
          </a:ln>
        </p:spPr>
      </p:pic>
      <p:pic>
        <p:nvPicPr>
          <p:cNvPr id="178" name="Google Shape;178;p17"/>
          <p:cNvPicPr preferRelativeResize="0"/>
          <p:nvPr/>
        </p:nvPicPr>
        <p:blipFill>
          <a:blip r:embed="rId5">
            <a:alphaModFix/>
          </a:blip>
          <a:stretch>
            <a:fillRect/>
          </a:stretch>
        </p:blipFill>
        <p:spPr>
          <a:xfrm>
            <a:off x="7475525" y="4135150"/>
            <a:ext cx="899850" cy="783800"/>
          </a:xfrm>
          <a:prstGeom prst="rect">
            <a:avLst/>
          </a:prstGeom>
          <a:noFill/>
          <a:ln>
            <a:noFill/>
          </a:ln>
        </p:spPr>
      </p:pic>
      <p:sp>
        <p:nvSpPr>
          <p:cNvPr id="179" name="Google Shape;179;p17"/>
          <p:cNvSpPr txBox="1"/>
          <p:nvPr/>
        </p:nvSpPr>
        <p:spPr>
          <a:xfrm>
            <a:off x="371675" y="251775"/>
            <a:ext cx="69060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100">
                <a:latin typeface="Calibri"/>
                <a:ea typeface="Calibri"/>
                <a:cs typeface="Calibri"/>
                <a:sym typeface="Calibri"/>
              </a:rPr>
              <a:t>Stack used</a:t>
            </a:r>
            <a:endParaRPr sz="41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7"/>
                                        </p:tgtEl>
                                        <p:attrNameLst>
                                          <p:attrName>style.visibility</p:attrName>
                                        </p:attrNameLst>
                                      </p:cBhvr>
                                      <p:to>
                                        <p:strVal val="visible"/>
                                      </p:to>
                                    </p:set>
                                    <p:anim calcmode="lin" valueType="num">
                                      <p:cBhvr additive="base">
                                        <p:cTn id="7" dur="1000"/>
                                        <p:tgtEl>
                                          <p:spTgt spid="16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62"/>
                                        </p:tgtEl>
                                        <p:attrNameLst>
                                          <p:attrName>style.visibility</p:attrName>
                                        </p:attrNameLst>
                                      </p:cBhvr>
                                      <p:to>
                                        <p:strVal val="visible"/>
                                      </p:to>
                                    </p:set>
                                    <p:anim calcmode="lin" valueType="num">
                                      <p:cBhvr additive="base">
                                        <p:cTn id="10" dur="1000"/>
                                        <p:tgtEl>
                                          <p:spTgt spid="162"/>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52"/>
                                        </p:tgtEl>
                                        <p:attrNameLst>
                                          <p:attrName>style.visibility</p:attrName>
                                        </p:attrNameLst>
                                      </p:cBhvr>
                                      <p:to>
                                        <p:strVal val="visible"/>
                                      </p:to>
                                    </p:set>
                                    <p:anim calcmode="lin" valueType="num">
                                      <p:cBhvr additive="base">
                                        <p:cTn id="13" dur="1000"/>
                                        <p:tgtEl>
                                          <p:spTgt spid="152"/>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157"/>
                                        </p:tgtEl>
                                        <p:attrNameLst>
                                          <p:attrName>style.visibility</p:attrName>
                                        </p:attrNameLst>
                                      </p:cBhvr>
                                      <p:to>
                                        <p:strVal val="visible"/>
                                      </p:to>
                                    </p:set>
                                    <p:anim calcmode="lin" valueType="num">
                                      <p:cBhvr additive="base">
                                        <p:cTn id="16" dur="1000"/>
                                        <p:tgtEl>
                                          <p:spTgt spid="157"/>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0"/>
                                  </p:stCondLst>
                                  <p:childTnLst>
                                    <p:set>
                                      <p:cBhvr>
                                        <p:cTn id="18" dur="1" fill="hold">
                                          <p:stCondLst>
                                            <p:cond delay="0"/>
                                          </p:stCondLst>
                                        </p:cTn>
                                        <p:tgtEl>
                                          <p:spTgt spid="176"/>
                                        </p:tgtEl>
                                        <p:attrNameLst>
                                          <p:attrName>style.visibility</p:attrName>
                                        </p:attrNameLst>
                                      </p:cBhvr>
                                      <p:to>
                                        <p:strVal val="visible"/>
                                      </p:to>
                                    </p:set>
                                    <p:anim calcmode="lin" valueType="num">
                                      <p:cBhvr additive="base">
                                        <p:cTn id="19" dur="1000"/>
                                        <p:tgtEl>
                                          <p:spTgt spid="176"/>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178"/>
                                        </p:tgtEl>
                                        <p:attrNameLst>
                                          <p:attrName>style.visibility</p:attrName>
                                        </p:attrNameLst>
                                      </p:cBhvr>
                                      <p:to>
                                        <p:strVal val="visible"/>
                                      </p:to>
                                    </p:set>
                                    <p:anim calcmode="lin" valueType="num">
                                      <p:cBhvr additive="base">
                                        <p:cTn id="22" dur="1000"/>
                                        <p:tgtEl>
                                          <p:spTgt spid="178"/>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1000"/>
                                        <p:tgtEl>
                                          <p:spTgt spid="177"/>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179"/>
                                        </p:tgtEl>
                                        <p:attrNameLst>
                                          <p:attrName>style.visibility</p:attrName>
                                        </p:attrNameLst>
                                      </p:cBhvr>
                                      <p:to>
                                        <p:strVal val="visible"/>
                                      </p:to>
                                    </p:set>
                                    <p:anim calcmode="lin" valueType="num">
                                      <p:cBhvr additive="base">
                                        <p:cTn id="28" dur="1000"/>
                                        <p:tgtEl>
                                          <p:spTgt spid="17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8"/>
          <p:cNvSpPr/>
          <p:nvPr/>
        </p:nvSpPr>
        <p:spPr>
          <a:xfrm>
            <a:off x="2259200" y="533225"/>
            <a:ext cx="4219800" cy="3607200"/>
          </a:xfrm>
          <a:prstGeom prst="triangle">
            <a:avLst>
              <a:gd name="adj" fmla="val 50000"/>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txBox="1"/>
          <p:nvPr/>
        </p:nvSpPr>
        <p:spPr>
          <a:xfrm>
            <a:off x="2673650" y="2949425"/>
            <a:ext cx="3405000" cy="1046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a:solidFill>
                  <a:srgbClr val="701C7F"/>
                </a:solidFill>
                <a:latin typeface="Roboto"/>
                <a:ea typeface="Roboto"/>
                <a:cs typeface="Roboto"/>
                <a:sym typeface="Roboto"/>
              </a:rPr>
              <a:t>Process cycle</a:t>
            </a:r>
            <a:endParaRPr sz="4000">
              <a:solidFill>
                <a:srgbClr val="701C7F"/>
              </a:solidFill>
            </a:endParaRPr>
          </a:p>
        </p:txBody>
      </p:sp>
      <p:grpSp>
        <p:nvGrpSpPr>
          <p:cNvPr id="186" name="Google Shape;186;p18"/>
          <p:cNvGrpSpPr/>
          <p:nvPr/>
        </p:nvGrpSpPr>
        <p:grpSpPr>
          <a:xfrm>
            <a:off x="1870275" y="3995925"/>
            <a:ext cx="5275800" cy="789150"/>
            <a:chOff x="1090900" y="3159725"/>
            <a:chExt cx="5275800" cy="789150"/>
          </a:xfrm>
        </p:grpSpPr>
        <p:sp>
          <p:nvSpPr>
            <p:cNvPr id="187" name="Google Shape;187;p18"/>
            <p:cNvSpPr/>
            <p:nvPr/>
          </p:nvSpPr>
          <p:spPr>
            <a:xfrm rot="10800000">
              <a:off x="3698064" y="3575617"/>
              <a:ext cx="1740900" cy="125400"/>
            </a:xfrm>
            <a:prstGeom prst="rightArrow">
              <a:avLst>
                <a:gd name="adj1" fmla="val 25514"/>
                <a:gd name="adj2" fmla="val 64322"/>
              </a:avLst>
            </a:prstGeom>
            <a:solidFill>
              <a:srgbClr val="761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txBox="1"/>
            <p:nvPr/>
          </p:nvSpPr>
          <p:spPr>
            <a:xfrm rot="586">
              <a:off x="1091050" y="3655625"/>
              <a:ext cx="5275500" cy="29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700" b="1">
                  <a:solidFill>
                    <a:srgbClr val="761E86"/>
                  </a:solidFill>
                  <a:latin typeface="Roboto"/>
                  <a:ea typeface="Roboto"/>
                  <a:cs typeface="Roboto"/>
                  <a:sym typeface="Roboto"/>
                </a:rPr>
                <a:t>Staff assigned by the staff to solve the complaint</a:t>
              </a:r>
              <a:endParaRPr sz="1700">
                <a:solidFill>
                  <a:srgbClr val="761E86"/>
                </a:solidFill>
              </a:endParaRPr>
            </a:p>
          </p:txBody>
        </p:sp>
        <p:sp>
          <p:nvSpPr>
            <p:cNvPr id="189" name="Google Shape;189;p18"/>
            <p:cNvSpPr/>
            <p:nvPr/>
          </p:nvSpPr>
          <p:spPr>
            <a:xfrm>
              <a:off x="5582733" y="3159725"/>
              <a:ext cx="565200" cy="565500"/>
            </a:xfrm>
            <a:prstGeom prst="ellipse">
              <a:avLst/>
            </a:prstGeom>
            <a:solidFill>
              <a:srgbClr val="761E86"/>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02</a:t>
              </a:r>
              <a:endParaRPr sz="1200">
                <a:solidFill>
                  <a:srgbClr val="FFFFFF"/>
                </a:solidFill>
                <a:latin typeface="Roboto Medium"/>
                <a:ea typeface="Roboto Medium"/>
                <a:cs typeface="Roboto Medium"/>
                <a:sym typeface="Roboto Medium"/>
              </a:endParaRPr>
            </a:p>
          </p:txBody>
        </p:sp>
      </p:grpSp>
      <p:grpSp>
        <p:nvGrpSpPr>
          <p:cNvPr id="190" name="Google Shape;190;p18"/>
          <p:cNvGrpSpPr/>
          <p:nvPr/>
        </p:nvGrpSpPr>
        <p:grpSpPr>
          <a:xfrm>
            <a:off x="1042996" y="-68821"/>
            <a:ext cx="3149700" cy="4648946"/>
            <a:chOff x="2326246" y="-923721"/>
            <a:chExt cx="3149700" cy="4648946"/>
          </a:xfrm>
        </p:grpSpPr>
        <p:sp>
          <p:nvSpPr>
            <p:cNvPr id="191" name="Google Shape;191;p18"/>
            <p:cNvSpPr/>
            <p:nvPr/>
          </p:nvSpPr>
          <p:spPr>
            <a:xfrm rot="-3360517">
              <a:off x="2960437" y="2297046"/>
              <a:ext cx="1629676" cy="125310"/>
            </a:xfrm>
            <a:prstGeom prst="rightArrow">
              <a:avLst>
                <a:gd name="adj1" fmla="val 25514"/>
                <a:gd name="adj2" fmla="val 64322"/>
              </a:avLst>
            </a:prstGeom>
            <a:solidFill>
              <a:srgbClr val="922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txBox="1"/>
            <p:nvPr/>
          </p:nvSpPr>
          <p:spPr>
            <a:xfrm rot="-3448180">
              <a:off x="1894945" y="496175"/>
              <a:ext cx="4012303" cy="117780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rgbClr val="9225A5"/>
                  </a:solidFill>
                  <a:latin typeface="Roboto"/>
                  <a:ea typeface="Roboto"/>
                  <a:cs typeface="Roboto"/>
                  <a:sym typeface="Roboto"/>
                </a:rPr>
                <a:t>Staff inspect the problem ,take action n it and then closed the complaint</a:t>
              </a:r>
              <a:endParaRPr sz="1800">
                <a:solidFill>
                  <a:srgbClr val="9225A5"/>
                </a:solidFill>
              </a:endParaRPr>
            </a:p>
          </p:txBody>
        </p:sp>
        <p:sp>
          <p:nvSpPr>
            <p:cNvPr id="193" name="Google Shape;193;p18"/>
            <p:cNvSpPr/>
            <p:nvPr/>
          </p:nvSpPr>
          <p:spPr>
            <a:xfrm>
              <a:off x="3058183" y="3159725"/>
              <a:ext cx="565200" cy="565500"/>
            </a:xfrm>
            <a:prstGeom prst="ellipse">
              <a:avLst/>
            </a:prstGeom>
            <a:solidFill>
              <a:srgbClr val="9225A5"/>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03</a:t>
              </a:r>
              <a:endParaRPr sz="1200">
                <a:solidFill>
                  <a:srgbClr val="FFFFFF"/>
                </a:solidFill>
                <a:latin typeface="Roboto Medium"/>
                <a:ea typeface="Roboto Medium"/>
                <a:cs typeface="Roboto Medium"/>
                <a:sym typeface="Roboto Medium"/>
              </a:endParaRPr>
            </a:p>
          </p:txBody>
        </p:sp>
      </p:grpSp>
      <p:grpSp>
        <p:nvGrpSpPr>
          <p:cNvPr id="194" name="Google Shape;194;p18"/>
          <p:cNvGrpSpPr/>
          <p:nvPr/>
        </p:nvGrpSpPr>
        <p:grpSpPr>
          <a:xfrm>
            <a:off x="4122758" y="0"/>
            <a:ext cx="3018449" cy="3716572"/>
            <a:chOff x="4288708" y="1198100"/>
            <a:chExt cx="3018449" cy="3716572"/>
          </a:xfrm>
        </p:grpSpPr>
        <p:sp>
          <p:nvSpPr>
            <p:cNvPr id="195" name="Google Shape;195;p18"/>
            <p:cNvSpPr/>
            <p:nvPr/>
          </p:nvSpPr>
          <p:spPr>
            <a:xfrm rot="3420919">
              <a:off x="4575050" y="2300047"/>
              <a:ext cx="1581515" cy="125402"/>
            </a:xfrm>
            <a:prstGeom prst="rightArrow">
              <a:avLst>
                <a:gd name="adj1" fmla="val 25514"/>
                <a:gd name="adj2" fmla="val 64322"/>
              </a:avLst>
            </a:prstGeom>
            <a:solidFill>
              <a:srgbClr val="551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4288708" y="1198100"/>
              <a:ext cx="565200" cy="565500"/>
            </a:xfrm>
            <a:prstGeom prst="ellipse">
              <a:avLst/>
            </a:prstGeom>
            <a:solidFill>
              <a:srgbClr val="551561"/>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01</a:t>
              </a:r>
              <a:endParaRPr sz="1200">
                <a:solidFill>
                  <a:srgbClr val="FFFFFF"/>
                </a:solidFill>
                <a:latin typeface="Roboto Medium"/>
                <a:ea typeface="Roboto Medium"/>
                <a:cs typeface="Roboto Medium"/>
                <a:sym typeface="Roboto Medium"/>
              </a:endParaRPr>
            </a:p>
          </p:txBody>
        </p:sp>
        <p:sp>
          <p:nvSpPr>
            <p:cNvPr id="197" name="Google Shape;197;p18"/>
            <p:cNvSpPr txBox="1"/>
            <p:nvPr/>
          </p:nvSpPr>
          <p:spPr>
            <a:xfrm rot="3576199">
              <a:off x="4202231" y="2915174"/>
              <a:ext cx="3872851" cy="437397"/>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a:solidFill>
                    <a:srgbClr val="551561"/>
                  </a:solidFill>
                  <a:latin typeface="Roboto"/>
                  <a:ea typeface="Roboto"/>
                  <a:cs typeface="Roboto"/>
                  <a:sym typeface="Roboto"/>
                </a:rPr>
                <a:t>Complaint Lodge by User</a:t>
              </a:r>
              <a:endParaRPr sz="1800">
                <a:solidFill>
                  <a:srgbClr val="551561"/>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9"/>
          <p:cNvSpPr txBox="1">
            <a:spLocks noGrp="1"/>
          </p:cNvSpPr>
          <p:nvPr>
            <p:ph type="title"/>
          </p:nvPr>
        </p:nvSpPr>
        <p:spPr>
          <a:xfrm>
            <a:off x="865950" y="1301150"/>
            <a:ext cx="6894900" cy="253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Screenshot of some wow features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2"/>
                                        </p:tgtEl>
                                        <p:attrNameLst>
                                          <p:attrName>style.visibility</p:attrName>
                                        </p:attrNameLst>
                                      </p:cBhvr>
                                      <p:to>
                                        <p:strVal val="visible"/>
                                      </p:to>
                                    </p:set>
                                    <p:anim calcmode="lin" valueType="num">
                                      <p:cBhvr additive="base">
                                        <p:cTn id="7" dur="1000"/>
                                        <p:tgtEl>
                                          <p:spTgt spid="20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000" dirty="0"/>
              <a:t>First we have the captcha </a:t>
            </a:r>
            <a:r>
              <a:rPr lang="en" sz="2000" dirty="0" smtClean="0"/>
              <a:t>validation and oauth login</a:t>
            </a:r>
            <a:endParaRPr sz="2000"/>
          </a:p>
        </p:txBody>
      </p:sp>
      <p:pic>
        <p:nvPicPr>
          <p:cNvPr id="208" name="Google Shape;208;p20"/>
          <p:cNvPicPr preferRelativeResize="0"/>
          <p:nvPr/>
        </p:nvPicPr>
        <p:blipFill>
          <a:blip r:embed="rId3">
            <a:alphaModFix/>
          </a:blip>
          <a:stretch>
            <a:fillRect/>
          </a:stretch>
        </p:blipFill>
        <p:spPr>
          <a:xfrm>
            <a:off x="152400" y="152400"/>
            <a:ext cx="8839197" cy="33047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8"/>
                                        </p:tgtEl>
                                        <p:attrNameLst>
                                          <p:attrName>style.visibility</p:attrName>
                                        </p:attrNameLst>
                                      </p:cBhvr>
                                      <p:to>
                                        <p:strVal val="visible"/>
                                      </p:to>
                                    </p:set>
                                    <p:anim calcmode="lin" valueType="num">
                                      <p:cBhvr additive="base">
                                        <p:cTn id="7" dur="1000"/>
                                        <p:tgtEl>
                                          <p:spTgt spid="20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 calcmode="lin" valueType="num">
                                      <p:cBhvr additive="base">
                                        <p:cTn id="10" dur="1000"/>
                                        <p:tgtEl>
                                          <p:spTgt spid="20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000"/>
              <a:t>Form validation</a:t>
            </a:r>
            <a:endParaRPr sz="2000"/>
          </a:p>
        </p:txBody>
      </p:sp>
      <p:pic>
        <p:nvPicPr>
          <p:cNvPr id="214" name="Google Shape;214;p21"/>
          <p:cNvPicPr preferRelativeResize="0"/>
          <p:nvPr/>
        </p:nvPicPr>
        <p:blipFill rotWithShape="1">
          <a:blip r:embed="rId3">
            <a:alphaModFix/>
          </a:blip>
          <a:srcRect t="12614" b="12614"/>
          <a:stretch/>
        </p:blipFill>
        <p:spPr>
          <a:xfrm>
            <a:off x="152400" y="194125"/>
            <a:ext cx="8839196" cy="330472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4"/>
                                        </p:tgtEl>
                                        <p:attrNameLst>
                                          <p:attrName>style.visibility</p:attrName>
                                        </p:attrNameLst>
                                      </p:cBhvr>
                                      <p:to>
                                        <p:strVal val="visible"/>
                                      </p:to>
                                    </p:set>
                                    <p:anim calcmode="lin" valueType="num">
                                      <p:cBhvr additive="base">
                                        <p:cTn id="7" dur="1000"/>
                                        <p:tgtEl>
                                          <p:spTgt spid="21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13"/>
                                        </p:tgtEl>
                                        <p:attrNameLst>
                                          <p:attrName>style.visibility</p:attrName>
                                        </p:attrNameLst>
                                      </p:cBhvr>
                                      <p:to>
                                        <p:strVal val="visible"/>
                                      </p:to>
                                    </p:set>
                                    <p:anim calcmode="lin" valueType="num">
                                      <p:cBhvr additive="base">
                                        <p:cTn id="10" dur="1000"/>
                                        <p:tgtEl>
                                          <p:spTgt spid="21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622</Words>
  <PresentationFormat>On-screen Show (16:9)</PresentationFormat>
  <Paragraphs>78</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Nunito</vt:lpstr>
      <vt:lpstr>Calibri</vt:lpstr>
      <vt:lpstr>Roboto</vt:lpstr>
      <vt:lpstr>Roboto Medium</vt:lpstr>
      <vt:lpstr>Shift</vt:lpstr>
      <vt:lpstr>Public Grievance</vt:lpstr>
      <vt:lpstr>Problem Statement</vt:lpstr>
      <vt:lpstr>Difficulties to the problem statement </vt:lpstr>
      <vt:lpstr>Approach to them problem statement</vt:lpstr>
      <vt:lpstr>Slide 5</vt:lpstr>
      <vt:lpstr>Slide 6</vt:lpstr>
      <vt:lpstr>Screenshot of some wow features</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Future possibilities</vt:lpstr>
      <vt:lpstr>In system backend</vt:lpstr>
      <vt:lpstr>In staff panel</vt:lpstr>
      <vt:lpstr>In user panel</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Grievance</dc:title>
  <dc:creator>SUBHOJIT KUNDU</dc:creator>
  <cp:lastModifiedBy>SUBHOJIT KUNDU</cp:lastModifiedBy>
  <cp:revision>8</cp:revision>
  <dcterms:modified xsi:type="dcterms:W3CDTF">2022-11-12T05:42:10Z</dcterms:modified>
</cp:coreProperties>
</file>