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8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CA396-65BC-4923-AF76-BC3EFFC514F9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1773-00DB-4755-807F-104AA2091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97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53675-F697-4533-A25D-22DD888DE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AB0F5-44F5-4C39-8EAB-3CD81B128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33F3A-4487-4E3C-818C-E3DC7BC9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EBF317-8CB3-4ECC-A964-B0060B3A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A96DF-9F0F-4655-A485-E2F05F4C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70CF5-E126-42D3-AC10-C21C0C9C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B2F6B-932A-40A6-83E5-CA0935E8B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47570-2D85-4CC3-9180-8663C1EA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AA6CA-4AC7-491B-A769-D6432ED4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323ACF-32F8-4965-8C84-12AD438A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678217-A397-4F18-AB51-2ED60AC33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7CBC9-9649-48D1-A619-F91E1ADA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49123-957A-453C-AA63-BD96420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D86BB-F9E2-4E1D-AA73-133027E1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46F56-581D-4B95-9846-9B1FC1BE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2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1577D-88E6-47B4-AA5D-A545DAD4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FAF8E-6C20-4170-98E0-1AF37FD6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FB9DA-1230-4E80-837A-C4728E5F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BFF90-BC0D-4B55-A3A5-1D30523D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4AD3C-5218-463A-A046-832794F4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9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6672B-ECA5-455D-ABB9-A459EC93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72F7C-B5AC-4285-BCCE-82C4FEB0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B67FB-9D8C-4982-AC04-AC7942A7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2F2BA-19E7-4895-893A-16C51AB8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691D4-3F2D-4549-A291-D430CC5D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0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38B0C-2A67-4884-8024-A979A1A0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1BCA0-807D-4547-8250-085DA4871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EB35D1-4D08-4CCB-90F8-DC6D234E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50F88A-7275-4ADD-BF38-F00CF77B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43FA8-9314-443A-B759-1BEE076F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6C7A6-3606-4080-92E1-555B662C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25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3F221-385A-4EA8-9017-1B4DB3CC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2994C-B4CB-47D1-97C3-91DBA048D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BABD8-EC15-4C0D-A488-4B0108A0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00621B-1B14-41AF-93E9-B5D836B8C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15F4CA-DE22-481A-A624-97AB1741F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9ABC24-E689-48BD-9CAA-62A5E326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7C3CA2-2CDE-416C-8A78-A2E5A671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A87F2E-1006-4EAD-B511-0454D5F1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7044C-F1D4-4EA3-A414-A7BDAF5A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9417BD-7546-4BDE-86F8-0DA31630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895942-A61F-41C5-B051-A970A420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71CAA-DD45-45CB-B8A8-1D7E5062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5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917151-0D76-49DF-A315-8A088452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AB7CA0-39FB-4CD9-BD17-01609AEE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84452-AAB0-4651-B8C4-C36FEEE2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F5E83-A488-4642-ADEB-C4B44706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00987-5142-45E4-A4C4-289183491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306AE-0477-4C0B-96E4-D4C8FEAB5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AB3C0-8B6B-43CD-9461-97F0B43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3B87F-8275-4826-91DB-430B6021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42029-33DE-45AA-9081-862130B3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5883-8854-40D0-A2D8-E061F079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D47FB7-00E3-4345-9531-9EE6C0993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66B80F-26B1-4086-BB6F-280D24C09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752CF-A951-4A56-9DCB-DA1F08EC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3935A-B01E-44F4-B857-E44EC006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BE40B-8E6F-4A18-B160-6E7CA629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14174E-1F7B-4939-8404-10665C62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EDCCB-459C-42F0-8170-CC85D459B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46985-A6BD-4E31-9123-3E31B48E2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2AA03-9638-4593-85D9-2130FB3A75EC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638BC-945E-458B-BED7-2D72CEFB5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037DB-100D-481B-9968-2366F21DB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089A5-2E5E-4152-BE22-A00CF60A5C4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B54F3-B0FD-49BD-875E-2423211491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204" y="11942"/>
            <a:ext cx="1004796" cy="5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FDF85C-9AE5-41B0-B7E2-758DE4D339F3}"/>
              </a:ext>
            </a:extLst>
          </p:cNvPr>
          <p:cNvSpPr txBox="1"/>
          <p:nvPr/>
        </p:nvSpPr>
        <p:spPr>
          <a:xfrm>
            <a:off x="6885994" y="5439747"/>
            <a:ext cx="415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讲解人： 刘远东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AABAA8-7437-4842-AD34-2D924406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27" y="2286000"/>
            <a:ext cx="7254898" cy="15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F257911-94A3-423A-8023-B4938A68411E}"/>
              </a:ext>
            </a:extLst>
          </p:cNvPr>
          <p:cNvSpPr/>
          <p:nvPr/>
        </p:nvSpPr>
        <p:spPr>
          <a:xfrm>
            <a:off x="218028" y="1558689"/>
            <a:ext cx="1705991" cy="31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lang="zh-CN" altLang="zh-CN" sz="140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建立一个</a:t>
            </a:r>
            <a:r>
              <a:rPr lang="en-US" altLang="zh-CN" sz="140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</a:t>
            </a:r>
            <a:endParaRPr lang="zh-CN" altLang="zh-CN" sz="14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58FAC8-0B14-40DA-B6F8-D23FD4C608B4}"/>
              </a:ext>
            </a:extLst>
          </p:cNvPr>
          <p:cNvSpPr/>
          <p:nvPr/>
        </p:nvSpPr>
        <p:spPr>
          <a:xfrm>
            <a:off x="214526" y="2203015"/>
            <a:ext cx="1705991" cy="538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绑定接受客户端连接的端口 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bind 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9984DB3-513E-4D0C-9C8D-9BD0C2207E14}"/>
              </a:ext>
            </a:extLst>
          </p:cNvPr>
          <p:cNvSpPr/>
          <p:nvPr/>
        </p:nvSpPr>
        <p:spPr>
          <a:xfrm>
            <a:off x="214527" y="2999831"/>
            <a:ext cx="1705991" cy="516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监听网络端口 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listen 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F3A85B7-47A6-4EBA-A28A-9F68F966E18B}"/>
              </a:ext>
            </a:extLst>
          </p:cNvPr>
          <p:cNvSpPr/>
          <p:nvPr/>
        </p:nvSpPr>
        <p:spPr>
          <a:xfrm>
            <a:off x="214528" y="3775172"/>
            <a:ext cx="1705991" cy="593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等待新客户端连接 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accept 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7847F3-85AB-4F37-A3E0-B4EFDE5069AF}"/>
              </a:ext>
            </a:extLst>
          </p:cNvPr>
          <p:cNvSpPr/>
          <p:nvPr/>
        </p:nvSpPr>
        <p:spPr>
          <a:xfrm>
            <a:off x="215715" y="4873406"/>
            <a:ext cx="1736335" cy="61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向客户端发送一条数据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send 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DA45B79-BF84-46EA-989B-C4688CE520CE}"/>
              </a:ext>
            </a:extLst>
          </p:cNvPr>
          <p:cNvSpPr/>
          <p:nvPr/>
        </p:nvSpPr>
        <p:spPr>
          <a:xfrm>
            <a:off x="215715" y="5926820"/>
            <a:ext cx="1705991" cy="608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 </a:t>
            </a:r>
            <a:r>
              <a:rPr lang="zh-CN" altLang="zh-CN" sz="140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关闭</a:t>
            </a:r>
            <a:r>
              <a:rPr lang="en-US" altLang="zh-CN" sz="140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  closesocket</a:t>
            </a:r>
            <a:endParaRPr lang="zh-CN" altLang="zh-CN" sz="14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3452F42-10BE-483F-B830-B205E8CF4CC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1067522" y="1871299"/>
            <a:ext cx="3502" cy="33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0D2EE74-C7C8-4495-8E85-222ECB26EF4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067522" y="2741384"/>
            <a:ext cx="1" cy="25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4BC35C-5973-479B-B6E5-1E61F0EF0AB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067523" y="3516725"/>
            <a:ext cx="1" cy="25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0D5B7BE-25B9-4910-88D5-78655918DF5D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067524" y="4368384"/>
            <a:ext cx="16359" cy="50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>
            <a:extLst>
              <a:ext uri="{FF2B5EF4-FFF2-40B4-BE49-F238E27FC236}">
                <a16:creationId xmlns:a16="http://schemas.microsoft.com/office/drawing/2014/main" id="{574FA3C2-25DF-4DE8-897C-B84204BCB2B1}"/>
              </a:ext>
            </a:extLst>
          </p:cNvPr>
          <p:cNvSpPr/>
          <p:nvPr/>
        </p:nvSpPr>
        <p:spPr>
          <a:xfrm>
            <a:off x="2117290" y="4360309"/>
            <a:ext cx="1223812" cy="4638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CC763714-5143-4AA1-8021-2EEDF3B9E2D8}"/>
              </a:ext>
            </a:extLst>
          </p:cNvPr>
          <p:cNvCxnSpPr>
            <a:cxnSpLocks/>
            <a:stCxn id="21" idx="3"/>
            <a:endCxn id="27" idx="2"/>
          </p:cNvCxnSpPr>
          <p:nvPr/>
        </p:nvCxnSpPr>
        <p:spPr>
          <a:xfrm flipV="1">
            <a:off x="1952050" y="4824135"/>
            <a:ext cx="777146" cy="3584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4B988054-FA3D-4B46-8703-CAE1E07D3566}"/>
              </a:ext>
            </a:extLst>
          </p:cNvPr>
          <p:cNvCxnSpPr>
            <a:cxnSpLocks/>
            <a:stCxn id="27" idx="0"/>
          </p:cNvCxnSpPr>
          <p:nvPr/>
        </p:nvCxnSpPr>
        <p:spPr>
          <a:xfrm rot="16200000" flipV="1">
            <a:off x="2279977" y="3911089"/>
            <a:ext cx="89761" cy="808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2E77DE4-CD1C-4A23-B90E-1A838E445576}"/>
              </a:ext>
            </a:extLst>
          </p:cNvPr>
          <p:cNvSpPr/>
          <p:nvPr/>
        </p:nvSpPr>
        <p:spPr>
          <a:xfrm>
            <a:off x="5649027" y="1499442"/>
            <a:ext cx="1705991" cy="31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建立一个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7F01599-3FEC-4C21-A340-D797599DE5E2}"/>
              </a:ext>
            </a:extLst>
          </p:cNvPr>
          <p:cNvSpPr/>
          <p:nvPr/>
        </p:nvSpPr>
        <p:spPr>
          <a:xfrm>
            <a:off x="5645525" y="1991061"/>
            <a:ext cx="1705991" cy="3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绑定端口 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bind 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06F2171-7093-4822-9FD6-7F624C19847C}"/>
              </a:ext>
            </a:extLst>
          </p:cNvPr>
          <p:cNvSpPr/>
          <p:nvPr/>
        </p:nvSpPr>
        <p:spPr>
          <a:xfrm>
            <a:off x="5645525" y="2539642"/>
            <a:ext cx="1705991" cy="516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监听网络端口 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listen 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8E2337B-290D-4CD2-83E5-BD31344094EB}"/>
              </a:ext>
            </a:extLst>
          </p:cNvPr>
          <p:cNvSpPr/>
          <p:nvPr/>
        </p:nvSpPr>
        <p:spPr>
          <a:xfrm>
            <a:off x="5623903" y="3909186"/>
            <a:ext cx="1705991" cy="593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 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接收</a:t>
            </a:r>
            <a:r>
              <a:rPr lang="zh-CN" altLang="en-US" sz="1400" dirty="0">
                <a:solidFill>
                  <a:schemeClr val="bg1"/>
                </a:solidFill>
              </a:rPr>
              <a:t>客户端请求 </a:t>
            </a:r>
            <a:r>
              <a:rPr lang="en-US" altLang="zh-CN" sz="1400" b="1" dirty="0" err="1">
                <a:solidFill>
                  <a:srgbClr val="FFFF00"/>
                </a:solidFill>
              </a:rPr>
              <a:t>recv</a:t>
            </a:r>
            <a:endParaRPr lang="zh-CN" altLang="zh-CN" sz="1400" b="1" dirty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687E701-52A3-4D6C-A511-8AFE920C393E}"/>
              </a:ext>
            </a:extLst>
          </p:cNvPr>
          <p:cNvSpPr/>
          <p:nvPr/>
        </p:nvSpPr>
        <p:spPr>
          <a:xfrm>
            <a:off x="5597325" y="5412161"/>
            <a:ext cx="1736335" cy="61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向客户端</a:t>
            </a:r>
            <a:r>
              <a:rPr lang="zh-CN" altLang="en-US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send 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D9AED78-D1E6-416F-A28D-6C2787875604}"/>
              </a:ext>
            </a:extLst>
          </p:cNvPr>
          <p:cNvSpPr/>
          <p:nvPr/>
        </p:nvSpPr>
        <p:spPr>
          <a:xfrm>
            <a:off x="5635308" y="6201113"/>
            <a:ext cx="1705991" cy="608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关闭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  </a:t>
            </a:r>
            <a:r>
              <a:rPr lang="en-US" altLang="zh-CN" sz="1400" dirty="0" err="1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closesocket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7325BFA-9046-4BFA-8678-D911D1CE9C2E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flipH="1">
            <a:off x="6498521" y="1812052"/>
            <a:ext cx="3502" cy="17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CFB9F3F-4634-4FCE-AF4D-10353099317A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6498521" y="2365623"/>
            <a:ext cx="0" cy="17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BEC416-9EE8-452E-A1C2-C6B9B45553A8}"/>
              </a:ext>
            </a:extLst>
          </p:cNvPr>
          <p:cNvCxnSpPr>
            <a:cxnSpLocks/>
            <a:stCxn id="54" idx="2"/>
            <a:endCxn id="67" idx="0"/>
          </p:cNvCxnSpPr>
          <p:nvPr/>
        </p:nvCxnSpPr>
        <p:spPr>
          <a:xfrm flipH="1">
            <a:off x="6470645" y="3056536"/>
            <a:ext cx="27876" cy="157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5F1D960-D6AC-4947-9463-6BC25192C70A}"/>
              </a:ext>
            </a:extLst>
          </p:cNvPr>
          <p:cNvCxnSpPr>
            <a:cxnSpLocks/>
            <a:stCxn id="55" idx="2"/>
            <a:endCxn id="83" idx="0"/>
          </p:cNvCxnSpPr>
          <p:nvPr/>
        </p:nvCxnSpPr>
        <p:spPr>
          <a:xfrm flipH="1">
            <a:off x="6457961" y="4502398"/>
            <a:ext cx="18938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>
            <a:extLst>
              <a:ext uri="{FF2B5EF4-FFF2-40B4-BE49-F238E27FC236}">
                <a16:creationId xmlns:a16="http://schemas.microsoft.com/office/drawing/2014/main" id="{2802F1A4-E39F-4E0C-9C43-B9AEF4B682C6}"/>
              </a:ext>
            </a:extLst>
          </p:cNvPr>
          <p:cNvSpPr/>
          <p:nvPr/>
        </p:nvSpPr>
        <p:spPr>
          <a:xfrm>
            <a:off x="7586156" y="4767800"/>
            <a:ext cx="1223812" cy="4638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14A2FEF3-E3EF-4032-B1E7-B10B9CEAED93}"/>
              </a:ext>
            </a:extLst>
          </p:cNvPr>
          <p:cNvCxnSpPr>
            <a:cxnSpLocks/>
            <a:stCxn id="56" idx="3"/>
            <a:endCxn id="62" idx="2"/>
          </p:cNvCxnSpPr>
          <p:nvPr/>
        </p:nvCxnSpPr>
        <p:spPr>
          <a:xfrm flipV="1">
            <a:off x="7333660" y="5231626"/>
            <a:ext cx="864402" cy="489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DCCC4EA0-2505-4BAA-A562-4E434B50F0E3}"/>
              </a:ext>
            </a:extLst>
          </p:cNvPr>
          <p:cNvCxnSpPr>
            <a:cxnSpLocks/>
            <a:stCxn id="62" idx="0"/>
            <a:endCxn id="55" idx="3"/>
          </p:cNvCxnSpPr>
          <p:nvPr/>
        </p:nvCxnSpPr>
        <p:spPr>
          <a:xfrm rot="16200000" flipV="1">
            <a:off x="7482974" y="4052712"/>
            <a:ext cx="562008" cy="868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BE1013CB-49A7-474D-97D7-F7CDE5B84FA7}"/>
              </a:ext>
            </a:extLst>
          </p:cNvPr>
          <p:cNvSpPr/>
          <p:nvPr/>
        </p:nvSpPr>
        <p:spPr>
          <a:xfrm>
            <a:off x="5382894" y="901870"/>
            <a:ext cx="2394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简易</a:t>
            </a:r>
            <a:r>
              <a:rPr lang="en-US" altLang="zh-CN" b="1" dirty="0"/>
              <a:t>TCP</a:t>
            </a:r>
            <a:r>
              <a:rPr lang="zh-CN" altLang="en-US" b="1" dirty="0"/>
              <a:t>服务端 </a:t>
            </a:r>
            <a:r>
              <a:rPr lang="en-US" altLang="zh-CN" b="1" dirty="0"/>
              <a:t>1.1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b="1" dirty="0"/>
              <a:t>erver</a:t>
            </a:r>
            <a:endParaRPr lang="zh-CN" altLang="en-US" b="1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1C7EBD2-2C8D-40C5-834F-4308EA73721C}"/>
              </a:ext>
            </a:extLst>
          </p:cNvPr>
          <p:cNvSpPr/>
          <p:nvPr/>
        </p:nvSpPr>
        <p:spPr>
          <a:xfrm>
            <a:off x="5617649" y="3214351"/>
            <a:ext cx="1705991" cy="516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等待新客户端连接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accept 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2A2BB3C-505C-44C3-892C-A071C8EFAFE7}"/>
              </a:ext>
            </a:extLst>
          </p:cNvPr>
          <p:cNvCxnSpPr>
            <a:stCxn id="67" idx="2"/>
            <a:endCxn id="55" idx="0"/>
          </p:cNvCxnSpPr>
          <p:nvPr/>
        </p:nvCxnSpPr>
        <p:spPr>
          <a:xfrm>
            <a:off x="6470645" y="3731245"/>
            <a:ext cx="6254" cy="17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987B0B5-39AC-44D9-8A2C-AC9E6AB81AE9}"/>
              </a:ext>
            </a:extLst>
          </p:cNvPr>
          <p:cNvSpPr/>
          <p:nvPr/>
        </p:nvSpPr>
        <p:spPr>
          <a:xfrm>
            <a:off x="3063043" y="2624251"/>
            <a:ext cx="1705991" cy="31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建立一个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141FE97F-E04B-4BF2-A922-999C26B02369}"/>
              </a:ext>
            </a:extLst>
          </p:cNvPr>
          <p:cNvSpPr/>
          <p:nvPr/>
        </p:nvSpPr>
        <p:spPr>
          <a:xfrm>
            <a:off x="3049744" y="3554631"/>
            <a:ext cx="1705991" cy="538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 </a:t>
            </a:r>
            <a:r>
              <a:rPr lang="zh-CN" altLang="en-US" sz="1400" dirty="0"/>
              <a:t>连接服务器 </a:t>
            </a:r>
            <a:r>
              <a:rPr lang="en-US" altLang="zh-CN" sz="1400" dirty="0"/>
              <a:t>connect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DFD763F-49FD-46E6-B5FC-263EE2D403CE}"/>
              </a:ext>
            </a:extLst>
          </p:cNvPr>
          <p:cNvSpPr/>
          <p:nvPr/>
        </p:nvSpPr>
        <p:spPr>
          <a:xfrm>
            <a:off x="3031434" y="5051269"/>
            <a:ext cx="1705991" cy="516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</a:t>
            </a:r>
            <a:r>
              <a:rPr lang="zh-CN" altLang="en-US" sz="1400" dirty="0"/>
              <a:t>接收服务器信息 </a:t>
            </a:r>
            <a:r>
              <a:rPr lang="en-US" altLang="zh-CN" sz="1400" dirty="0" err="1"/>
              <a:t>recv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7DBA70FC-B536-46F7-A2F8-83F21DE0012B}"/>
              </a:ext>
            </a:extLst>
          </p:cNvPr>
          <p:cNvSpPr/>
          <p:nvPr/>
        </p:nvSpPr>
        <p:spPr>
          <a:xfrm>
            <a:off x="3049744" y="5895334"/>
            <a:ext cx="1705991" cy="593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closesocket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281B4B53-14C3-4478-B1DD-755D543FE4FE}"/>
              </a:ext>
            </a:extLst>
          </p:cNvPr>
          <p:cNvCxnSpPr>
            <a:stCxn id="111" idx="2"/>
            <a:endCxn id="112" idx="0"/>
          </p:cNvCxnSpPr>
          <p:nvPr/>
        </p:nvCxnSpPr>
        <p:spPr>
          <a:xfrm flipH="1">
            <a:off x="3902740" y="2936861"/>
            <a:ext cx="13299" cy="61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361CB2BD-4476-4D18-8BF5-8D5053D53F72}"/>
              </a:ext>
            </a:extLst>
          </p:cNvPr>
          <p:cNvCxnSpPr>
            <a:cxnSpLocks/>
            <a:stCxn id="112" idx="2"/>
            <a:endCxn id="113" idx="0"/>
          </p:cNvCxnSpPr>
          <p:nvPr/>
        </p:nvCxnSpPr>
        <p:spPr>
          <a:xfrm flipH="1">
            <a:off x="3884430" y="4093000"/>
            <a:ext cx="18310" cy="95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84BF658E-8F8F-461E-93A2-CD8B26F47657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3884430" y="5568163"/>
            <a:ext cx="18310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4E6E9CBC-D56F-4646-9ECB-9CFD58C3BD4E}"/>
              </a:ext>
            </a:extLst>
          </p:cNvPr>
          <p:cNvSpPr/>
          <p:nvPr/>
        </p:nvSpPr>
        <p:spPr>
          <a:xfrm>
            <a:off x="8892652" y="1499442"/>
            <a:ext cx="1705991" cy="312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lang="zh-CN" altLang="zh-CN" sz="140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建立一个</a:t>
            </a:r>
            <a:r>
              <a:rPr lang="en-US" altLang="zh-CN" sz="140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</a:t>
            </a:r>
            <a:endParaRPr lang="zh-CN" altLang="zh-CN" sz="140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E2B7FD02-3043-47DE-9FF1-782381211DB3}"/>
              </a:ext>
            </a:extLst>
          </p:cNvPr>
          <p:cNvSpPr/>
          <p:nvPr/>
        </p:nvSpPr>
        <p:spPr>
          <a:xfrm>
            <a:off x="8889150" y="2143768"/>
            <a:ext cx="1705991" cy="538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400" dirty="0"/>
              <a:t>连接服务器 </a:t>
            </a:r>
            <a:r>
              <a:rPr lang="en-US" altLang="zh-CN" sz="1400" dirty="0"/>
              <a:t>connect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44AFE844-C8D4-4E63-975E-767A34050A11}"/>
              </a:ext>
            </a:extLst>
          </p:cNvPr>
          <p:cNvSpPr/>
          <p:nvPr/>
        </p:nvSpPr>
        <p:spPr>
          <a:xfrm>
            <a:off x="8676619" y="2940584"/>
            <a:ext cx="2153162" cy="516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 </a:t>
            </a:r>
            <a:r>
              <a:rPr lang="zh-CN" altLang="en-US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用户输入请求命令</a:t>
            </a:r>
            <a:r>
              <a:rPr lang="en-US" altLang="zh-CN" sz="1400" dirty="0" err="1">
                <a:solidFill>
                  <a:srgbClr val="FFFF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endParaRPr lang="zh-CN" altLang="zh-CN" sz="1400" dirty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BEAFFA3-17A9-453E-9D0B-ACC2A525615A}"/>
              </a:ext>
            </a:extLst>
          </p:cNvPr>
          <p:cNvSpPr/>
          <p:nvPr/>
        </p:nvSpPr>
        <p:spPr>
          <a:xfrm>
            <a:off x="8852356" y="5078621"/>
            <a:ext cx="1736335" cy="618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 </a:t>
            </a:r>
            <a:r>
              <a:rPr lang="zh-CN" altLang="en-US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接收服务器返回数据 </a:t>
            </a:r>
            <a:r>
              <a:rPr lang="en-US" altLang="zh-CN" sz="1400" dirty="0" err="1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recv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4801F0EC-C652-4B74-BBFB-D7C4811DE79B}"/>
              </a:ext>
            </a:extLst>
          </p:cNvPr>
          <p:cNvSpPr/>
          <p:nvPr/>
        </p:nvSpPr>
        <p:spPr>
          <a:xfrm>
            <a:off x="8890339" y="5867573"/>
            <a:ext cx="1705991" cy="608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1" latinLnBrk="0" hangingPunct="1"/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 </a:t>
            </a:r>
            <a:r>
              <a:rPr lang="zh-CN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关闭</a:t>
            </a:r>
            <a:r>
              <a:rPr lang="en-US" altLang="zh-CN" sz="1400" dirty="0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socket  </a:t>
            </a:r>
            <a:r>
              <a:rPr lang="en-US" altLang="zh-CN" sz="1400" dirty="0" err="1">
                <a:solidFill>
                  <a:schemeClr val="l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closesocket</a:t>
            </a:r>
            <a:endParaRPr lang="zh-CN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DDA35067-D349-4A2E-91B2-E0DF288F55DD}"/>
              </a:ext>
            </a:extLst>
          </p:cNvPr>
          <p:cNvCxnSpPr>
            <a:stCxn id="124" idx="2"/>
            <a:endCxn id="125" idx="0"/>
          </p:cNvCxnSpPr>
          <p:nvPr/>
        </p:nvCxnSpPr>
        <p:spPr>
          <a:xfrm flipH="1">
            <a:off x="9742146" y="1812052"/>
            <a:ext cx="3502" cy="33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FB77F0A1-D8C8-46D6-B46D-FCA06D0F75EF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>
            <a:off x="9742146" y="2682137"/>
            <a:ext cx="11054" cy="25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CCB01C4-CABF-4289-88FE-43B93A79471B}"/>
              </a:ext>
            </a:extLst>
          </p:cNvPr>
          <p:cNvCxnSpPr>
            <a:cxnSpLocks/>
            <a:stCxn id="126" idx="2"/>
            <a:endCxn id="100" idx="0"/>
          </p:cNvCxnSpPr>
          <p:nvPr/>
        </p:nvCxnSpPr>
        <p:spPr>
          <a:xfrm flipH="1">
            <a:off x="9742146" y="3457478"/>
            <a:ext cx="11054" cy="17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菱形 133">
            <a:extLst>
              <a:ext uri="{FF2B5EF4-FFF2-40B4-BE49-F238E27FC236}">
                <a16:creationId xmlns:a16="http://schemas.microsoft.com/office/drawing/2014/main" id="{A6926ABB-6897-4C71-9656-7CC3794C77EE}"/>
              </a:ext>
            </a:extLst>
          </p:cNvPr>
          <p:cNvSpPr/>
          <p:nvPr/>
        </p:nvSpPr>
        <p:spPr>
          <a:xfrm>
            <a:off x="10829781" y="4767800"/>
            <a:ext cx="1223812" cy="4638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AE55B3E8-6530-432A-8916-8C07845FEE8A}"/>
              </a:ext>
            </a:extLst>
          </p:cNvPr>
          <p:cNvCxnSpPr>
            <a:cxnSpLocks/>
            <a:stCxn id="128" idx="3"/>
            <a:endCxn id="134" idx="2"/>
          </p:cNvCxnSpPr>
          <p:nvPr/>
        </p:nvCxnSpPr>
        <p:spPr>
          <a:xfrm flipV="1">
            <a:off x="10588691" y="5231626"/>
            <a:ext cx="852996" cy="156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414AB64E-2584-4366-8C52-02F284413118}"/>
              </a:ext>
            </a:extLst>
          </p:cNvPr>
          <p:cNvCxnSpPr>
            <a:cxnSpLocks/>
            <a:stCxn id="134" idx="0"/>
            <a:endCxn id="126" idx="3"/>
          </p:cNvCxnSpPr>
          <p:nvPr/>
        </p:nvCxnSpPr>
        <p:spPr>
          <a:xfrm rot="16200000" flipV="1">
            <a:off x="10351350" y="3677463"/>
            <a:ext cx="1568769" cy="611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FE38EE27-9DEA-4861-B08D-F9DC7A19CADD}"/>
              </a:ext>
            </a:extLst>
          </p:cNvPr>
          <p:cNvSpPr/>
          <p:nvPr/>
        </p:nvSpPr>
        <p:spPr>
          <a:xfrm>
            <a:off x="8587065" y="900129"/>
            <a:ext cx="2332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简易</a:t>
            </a:r>
            <a:r>
              <a:rPr lang="en-US" altLang="zh-CN" b="1" dirty="0"/>
              <a:t>TCP</a:t>
            </a:r>
            <a:r>
              <a:rPr lang="zh-CN" altLang="en-US" b="1" dirty="0"/>
              <a:t>客户端 </a:t>
            </a:r>
            <a:r>
              <a:rPr lang="en-US" altLang="zh-CN" b="1" dirty="0"/>
              <a:t>1.1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00B050"/>
                </a:solidFill>
              </a:rPr>
              <a:t>C</a:t>
            </a:r>
            <a:r>
              <a:rPr lang="en-US" altLang="zh-CN" b="1" dirty="0"/>
              <a:t>lient</a:t>
            </a:r>
            <a:endParaRPr lang="zh-CN" altLang="en-US" b="1" dirty="0"/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32733FC1-414E-42D0-B152-21E8141A4008}"/>
              </a:ext>
            </a:extLst>
          </p:cNvPr>
          <p:cNvSpPr/>
          <p:nvPr/>
        </p:nvSpPr>
        <p:spPr>
          <a:xfrm>
            <a:off x="8657681" y="4363606"/>
            <a:ext cx="2153162" cy="5168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向服务端发送请求 </a:t>
            </a:r>
            <a:r>
              <a:rPr lang="en-US" altLang="zh-CN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endParaRPr lang="zh-CN" altLang="zh-CN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9305478-B7FD-4290-B027-B6065C2399F9}"/>
              </a:ext>
            </a:extLst>
          </p:cNvPr>
          <p:cNvCxnSpPr>
            <a:cxnSpLocks/>
            <a:stCxn id="139" idx="2"/>
            <a:endCxn id="128" idx="0"/>
          </p:cNvCxnSpPr>
          <p:nvPr/>
        </p:nvCxnSpPr>
        <p:spPr>
          <a:xfrm flipH="1">
            <a:off x="9720524" y="4880500"/>
            <a:ext cx="13738" cy="19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标题 1">
            <a:extLst>
              <a:ext uri="{FF2B5EF4-FFF2-40B4-BE49-F238E27FC236}">
                <a16:creationId xmlns:a16="http://schemas.microsoft.com/office/drawing/2014/main" id="{11CAAA8A-A9BC-4902-AD61-9192ADD6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25992"/>
            <a:ext cx="8153400" cy="528284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建立能持续处理请求的</a:t>
            </a:r>
            <a:r>
              <a:rPr lang="en-US" altLang="zh-CN" b="1" dirty="0">
                <a:solidFill>
                  <a:srgbClr val="00B050"/>
                </a:solidFill>
              </a:rPr>
              <a:t>C</a:t>
            </a:r>
            <a:r>
              <a:rPr lang="en-US" altLang="zh-CN" b="1" dirty="0"/>
              <a:t>/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/>
              <a:t>网络程序</a:t>
            </a: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353913C1-BE7D-4831-A398-0D99A1B3263D}"/>
              </a:ext>
            </a:extLst>
          </p:cNvPr>
          <p:cNvSpPr/>
          <p:nvPr/>
        </p:nvSpPr>
        <p:spPr>
          <a:xfrm>
            <a:off x="5143624" y="988870"/>
            <a:ext cx="208845" cy="5869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DC36A6DB-2330-4290-BE44-92A9E36728B6}"/>
              </a:ext>
            </a:extLst>
          </p:cNvPr>
          <p:cNvCxnSpPr>
            <a:cxnSpLocks/>
            <a:stCxn id="112" idx="1"/>
            <a:endCxn id="20" idx="3"/>
          </p:cNvCxnSpPr>
          <p:nvPr/>
        </p:nvCxnSpPr>
        <p:spPr>
          <a:xfrm rot="10800000" flipV="1">
            <a:off x="1920520" y="3823816"/>
            <a:ext cx="1129225" cy="247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C807B88-0A5B-4B4E-A434-CC767AFADE0B}"/>
              </a:ext>
            </a:extLst>
          </p:cNvPr>
          <p:cNvCxnSpPr>
            <a:stCxn id="21" idx="2"/>
          </p:cNvCxnSpPr>
          <p:nvPr/>
        </p:nvCxnSpPr>
        <p:spPr>
          <a:xfrm rot="5400000" flipH="1" flipV="1">
            <a:off x="1975782" y="4417816"/>
            <a:ext cx="182061" cy="1965861"/>
          </a:xfrm>
          <a:prstGeom prst="bentConnector4">
            <a:avLst>
              <a:gd name="adj1" fmla="val -125562"/>
              <a:gd name="adj2" fmla="val 7208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6DBC175-247B-4118-BF4D-1DECEA23E609}"/>
              </a:ext>
            </a:extLst>
          </p:cNvPr>
          <p:cNvCxnSpPr>
            <a:cxnSpLocks/>
            <a:stCxn id="139" idx="1"/>
          </p:cNvCxnSpPr>
          <p:nvPr/>
        </p:nvCxnSpPr>
        <p:spPr>
          <a:xfrm rot="10800000">
            <a:off x="7323641" y="4360309"/>
            <a:ext cx="1334041" cy="26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6DC98BFB-0889-4EC6-9878-2C18D32519B9}"/>
              </a:ext>
            </a:extLst>
          </p:cNvPr>
          <p:cNvCxnSpPr>
            <a:cxnSpLocks/>
          </p:cNvCxnSpPr>
          <p:nvPr/>
        </p:nvCxnSpPr>
        <p:spPr>
          <a:xfrm flipV="1">
            <a:off x="7345066" y="5571088"/>
            <a:ext cx="1507290" cy="50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20F96459-999B-4871-9C94-3211A870C58F}"/>
              </a:ext>
            </a:extLst>
          </p:cNvPr>
          <p:cNvSpPr/>
          <p:nvPr/>
        </p:nvSpPr>
        <p:spPr>
          <a:xfrm>
            <a:off x="2678288" y="1637437"/>
            <a:ext cx="2332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简易</a:t>
            </a:r>
            <a:r>
              <a:rPr lang="en-US" altLang="zh-CN" b="1" dirty="0"/>
              <a:t>TCP</a:t>
            </a:r>
            <a:r>
              <a:rPr lang="zh-CN" altLang="en-US" b="1" dirty="0"/>
              <a:t>客户端 </a:t>
            </a:r>
            <a:r>
              <a:rPr lang="en-US" altLang="zh-CN" b="1" dirty="0"/>
              <a:t>1.0</a:t>
            </a:r>
            <a:br>
              <a:rPr lang="en-US" altLang="zh-CN" b="1" dirty="0"/>
            </a:br>
            <a:r>
              <a:rPr lang="en-US" altLang="zh-CN" b="1" dirty="0">
                <a:solidFill>
                  <a:srgbClr val="00B050"/>
                </a:solidFill>
              </a:rPr>
              <a:t>C</a:t>
            </a:r>
            <a:r>
              <a:rPr lang="en-US" altLang="zh-CN" b="1" dirty="0"/>
              <a:t>lient</a:t>
            </a:r>
            <a:endParaRPr lang="zh-CN" altLang="en-US" b="1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72792AA-7A1A-4269-9640-CE2CB679D489}"/>
              </a:ext>
            </a:extLst>
          </p:cNvPr>
          <p:cNvSpPr/>
          <p:nvPr/>
        </p:nvSpPr>
        <p:spPr>
          <a:xfrm>
            <a:off x="-113278" y="916691"/>
            <a:ext cx="2394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简易</a:t>
            </a:r>
            <a:r>
              <a:rPr lang="en-US" altLang="zh-CN" b="1" dirty="0"/>
              <a:t>TCP</a:t>
            </a:r>
            <a:r>
              <a:rPr lang="zh-CN" altLang="en-US" b="1" dirty="0"/>
              <a:t>服务端 </a:t>
            </a:r>
            <a:r>
              <a:rPr lang="en-US" altLang="zh-CN" b="1" dirty="0"/>
              <a:t>1.0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b="1" dirty="0"/>
              <a:t>erver</a:t>
            </a:r>
            <a:endParaRPr lang="zh-CN" altLang="en-US" b="1" dirty="0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66939A0D-E589-4BB2-B9A7-1479B938A8BE}"/>
              </a:ext>
            </a:extLst>
          </p:cNvPr>
          <p:cNvSpPr/>
          <p:nvPr/>
        </p:nvSpPr>
        <p:spPr>
          <a:xfrm>
            <a:off x="5604965" y="4722686"/>
            <a:ext cx="1705991" cy="50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 </a:t>
            </a:r>
            <a:r>
              <a:rPr lang="zh-CN" altLang="en-US" sz="1400" dirty="0">
                <a:solidFill>
                  <a:schemeClr val="bg1"/>
                </a:solidFill>
              </a:rPr>
              <a:t>处理请求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b="1" dirty="0" err="1">
                <a:solidFill>
                  <a:srgbClr val="FFFF00"/>
                </a:solidFill>
              </a:rPr>
              <a:t>strcmp</a:t>
            </a:r>
            <a:endParaRPr lang="zh-CN" altLang="zh-CN" sz="1400" b="1" dirty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F3E93A0-4498-4083-B808-D44896B9B6E1}"/>
              </a:ext>
            </a:extLst>
          </p:cNvPr>
          <p:cNvCxnSpPr>
            <a:stCxn id="83" idx="2"/>
            <a:endCxn id="56" idx="0"/>
          </p:cNvCxnSpPr>
          <p:nvPr/>
        </p:nvCxnSpPr>
        <p:spPr>
          <a:xfrm>
            <a:off x="6457961" y="5228377"/>
            <a:ext cx="7532" cy="18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BF5AC0A0-DC3E-4634-980D-D9B1A40A8B25}"/>
              </a:ext>
            </a:extLst>
          </p:cNvPr>
          <p:cNvSpPr/>
          <p:nvPr/>
        </p:nvSpPr>
        <p:spPr>
          <a:xfrm>
            <a:off x="8889150" y="3631879"/>
            <a:ext cx="1705991" cy="505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 </a:t>
            </a:r>
            <a:r>
              <a:rPr lang="zh-CN" altLang="en-US" sz="1400" dirty="0">
                <a:solidFill>
                  <a:schemeClr val="bg1"/>
                </a:solidFill>
              </a:rPr>
              <a:t>处理请求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b="1" dirty="0" err="1">
                <a:solidFill>
                  <a:srgbClr val="FFFF00"/>
                </a:solidFill>
              </a:rPr>
              <a:t>strcmp</a:t>
            </a:r>
            <a:endParaRPr lang="zh-CN" altLang="zh-CN" sz="1400" b="1" dirty="0">
              <a:solidFill>
                <a:srgbClr val="FFFF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2231919-1A96-478C-9D22-C1A09E17B4D5}"/>
              </a:ext>
            </a:extLst>
          </p:cNvPr>
          <p:cNvCxnSpPr>
            <a:stCxn id="100" idx="2"/>
            <a:endCxn id="139" idx="0"/>
          </p:cNvCxnSpPr>
          <p:nvPr/>
        </p:nvCxnSpPr>
        <p:spPr>
          <a:xfrm flipH="1">
            <a:off x="9734262" y="4137570"/>
            <a:ext cx="7884" cy="22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9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34C91-8E76-411B-90FE-C591B0EC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建立能持续处理客户端请求的服务端程序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DCB0948-0E0A-4770-8AF6-A0B6D407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68500"/>
            <a:ext cx="6096000" cy="4756149"/>
          </a:xfrm>
        </p:spPr>
        <p:txBody>
          <a:bodyPr>
            <a:normAutofit/>
          </a:bodyPr>
          <a:lstStyle/>
          <a:p>
            <a:r>
              <a:rPr lang="zh-CN" altLang="en-US" b="1" dirty="0"/>
              <a:t>用</a:t>
            </a:r>
            <a:r>
              <a:rPr lang="en-US" altLang="zh-CN" b="1" dirty="0"/>
              <a:t>Socket API</a:t>
            </a:r>
            <a:r>
              <a:rPr lang="zh-CN" altLang="en-US" b="1" dirty="0"/>
              <a:t>建立简易</a:t>
            </a:r>
            <a:r>
              <a:rPr lang="en-US" altLang="zh-CN" b="1" dirty="0"/>
              <a:t>TCP</a:t>
            </a:r>
            <a:r>
              <a:rPr lang="zh-CN" altLang="en-US" b="1" dirty="0"/>
              <a:t>服务端</a:t>
            </a:r>
          </a:p>
          <a:p>
            <a:pPr marL="0" indent="0">
              <a:buNone/>
            </a:pPr>
            <a:r>
              <a:rPr lang="en-US" altLang="zh-CN" dirty="0"/>
              <a:t>// 1 </a:t>
            </a:r>
            <a:r>
              <a:rPr lang="zh-CN" altLang="en-US" dirty="0"/>
              <a:t>建立一个</a:t>
            </a:r>
            <a:r>
              <a:rPr lang="en-US" altLang="zh-CN" dirty="0"/>
              <a:t>socket</a:t>
            </a:r>
          </a:p>
          <a:p>
            <a:pPr marL="0" indent="0">
              <a:buNone/>
            </a:pPr>
            <a:r>
              <a:rPr lang="en-US" altLang="zh-CN" dirty="0"/>
              <a:t>// 2 </a:t>
            </a:r>
            <a:r>
              <a:rPr lang="zh-CN" altLang="en-US" dirty="0"/>
              <a:t>绑定接受客户端连接的端口 </a:t>
            </a:r>
            <a:r>
              <a:rPr lang="en-US" altLang="zh-CN" dirty="0"/>
              <a:t>bind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3 </a:t>
            </a:r>
            <a:r>
              <a:rPr lang="zh-CN" altLang="en-US" dirty="0"/>
              <a:t>监听网络端口 </a:t>
            </a:r>
            <a:r>
              <a:rPr lang="en-US" altLang="zh-CN" dirty="0"/>
              <a:t>listen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 4 </a:t>
            </a:r>
            <a:r>
              <a:rPr lang="zh-CN" altLang="en-US" dirty="0">
                <a:solidFill>
                  <a:srgbClr val="FF0000"/>
                </a:solidFill>
              </a:rPr>
              <a:t>等待新客户端连接 </a:t>
            </a:r>
            <a:r>
              <a:rPr lang="en-US" altLang="zh-CN" dirty="0">
                <a:solidFill>
                  <a:srgbClr val="FF0000"/>
                </a:solidFill>
              </a:rPr>
              <a:t>accept 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 5 </a:t>
            </a:r>
            <a:r>
              <a:rPr lang="zh-CN" altLang="en-US" dirty="0">
                <a:solidFill>
                  <a:srgbClr val="FF0000"/>
                </a:solidFill>
              </a:rPr>
              <a:t>向客户端发送一条数据</a:t>
            </a:r>
            <a:r>
              <a:rPr lang="en-US" altLang="zh-CN" dirty="0">
                <a:solidFill>
                  <a:srgbClr val="FF0000"/>
                </a:solidFill>
              </a:rPr>
              <a:t>send </a:t>
            </a:r>
          </a:p>
          <a:p>
            <a:pPr marL="0" indent="0">
              <a:buNone/>
            </a:pPr>
            <a:r>
              <a:rPr lang="en-US" altLang="zh-CN" dirty="0"/>
              <a:t>//--</a:t>
            </a:r>
            <a:r>
              <a:rPr lang="zh-CN" altLang="en-US" dirty="0"/>
              <a:t>循环</a:t>
            </a:r>
            <a:r>
              <a:rPr lang="en-US" altLang="zh-CN" dirty="0"/>
              <a:t>4-5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6 </a:t>
            </a:r>
            <a:r>
              <a:rPr lang="zh-CN" altLang="en-US" dirty="0"/>
              <a:t>关闭</a:t>
            </a:r>
            <a:r>
              <a:rPr lang="en-US" altLang="zh-CN" dirty="0"/>
              <a:t>socket  </a:t>
            </a:r>
            <a:r>
              <a:rPr lang="en-US" altLang="zh-CN" dirty="0" err="1"/>
              <a:t>closesocket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730F4DF-5BB2-490C-8D33-045C21E821CA}"/>
              </a:ext>
            </a:extLst>
          </p:cNvPr>
          <p:cNvSpPr txBox="1">
            <a:spLocks/>
          </p:cNvSpPr>
          <p:nvPr/>
        </p:nvSpPr>
        <p:spPr>
          <a:xfrm>
            <a:off x="6572250" y="1968499"/>
            <a:ext cx="5619750" cy="4756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用</a:t>
            </a:r>
            <a:r>
              <a:rPr lang="en-US" altLang="zh-CN" b="1" dirty="0"/>
              <a:t>Socket API</a:t>
            </a:r>
            <a:r>
              <a:rPr lang="zh-CN" altLang="en-US" b="1" dirty="0"/>
              <a:t>建立简易</a:t>
            </a:r>
            <a:r>
              <a:rPr lang="en-US" altLang="zh-CN" b="1" dirty="0"/>
              <a:t>TCP</a:t>
            </a:r>
            <a:r>
              <a:rPr lang="zh-CN" altLang="en-US" b="1" dirty="0"/>
              <a:t>客户端</a:t>
            </a:r>
          </a:p>
          <a:p>
            <a:pPr marL="0" indent="0">
              <a:buNone/>
            </a:pPr>
            <a:r>
              <a:rPr lang="en-US" altLang="zh-CN" dirty="0"/>
              <a:t>// 1 </a:t>
            </a:r>
            <a:r>
              <a:rPr lang="zh-CN" altLang="en-US" dirty="0"/>
              <a:t>建立一个</a:t>
            </a:r>
            <a:r>
              <a:rPr lang="en-US" altLang="zh-CN" dirty="0"/>
              <a:t>socket</a:t>
            </a:r>
          </a:p>
          <a:p>
            <a:pPr marL="0" indent="0">
              <a:buNone/>
            </a:pPr>
            <a:r>
              <a:rPr lang="en-US" altLang="zh-CN" dirty="0"/>
              <a:t>// 2 </a:t>
            </a:r>
            <a:r>
              <a:rPr lang="zh-CN" altLang="en-US" dirty="0"/>
              <a:t>连接服务器 </a:t>
            </a:r>
            <a:r>
              <a:rPr lang="en-US" altLang="zh-CN" dirty="0"/>
              <a:t>connect</a:t>
            </a:r>
          </a:p>
          <a:p>
            <a:pPr marL="0" indent="0">
              <a:buNone/>
            </a:pPr>
            <a:r>
              <a:rPr lang="en-US" altLang="zh-CN" dirty="0"/>
              <a:t>// 3 </a:t>
            </a:r>
            <a:r>
              <a:rPr lang="zh-CN" altLang="en-US" dirty="0"/>
              <a:t>接收服务器信息 </a:t>
            </a:r>
            <a:r>
              <a:rPr lang="en-US" altLang="zh-CN" dirty="0" err="1"/>
              <a:t>recv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4 </a:t>
            </a:r>
            <a:r>
              <a:rPr lang="zh-CN" altLang="en-US" dirty="0"/>
              <a:t>关闭</a:t>
            </a:r>
            <a:r>
              <a:rPr lang="en-US" altLang="zh-CN" dirty="0"/>
              <a:t>socket  </a:t>
            </a:r>
            <a:r>
              <a:rPr lang="en-US" altLang="zh-CN" dirty="0" err="1"/>
              <a:t>closesocket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09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34C91-8E76-411B-90FE-C591B0EC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建立能持续处理客户端请求的服务端程序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DCB0948-0E0A-4770-8AF6-A0B6D407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68500"/>
            <a:ext cx="6096000" cy="4756149"/>
          </a:xfrm>
        </p:spPr>
        <p:txBody>
          <a:bodyPr>
            <a:normAutofit/>
          </a:bodyPr>
          <a:lstStyle/>
          <a:p>
            <a:r>
              <a:rPr lang="zh-CN" altLang="en-US" b="1" dirty="0"/>
              <a:t>用</a:t>
            </a:r>
            <a:r>
              <a:rPr lang="en-US" altLang="zh-CN" b="1" dirty="0"/>
              <a:t>Socket API</a:t>
            </a:r>
            <a:r>
              <a:rPr lang="zh-CN" altLang="en-US" b="1" dirty="0"/>
              <a:t>建立简易</a:t>
            </a:r>
            <a:r>
              <a:rPr lang="en-US" altLang="zh-CN" b="1" dirty="0"/>
              <a:t>TCP</a:t>
            </a:r>
            <a:r>
              <a:rPr lang="zh-CN" altLang="en-US" b="1" dirty="0"/>
              <a:t>服务端</a:t>
            </a:r>
          </a:p>
          <a:p>
            <a:pPr marL="0" indent="0">
              <a:buNone/>
            </a:pPr>
            <a:r>
              <a:rPr lang="en-US" altLang="zh-CN" dirty="0"/>
              <a:t>// 1 </a:t>
            </a:r>
            <a:r>
              <a:rPr lang="zh-CN" altLang="en-US" dirty="0"/>
              <a:t>建立一个</a:t>
            </a:r>
            <a:r>
              <a:rPr lang="en-US" altLang="zh-CN" dirty="0"/>
              <a:t>socket</a:t>
            </a:r>
          </a:p>
          <a:p>
            <a:pPr marL="0" indent="0">
              <a:buNone/>
            </a:pPr>
            <a:r>
              <a:rPr lang="en-US" altLang="zh-CN" dirty="0"/>
              <a:t>// 2 </a:t>
            </a:r>
            <a:r>
              <a:rPr lang="zh-CN" altLang="en-US" dirty="0"/>
              <a:t>绑定接受客户端连接的端口 </a:t>
            </a:r>
            <a:r>
              <a:rPr lang="en-US" altLang="zh-CN" dirty="0"/>
              <a:t>bind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3 </a:t>
            </a:r>
            <a:r>
              <a:rPr lang="zh-CN" altLang="en-US" dirty="0"/>
              <a:t>监听网络端口 </a:t>
            </a:r>
            <a:r>
              <a:rPr lang="en-US" altLang="zh-CN" dirty="0"/>
              <a:t>listen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4 </a:t>
            </a:r>
            <a:r>
              <a:rPr lang="zh-CN" altLang="en-US" dirty="0"/>
              <a:t>等待新客户端连接 </a:t>
            </a:r>
            <a:r>
              <a:rPr lang="en-US" altLang="zh-CN" dirty="0"/>
              <a:t>accept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 5 </a:t>
            </a:r>
            <a:r>
              <a:rPr lang="zh-CN" altLang="en-US" dirty="0">
                <a:solidFill>
                  <a:srgbClr val="FF0000"/>
                </a:solidFill>
              </a:rPr>
              <a:t>等待客户端请求 </a:t>
            </a:r>
            <a:r>
              <a:rPr lang="en-US" altLang="zh-CN" dirty="0" err="1">
                <a:solidFill>
                  <a:srgbClr val="FF0000"/>
                </a:solidFill>
              </a:rPr>
              <a:t>recv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 6 </a:t>
            </a:r>
            <a:r>
              <a:rPr lang="zh-CN" altLang="en-US" dirty="0">
                <a:solidFill>
                  <a:srgbClr val="FF0000"/>
                </a:solidFill>
              </a:rPr>
              <a:t>向客户端返回请求的数据</a:t>
            </a:r>
            <a:r>
              <a:rPr lang="en-US" altLang="zh-CN" dirty="0">
                <a:solidFill>
                  <a:srgbClr val="FF0000"/>
                </a:solidFill>
              </a:rPr>
              <a:t>send </a:t>
            </a:r>
          </a:p>
          <a:p>
            <a:pPr marL="0" indent="0">
              <a:buNone/>
            </a:pPr>
            <a:r>
              <a:rPr lang="en-US" altLang="zh-CN" dirty="0"/>
              <a:t>//--</a:t>
            </a:r>
            <a:r>
              <a:rPr lang="zh-CN" altLang="en-US" dirty="0"/>
              <a:t>循环</a:t>
            </a:r>
            <a:r>
              <a:rPr lang="en-US" altLang="zh-CN" dirty="0"/>
              <a:t>5-6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7 </a:t>
            </a:r>
            <a:r>
              <a:rPr lang="zh-CN" altLang="en-US" dirty="0"/>
              <a:t>关闭</a:t>
            </a:r>
            <a:r>
              <a:rPr lang="en-US" altLang="zh-CN" dirty="0"/>
              <a:t>socket  </a:t>
            </a:r>
            <a:r>
              <a:rPr lang="en-US" altLang="zh-CN" dirty="0" err="1"/>
              <a:t>closesocket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730F4DF-5BB2-490C-8D33-045C21E821CA}"/>
              </a:ext>
            </a:extLst>
          </p:cNvPr>
          <p:cNvSpPr txBox="1">
            <a:spLocks/>
          </p:cNvSpPr>
          <p:nvPr/>
        </p:nvSpPr>
        <p:spPr>
          <a:xfrm>
            <a:off x="6248400" y="1968499"/>
            <a:ext cx="5943600" cy="4756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用</a:t>
            </a:r>
            <a:r>
              <a:rPr lang="en-US" altLang="zh-CN" b="1" dirty="0"/>
              <a:t>Socket API</a:t>
            </a:r>
            <a:r>
              <a:rPr lang="zh-CN" altLang="en-US" b="1" dirty="0"/>
              <a:t>建立简易</a:t>
            </a:r>
            <a:r>
              <a:rPr lang="en-US" altLang="zh-CN" b="1" dirty="0"/>
              <a:t>TCP</a:t>
            </a:r>
            <a:r>
              <a:rPr lang="zh-CN" altLang="en-US" b="1" dirty="0"/>
              <a:t>客户端</a:t>
            </a:r>
          </a:p>
          <a:p>
            <a:pPr marL="0" indent="0">
              <a:buNone/>
            </a:pPr>
            <a:r>
              <a:rPr lang="en-US" altLang="zh-CN" dirty="0"/>
              <a:t>// 1 </a:t>
            </a:r>
            <a:r>
              <a:rPr lang="zh-CN" altLang="en-US" dirty="0"/>
              <a:t>建立一个</a:t>
            </a:r>
            <a:r>
              <a:rPr lang="en-US" altLang="zh-CN" dirty="0"/>
              <a:t>socket</a:t>
            </a:r>
          </a:p>
          <a:p>
            <a:pPr marL="0" indent="0">
              <a:buNone/>
            </a:pPr>
            <a:r>
              <a:rPr lang="en-US" altLang="zh-CN" dirty="0"/>
              <a:t>// 2 </a:t>
            </a:r>
            <a:r>
              <a:rPr lang="zh-CN" altLang="en-US" dirty="0"/>
              <a:t>连接服务器 </a:t>
            </a:r>
            <a:r>
              <a:rPr lang="en-US" altLang="zh-CN" dirty="0"/>
              <a:t>connect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 3 </a:t>
            </a:r>
            <a:r>
              <a:rPr lang="zh-CN" altLang="en-US" dirty="0">
                <a:solidFill>
                  <a:srgbClr val="FF0000"/>
                </a:solidFill>
              </a:rPr>
              <a:t>向服务端发送请求 </a:t>
            </a:r>
            <a:r>
              <a:rPr lang="en-US" altLang="zh-CN" dirty="0">
                <a:solidFill>
                  <a:srgbClr val="FF0000"/>
                </a:solidFill>
              </a:rPr>
              <a:t>send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// 4 </a:t>
            </a:r>
            <a:r>
              <a:rPr lang="zh-CN" altLang="en-US" dirty="0">
                <a:solidFill>
                  <a:srgbClr val="FF0000"/>
                </a:solidFill>
              </a:rPr>
              <a:t>接收服务器返回的数据 </a:t>
            </a:r>
            <a:r>
              <a:rPr lang="en-US" altLang="zh-CN" dirty="0" err="1">
                <a:solidFill>
                  <a:srgbClr val="FF0000"/>
                </a:solidFill>
              </a:rPr>
              <a:t>recv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//--</a:t>
            </a:r>
            <a:r>
              <a:rPr lang="zh-CN" altLang="en-US" dirty="0"/>
              <a:t>循环</a:t>
            </a:r>
            <a:r>
              <a:rPr lang="en-US" altLang="zh-CN" dirty="0"/>
              <a:t>3-4</a:t>
            </a:r>
          </a:p>
          <a:p>
            <a:pPr marL="0" indent="0">
              <a:buNone/>
            </a:pPr>
            <a:r>
              <a:rPr lang="en-US" altLang="zh-CN" dirty="0"/>
              <a:t>// 5 </a:t>
            </a:r>
            <a:r>
              <a:rPr lang="zh-CN" altLang="en-US" dirty="0"/>
              <a:t>关闭</a:t>
            </a:r>
            <a:r>
              <a:rPr lang="en-US" altLang="zh-CN" dirty="0"/>
              <a:t>socket  </a:t>
            </a:r>
            <a:r>
              <a:rPr lang="en-US" altLang="zh-CN" dirty="0" err="1"/>
              <a:t>closesocket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5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373</Words>
  <Application>Microsoft Office PowerPoint</Application>
  <PresentationFormat>宽屏</PresentationFormat>
  <Paragraphs>69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建立能持续处理请求的C/S网络程序</vt:lpstr>
      <vt:lpstr>建立能持续处理客户端请求的服务端程序</vt:lpstr>
      <vt:lpstr>建立能持续处理客户端请求的服务端程序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FarEast Liu</dc:creator>
  <cp:lastModifiedBy>FarEast Liu</cp:lastModifiedBy>
  <cp:revision>292</cp:revision>
  <dcterms:created xsi:type="dcterms:W3CDTF">2017-10-18T08:52:40Z</dcterms:created>
  <dcterms:modified xsi:type="dcterms:W3CDTF">2017-11-02T14:09:44Z</dcterms:modified>
</cp:coreProperties>
</file>