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62" r:id="rId6"/>
    <p:sldId id="263" r:id="rId7"/>
    <p:sldId id="264" r:id="rId8"/>
    <p:sldId id="267" r:id="rId9"/>
    <p:sldId id="268" r:id="rId10"/>
    <p:sldId id="269" r:id="rId11"/>
    <p:sldId id="271" r:id="rId12"/>
    <p:sldId id="270" r:id="rId13"/>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7"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87" d="100"/>
          <a:sy n="87" d="100"/>
        </p:scale>
        <p:origin x="581" y="58"/>
      </p:cViewPr>
      <p:guideLst>
        <p:guide orient="horz" pos="2177"/>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27.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endParaRPr lang="ru-RU"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endParaRPr lang="ru-RU"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endParaRPr lang="ru-RU"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endParaRPr lang="ru-RU" smtClean="0"/>
          </a:p>
        </p:txBody>
      </p:sp>
      <p:sp>
        <p:nvSpPr>
          <p:cNvPr id="4" name="Date Placeholder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endParaRPr lang="ru-RU"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dirty="0"/>
          </a:p>
        </p:txBody>
      </p:sp>
      <p:sp>
        <p:nvSpPr>
          <p:cNvPr id="9" name="Slide Number Placeholder 8"/>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dirty="0"/>
          </a:p>
        </p:txBody>
      </p:sp>
      <p:sp>
        <p:nvSpPr>
          <p:cNvPr id="5" name="Slide Number Placeholder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dirty="0"/>
          </a:p>
        </p:txBody>
      </p:sp>
      <p:sp>
        <p:nvSpPr>
          <p:cNvPr id="4" name="Slide Number Placeholder 3"/>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endParaRPr lang="ru-RU" smtClean="0"/>
          </a:p>
        </p:txBody>
      </p:sp>
      <p:sp>
        <p:nvSpPr>
          <p:cNvPr id="5" name="Date Placeholder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dirty="0"/>
          </a:p>
        </p:txBody>
      </p:sp>
      <p:sp>
        <p:nvSpPr>
          <p:cNvPr id="7" name="Slide Number Placeholder 6"/>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en-US" altLang="zh-CN" dirty="0"/>
              <a:t> project Ideas</a:t>
            </a:r>
            <a:endParaRPr lang="en-US" altLang="zh-CN" dirty="0"/>
          </a:p>
        </p:txBody>
      </p:sp>
      <p:sp>
        <p:nvSpPr>
          <p:cNvPr id="3" name="副标题 2"/>
          <p:cNvSpPr>
            <a:spLocks noGrp="1"/>
          </p:cNvSpPr>
          <p:nvPr>
            <p:ph type="subTitle" idx="1"/>
            <p:custDataLst>
              <p:tags r:id="rId2"/>
            </p:custDataLst>
          </p:nvPr>
        </p:nvSpPr>
        <p:spPr/>
        <p:txBody>
          <a:bodyPr/>
          <a:lstStyle/>
          <a:p>
            <a:r>
              <a:rPr lang="zh-CN" altLang="en-US" dirty="0"/>
              <a:t>Volodymyr</a:t>
            </a:r>
            <a:r>
              <a:rPr lang="en-US" altLang="zh-CN" dirty="0"/>
              <a:t> &amp; William</a:t>
            </a:r>
            <a:endParaRPr lang="en-US" altLang="zh-CN" dirty="0"/>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253245" y="1841645"/>
            <a:ext cx="9151062" cy="32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457200" lvl="1" indent="0" eaLnBrk="0" fontAlgn="base" hangingPunct="0">
              <a:lnSpc>
                <a:spcPct val="100000"/>
              </a:lnSpc>
              <a:spcBef>
                <a:spcPct val="0"/>
              </a:spcBef>
              <a:spcAft>
                <a:spcPct val="0"/>
              </a:spcAft>
              <a:buNone/>
            </a:pPr>
            <a:r>
              <a:rPr lang="en-US" altLang="en-US" sz="2800" b="1" dirty="0" smtClean="0">
                <a:solidFill>
                  <a:schemeClr val="tx1"/>
                </a:solidFill>
                <a:latin typeface="Arial" panose="020B0604020202020204" pitchFamily="34" charset="0"/>
              </a:rPr>
              <a:t>Hardware:</a:t>
            </a:r>
            <a:endParaRPr kumimoji="0" lang="ru-RU" altLang="en-US" sz="2800" b="1" i="0" u="none" strike="noStrike" cap="none" normalizeH="0" baseline="0" dirty="0" smtClean="0">
              <a:ln>
                <a:noFill/>
              </a:ln>
              <a:solidFill>
                <a:schemeClr val="tx1"/>
              </a:solidFill>
              <a:effectLst/>
              <a:latin typeface="Arial" panose="020B0604020202020204" pitchFamily="34" charset="0"/>
            </a:endParaRPr>
          </a:p>
          <a:p>
            <a:pPr lvl="2" eaLnBrk="0" fontAlgn="base" hangingPunct="0">
              <a:lnSpc>
                <a:spcPct val="100000"/>
              </a:lnSpc>
              <a:spcBef>
                <a:spcPct val="0"/>
              </a:spcBef>
              <a:spcAft>
                <a:spcPct val="0"/>
              </a:spcAft>
            </a:pPr>
            <a:r>
              <a:rPr lang="en-US" altLang="en-US" sz="2400" dirty="0"/>
              <a:t>Audio Output(Optional)</a:t>
            </a:r>
            <a:endParaRPr lang="en-US" altLang="en-US" sz="2400" dirty="0"/>
          </a:p>
          <a:p>
            <a:pPr lvl="2" eaLnBrk="0" fontAlgn="base" hangingPunct="0">
              <a:lnSpc>
                <a:spcPct val="100000"/>
              </a:lnSpc>
              <a:spcBef>
                <a:spcPct val="0"/>
              </a:spcBef>
              <a:spcAft>
                <a:spcPct val="0"/>
              </a:spcAft>
            </a:pPr>
            <a:r>
              <a:rPr lang="en-US" altLang="en-US" sz="2400" dirty="0"/>
              <a:t>Shelf</a:t>
            </a:r>
            <a:endParaRPr lang="en-US" altLang="en-US" sz="2400" dirty="0"/>
          </a:p>
          <a:p>
            <a:pPr marL="457200" lvl="1" indent="0" eaLnBrk="0" fontAlgn="base" hangingPunct="0">
              <a:lnSpc>
                <a:spcPct val="100000"/>
              </a:lnSpc>
              <a:spcBef>
                <a:spcPct val="0"/>
              </a:spcBef>
              <a:spcAft>
                <a:spcPct val="0"/>
              </a:spcAft>
              <a:buNone/>
            </a:pPr>
            <a:endParaRPr lang="en-US" altLang="en-US" sz="2800" dirty="0" smtClean="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None/>
            </a:pPr>
            <a:r>
              <a:rPr lang="en-US" altLang="en-US" sz="2800" b="1" dirty="0" smtClean="0">
                <a:solidFill>
                  <a:schemeClr val="tx1"/>
                </a:solidFill>
                <a:latin typeface="Arial" panose="020B0604020202020204" pitchFamily="34" charset="0"/>
              </a:rPr>
              <a:t>Software:</a:t>
            </a:r>
            <a:endParaRPr lang="en-US" altLang="en-US" sz="2800" b="1" dirty="0" smtClean="0">
              <a:solidFill>
                <a:schemeClr val="tx1"/>
              </a:solidFill>
              <a:latin typeface="Arial" panose="020B0604020202020204" pitchFamily="34" charset="0"/>
            </a:endParaRPr>
          </a:p>
          <a:p>
            <a:pPr lvl="2" eaLnBrk="0" fontAlgn="base" hangingPunct="0">
              <a:lnSpc>
                <a:spcPct val="100000"/>
              </a:lnSpc>
              <a:spcBef>
                <a:spcPct val="0"/>
              </a:spcBef>
              <a:spcAft>
                <a:spcPct val="0"/>
              </a:spcAft>
            </a:pPr>
            <a:r>
              <a:rPr lang="en-US" altLang="en-US" sz="2400" dirty="0"/>
              <a:t>Mobile Application: To send navigation commands to Tiago. </a:t>
            </a:r>
            <a:endParaRPr lang="en-US" altLang="en-US" sz="2400" dirty="0"/>
          </a:p>
          <a:p>
            <a:pPr lvl="2" eaLnBrk="0" fontAlgn="base" hangingPunct="0">
              <a:lnSpc>
                <a:spcPct val="100000"/>
              </a:lnSpc>
              <a:spcBef>
                <a:spcPct val="0"/>
              </a:spcBef>
              <a:spcAft>
                <a:spcPct val="0"/>
              </a:spcAft>
            </a:pPr>
            <a:r>
              <a:rPr lang="en-US" altLang="en-US" sz="2400" dirty="0"/>
              <a:t>Extension for </a:t>
            </a:r>
            <a:r>
              <a:rPr lang="en-US" altLang="en-US" sz="2400" dirty="0" err="1"/>
              <a:t>TiaGo</a:t>
            </a:r>
            <a:r>
              <a:rPr lang="en-US" altLang="en-US" sz="2400" dirty="0"/>
              <a:t> software</a:t>
            </a:r>
            <a:endParaRPr lang="en-US" altLang="en-US" sz="2400" dirty="0"/>
          </a:p>
        </p:txBody>
      </p:sp>
      <p:pic>
        <p:nvPicPr>
          <p:cNvPr id="6" name="Рисунок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92131" y="3242722"/>
            <a:ext cx="5619750" cy="4029075"/>
          </a:xfrm>
          <a:prstGeom prst="rect">
            <a:avLst/>
          </a:prstGeom>
        </p:spPr>
      </p:pic>
      <p:sp>
        <p:nvSpPr>
          <p:cNvPr id="3" name="标题 1"/>
          <p:cNvSpPr>
            <a:spLocks noGrp="1"/>
          </p:cNvSpPr>
          <p:nvPr/>
        </p:nvSpPr>
        <p:spPr>
          <a:xfrm>
            <a:off x="506095" y="642620"/>
            <a:ext cx="3705860" cy="70548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a:t>Todo Reminder</a:t>
            </a:r>
            <a:endParaRPr lang="en-US" altLang="zh-CN"/>
          </a:p>
        </p:txBody>
      </p:sp>
      <p:sp>
        <p:nvSpPr>
          <p:cNvPr id="7" name="标题 1"/>
          <p:cNvSpPr>
            <a:spLocks noGrp="1"/>
          </p:cNvSpPr>
          <p:nvPr/>
        </p:nvSpPr>
        <p:spPr>
          <a:xfrm>
            <a:off x="6284595" y="499745"/>
            <a:ext cx="4471670" cy="705485"/>
          </a:xfrm>
          <a:prstGeom prst="rect">
            <a:avLst/>
          </a:prstGeom>
        </p:spPr>
        <p:txBody>
          <a:bodyPr vert="horz" lIns="90000" tIns="46800" rIns="90000" bIns="46800" rtlCol="0" anchor="ctr" anchorCtr="0"/>
          <a:lst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a:lstStyle>
          <a:p>
            <a:pPr algn="r"/>
            <a:r>
              <a:rPr lang="en-US" altLang="zh-CN" sz="3200"/>
              <a:t>Interface</a:t>
            </a:r>
            <a:endParaRPr lang="en-US" altLang="zh-CN" sz="32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3975100" cy="705485"/>
          </a:xfrm>
        </p:spPr>
        <p:txBody>
          <a:bodyPr>
            <a:normAutofit fontScale="90000"/>
          </a:bodyPr>
          <a:p>
            <a:r>
              <a:rPr lang="en-US" altLang="zh-CN"/>
              <a:t>Todo Reminder &amp; Smart Trash Bin</a:t>
            </a:r>
            <a:endParaRPr lang="en-US" altLang="zh-CN"/>
          </a:p>
        </p:txBody>
      </p:sp>
      <p:sp>
        <p:nvSpPr>
          <p:cNvPr id="3" name="内容占位符 2"/>
          <p:cNvSpPr>
            <a:spLocks noGrp="1"/>
          </p:cNvSpPr>
          <p:nvPr>
            <p:ph idx="1"/>
          </p:nvPr>
        </p:nvSpPr>
        <p:spPr/>
        <p:txBody>
          <a:bodyPr/>
          <a:p>
            <a:pPr marL="0" indent="0">
              <a:buNone/>
            </a:pPr>
            <a:r>
              <a:rPr lang="en-US" altLang="zh-CN">
                <a:latin typeface="Arial" panose="020B0604020202020204" pitchFamily="34" charset="0"/>
                <a:cs typeface="Arial" panose="020B0604020202020204" pitchFamily="34" charset="0"/>
              </a:rPr>
              <a:t>Users send GPS positions to Todo Reminder. Maybe it cannot recognize them in the map and needs to localize them first. I don’t know whether there is any solutions to that.</a:t>
            </a:r>
            <a:endParaRPr lang="en-US" altLang="zh-CN">
              <a:latin typeface="Arial" panose="020B0604020202020204" pitchFamily="34" charset="0"/>
              <a:cs typeface="Arial" panose="020B0604020202020204" pitchFamily="34" charset="0"/>
            </a:endParaRPr>
          </a:p>
          <a:p>
            <a:pPr marL="0" indent="0">
              <a:buNone/>
            </a:pPr>
            <a:endParaRPr lang="en-US" altLang="zh-CN">
              <a:latin typeface="Arial" panose="020B0604020202020204" pitchFamily="34" charset="0"/>
              <a:cs typeface="Arial" panose="020B0604020202020204" pitchFamily="34" charset="0"/>
            </a:endParaRPr>
          </a:p>
          <a:p>
            <a:pPr marL="0" indent="0">
              <a:buNone/>
            </a:pPr>
            <a:endParaRPr lang="en-US" altLang="zh-CN">
              <a:latin typeface="Arial" panose="020B0604020202020204" pitchFamily="34" charset="0"/>
              <a:cs typeface="Arial" panose="020B0604020202020204" pitchFamily="34" charset="0"/>
            </a:endParaRPr>
          </a:p>
        </p:txBody>
      </p:sp>
      <p:sp>
        <p:nvSpPr>
          <p:cNvPr id="4" name="标题 1"/>
          <p:cNvSpPr>
            <a:spLocks noGrp="1"/>
          </p:cNvSpPr>
          <p:nvPr/>
        </p:nvSpPr>
        <p:spPr>
          <a:xfrm>
            <a:off x="6579870" y="608330"/>
            <a:ext cx="4997450" cy="705485"/>
          </a:xfrm>
          <a:prstGeom prst="rect">
            <a:avLst/>
          </a:prstGeom>
        </p:spPr>
        <p:txBody>
          <a:bodyPr vert="horz" lIns="90000" tIns="46800" rIns="90000" bIns="46800" rtlCol="0" anchor="ctr" anchorCtr="0"/>
          <a:lst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a:lstStyle>
          <a:p>
            <a:pPr algn="r"/>
            <a:r>
              <a:rPr lang="en-US" altLang="zh-CN" sz="3200"/>
              <a:t>Technical difficulties</a:t>
            </a:r>
            <a:endParaRPr lang="en-US" altLang="zh-CN" sz="320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84937" y="1665980"/>
            <a:ext cx="7766936" cy="1646302"/>
          </a:xfrm>
        </p:spPr>
        <p:txBody>
          <a:bodyPr/>
          <a:lstStyle/>
          <a:p>
            <a:r>
              <a:rPr lang="en-US" dirty="0"/>
              <a:t>Smart Trash Bin</a:t>
            </a:r>
            <a:endParaRPr lang="en-US" altLang="zh-CN"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1425" y="2417517"/>
            <a:ext cx="4600575" cy="4924425"/>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179" y="2572130"/>
            <a:ext cx="3930580" cy="4769811"/>
          </a:xfrm>
          <a:prstGeom prst="rect">
            <a:avLst/>
          </a:prstGeom>
        </p:spPr>
      </p:pic>
    </p:spTree>
    <p:custDataLst>
      <p:tags r:id="rId4"/>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330" y="608330"/>
            <a:ext cx="3705860" cy="705485"/>
          </a:xfrm>
        </p:spPr>
        <p:txBody>
          <a:bodyPr>
            <a:normAutofit/>
          </a:bodyPr>
          <a:lstStyle/>
          <a:p>
            <a:r>
              <a:rPr lang="en-US" dirty="0"/>
              <a:t>Smart Trash Bin</a:t>
            </a:r>
            <a:endParaRPr lang="en-US" altLang="zh-CN" dirty="0"/>
          </a:p>
        </p:txBody>
      </p:sp>
      <p:sp>
        <p:nvSpPr>
          <p:cNvPr id="8" name="Rectangle 4"/>
          <p:cNvSpPr>
            <a:spLocks noGrp="1" noChangeArrowheads="1"/>
          </p:cNvSpPr>
          <p:nvPr>
            <p:ph idx="1"/>
          </p:nvPr>
        </p:nvSpPr>
        <p:spPr bwMode="auto">
          <a:xfrm>
            <a:off x="841248" y="1666678"/>
            <a:ext cx="8536371" cy="4461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r>
              <a:rPr lang="en-US" altLang="en-US" b="1" dirty="0"/>
              <a:t>Objective: </a:t>
            </a:r>
            <a:r>
              <a:rPr lang="en-US" altLang="en-US" dirty="0"/>
              <a:t>This project adds a smart trash bin functionality to </a:t>
            </a:r>
            <a:endParaRPr lang="ru-RU" altLang="en-US" dirty="0" smtClean="0"/>
          </a:p>
          <a:p>
            <a:pPr marL="0" marR="0" lvl="0" indent="0" algn="l" defTabSz="914400" rtl="0" eaLnBrk="0" fontAlgn="base" latinLnBrk="0" hangingPunct="0">
              <a:lnSpc>
                <a:spcPct val="100000"/>
              </a:lnSpc>
              <a:spcBef>
                <a:spcPct val="0"/>
              </a:spcBef>
              <a:spcAft>
                <a:spcPct val="0"/>
              </a:spcAft>
              <a:buClrTx/>
              <a:buSzTx/>
              <a:buNone/>
            </a:pPr>
            <a:r>
              <a:rPr lang="en-US" altLang="en-US" dirty="0" smtClean="0"/>
              <a:t>Tiago’s </a:t>
            </a:r>
            <a:r>
              <a:rPr lang="en-US" altLang="en-US" dirty="0"/>
              <a:t>capabilities, making trash disposal more efficient and hands-free</a:t>
            </a:r>
            <a:r>
              <a:rPr lang="en-US" altLang="en-US" dirty="0" smtClean="0"/>
              <a:t>.</a:t>
            </a:r>
            <a:endParaRPr lang="ru-RU" altLang="en-US" dirty="0" smtClean="0"/>
          </a:p>
          <a:p>
            <a:pPr marL="0" marR="0" lvl="0" indent="0" algn="l" defTabSz="914400" rtl="0" eaLnBrk="0" fontAlgn="base" latinLnBrk="0" hangingPunct="0">
              <a:lnSpc>
                <a:spcPct val="100000"/>
              </a:lnSpc>
              <a:spcBef>
                <a:spcPct val="0"/>
              </a:spcBef>
              <a:spcAft>
                <a:spcPct val="0"/>
              </a:spcAft>
              <a:buClrTx/>
              <a:buSzTx/>
              <a:buNone/>
            </a:pPr>
            <a:endParaRPr lang="en-US" altLang="en-US" dirty="0"/>
          </a:p>
          <a:p>
            <a:pPr marL="0" marR="0" lvl="0" indent="0" algn="l" defTabSz="914400" rtl="0" eaLnBrk="0" fontAlgn="base" latinLnBrk="0" hangingPunct="0">
              <a:lnSpc>
                <a:spcPct val="100000"/>
              </a:lnSpc>
              <a:spcBef>
                <a:spcPct val="0"/>
              </a:spcBef>
              <a:spcAft>
                <a:spcPct val="0"/>
              </a:spcAft>
              <a:buClrTx/>
              <a:buSzTx/>
              <a:buNone/>
            </a:pPr>
            <a:r>
              <a:rPr lang="en-US" altLang="en-US" b="1" dirty="0"/>
              <a:t>Key Features:</a:t>
            </a:r>
            <a:endParaRPr lang="en-US" altLang="en-US" b="1" dirty="0"/>
          </a:p>
          <a:p>
            <a:pPr marL="457200" lvl="1" indent="0" eaLnBrk="0" fontAlgn="base" hangingPunct="0">
              <a:lnSpc>
                <a:spcPct val="100000"/>
              </a:lnSpc>
              <a:spcBef>
                <a:spcPct val="0"/>
              </a:spcBef>
              <a:spcAft>
                <a:spcPct val="0"/>
              </a:spcAft>
              <a:buFontTx/>
              <a:buChar char="•"/>
            </a:pPr>
            <a:r>
              <a:rPr lang="en-US" altLang="en-US" dirty="0"/>
              <a:t>Users can summon Tiago through a mobile app to bring the trash bin to them.</a:t>
            </a:r>
            <a:endParaRPr lang="en-US" altLang="en-US" dirty="0"/>
          </a:p>
          <a:p>
            <a:pPr marL="457200" lvl="1" indent="0" eaLnBrk="0" fontAlgn="base" hangingPunct="0">
              <a:lnSpc>
                <a:spcPct val="100000"/>
              </a:lnSpc>
              <a:spcBef>
                <a:spcPct val="0"/>
              </a:spcBef>
              <a:spcAft>
                <a:spcPct val="0"/>
              </a:spcAft>
              <a:buFontTx/>
              <a:buChar char="•"/>
            </a:pPr>
            <a:r>
              <a:rPr lang="en-US" altLang="en-US" dirty="0"/>
              <a:t>Upon arrival, the trash bin’s lid opens automatically, allowing users to throw away their waste without touching anything.</a:t>
            </a:r>
            <a:endParaRPr lang="en-US" altLang="en-US" dirty="0"/>
          </a:p>
          <a:p>
            <a:pPr marL="457200" lvl="1" indent="0" eaLnBrk="0" fontAlgn="base" hangingPunct="0">
              <a:lnSpc>
                <a:spcPct val="100000"/>
              </a:lnSpc>
              <a:spcBef>
                <a:spcPct val="0"/>
              </a:spcBef>
              <a:spcAft>
                <a:spcPct val="0"/>
              </a:spcAft>
              <a:buFontTx/>
              <a:buChar char="•"/>
            </a:pPr>
            <a:r>
              <a:rPr lang="en-US" altLang="en-US" dirty="0"/>
              <a:t>A sensor inside the bin detects when the trash is thrown in, and the lid automatically closes afterward</a:t>
            </a:r>
            <a:r>
              <a:rPr lang="en-US" altLang="en-US" dirty="0" smtClean="0"/>
              <a:t>.</a:t>
            </a:r>
            <a:endParaRPr lang="en-US" altLang="en-US" dirty="0" smtClean="0"/>
          </a:p>
          <a:p>
            <a:pPr marL="457200" lvl="1" indent="0" eaLnBrk="0" fontAlgn="base" hangingPunct="0">
              <a:lnSpc>
                <a:spcPct val="100000"/>
              </a:lnSpc>
              <a:spcBef>
                <a:spcPct val="0"/>
              </a:spcBef>
              <a:spcAft>
                <a:spcPct val="0"/>
              </a:spcAft>
              <a:buFontTx/>
              <a:buChar char="•"/>
            </a:pPr>
            <a:r>
              <a:rPr lang="en-US" altLang="en-US" dirty="0" smtClean="0"/>
              <a:t>qrcode on the table, </a:t>
            </a:r>
            <a:endParaRPr lang="ru-RU" altLang="en-US" dirty="0" smtClean="0"/>
          </a:p>
          <a:p>
            <a:pPr marL="457200" lvl="1" indent="0" eaLnBrk="0" fontAlgn="base" hangingPunct="0">
              <a:lnSpc>
                <a:spcPct val="100000"/>
              </a:lnSpc>
              <a:spcBef>
                <a:spcPct val="0"/>
              </a:spcBef>
              <a:spcAft>
                <a:spcPct val="0"/>
              </a:spcAft>
              <a:buFontTx/>
              <a:buChar char="•"/>
            </a:pPr>
            <a:endParaRPr lang="en-US" altLang="en-US" dirty="0"/>
          </a:p>
          <a:p>
            <a:pPr marL="0" marR="0" lvl="0" indent="0" algn="l" defTabSz="914400" rtl="0" eaLnBrk="0" fontAlgn="base" latinLnBrk="0" hangingPunct="0">
              <a:lnSpc>
                <a:spcPct val="100000"/>
              </a:lnSpc>
              <a:spcBef>
                <a:spcPct val="0"/>
              </a:spcBef>
              <a:spcAft>
                <a:spcPct val="0"/>
              </a:spcAft>
              <a:buClrTx/>
              <a:buSzTx/>
              <a:buNone/>
            </a:pPr>
            <a:r>
              <a:rPr lang="en-US" altLang="en-US" b="1" dirty="0"/>
              <a:t>Why This Project:</a:t>
            </a:r>
            <a:endParaRPr lang="en-US" altLang="en-US" b="1" dirty="0"/>
          </a:p>
          <a:p>
            <a:pPr marL="457200" lvl="1" indent="0" eaLnBrk="0" fontAlgn="base" hangingPunct="0">
              <a:lnSpc>
                <a:spcPct val="100000"/>
              </a:lnSpc>
              <a:spcBef>
                <a:spcPct val="0"/>
              </a:spcBef>
              <a:spcAft>
                <a:spcPct val="0"/>
              </a:spcAft>
              <a:buFontTx/>
              <a:buChar char="•"/>
            </a:pPr>
            <a:r>
              <a:rPr lang="en-US" altLang="en-US" dirty="0"/>
              <a:t>It provides a convenient and hygienic solution to trash disposal, minimizing direct contact and effort.</a:t>
            </a:r>
            <a:endParaRPr lang="en-US" altLang="en-US" dirty="0"/>
          </a:p>
          <a:p>
            <a:pPr marL="457200" lvl="1" indent="0" eaLnBrk="0" fontAlgn="base" hangingPunct="0">
              <a:lnSpc>
                <a:spcPct val="100000"/>
              </a:lnSpc>
              <a:spcBef>
                <a:spcPct val="0"/>
              </a:spcBef>
              <a:spcAft>
                <a:spcPct val="0"/>
              </a:spcAft>
              <a:buFontTx/>
              <a:buChar char="•"/>
            </a:pPr>
            <a:r>
              <a:rPr lang="en-US" altLang="en-US" dirty="0"/>
              <a:t>The project demonstrates how robotic platforms like Tiago can be enhanced with additional functionality for daily tasks.</a:t>
            </a:r>
            <a:endParaRPr lang="en-US" altLang="en-US" dirty="0"/>
          </a:p>
          <a:p>
            <a:pPr marL="0" marR="0" lvl="0" indent="0" algn="l" defTabSz="914400" rtl="0" eaLnBrk="0" fontAlgn="base" latinLnBrk="0" hangingPunct="0">
              <a:lnSpc>
                <a:spcPct val="100000"/>
              </a:lnSpc>
              <a:spcBef>
                <a:spcPct val="0"/>
              </a:spcBef>
              <a:spcAft>
                <a:spcPct val="0"/>
              </a:spcAft>
              <a:buClrTx/>
              <a:buSzTx/>
              <a:buFontTx/>
              <a:buNone/>
            </a:pPr>
            <a:endParaRPr lang="en-US" altLang="en-US" dirty="0"/>
          </a:p>
        </p:txBody>
      </p:sp>
      <p:pic>
        <p:nvPicPr>
          <p:cNvPr id="9" name="Рисунок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20037" y="2742467"/>
            <a:ext cx="5495925" cy="4124325"/>
          </a:xfrm>
          <a:prstGeom prst="rect">
            <a:avLst/>
          </a:prstGeom>
        </p:spPr>
      </p:pic>
    </p:spTree>
    <p:custDataLst>
      <p:tags r:id="rId2"/>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Requirements</a:t>
            </a:r>
            <a:endParaRPr lang="en-US" dirty="0"/>
          </a:p>
        </p:txBody>
      </p:sp>
      <p:sp>
        <p:nvSpPr>
          <p:cNvPr id="4" name="Rectangle 1"/>
          <p:cNvSpPr>
            <a:spLocks noGrp="1" noChangeArrowheads="1"/>
          </p:cNvSpPr>
          <p:nvPr>
            <p:ph idx="1"/>
          </p:nvPr>
        </p:nvSpPr>
        <p:spPr bwMode="auto">
          <a:xfrm>
            <a:off x="-253245" y="1656274"/>
            <a:ext cx="9151062"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457200" lvl="1" indent="0" eaLnBrk="0" fontAlgn="base" hangingPunct="0">
              <a:lnSpc>
                <a:spcPct val="100000"/>
              </a:lnSpc>
              <a:spcBef>
                <a:spcPct val="0"/>
              </a:spcBef>
              <a:spcAft>
                <a:spcPct val="0"/>
              </a:spcAft>
              <a:buNone/>
            </a:pPr>
            <a:r>
              <a:rPr lang="en-US" altLang="en-US" sz="2800" b="1" dirty="0" smtClean="0">
                <a:solidFill>
                  <a:schemeClr val="tx1"/>
                </a:solidFill>
                <a:latin typeface="Arial" panose="020B0604020202020204" pitchFamily="34" charset="0"/>
              </a:rPr>
              <a:t>Hardware:</a:t>
            </a:r>
            <a:endParaRPr kumimoji="0" lang="ru-RU" altLang="en-US" sz="2800" b="1" i="0" u="none" strike="noStrike" cap="none" normalizeH="0" baseline="0" dirty="0" smtClean="0">
              <a:ln>
                <a:noFill/>
              </a:ln>
              <a:solidFill>
                <a:schemeClr val="tx1"/>
              </a:solidFill>
              <a:effectLst/>
              <a:latin typeface="Arial" panose="020B0604020202020204" pitchFamily="34" charset="0"/>
            </a:endParaRPr>
          </a:p>
          <a:p>
            <a:pPr lvl="2" eaLnBrk="0" fontAlgn="base" hangingPunct="0">
              <a:lnSpc>
                <a:spcPct val="100000"/>
              </a:lnSpc>
              <a:spcBef>
                <a:spcPct val="0"/>
              </a:spcBef>
              <a:spcAft>
                <a:spcPct val="0"/>
              </a:spcAft>
            </a:pPr>
            <a:r>
              <a:rPr lang="en-US" altLang="en-US" sz="2400" dirty="0"/>
              <a:t>Motorized Lid: Controlled by a servo motor for opening and closing.</a:t>
            </a:r>
            <a:endParaRPr lang="en-US" altLang="en-US" sz="2400" dirty="0"/>
          </a:p>
          <a:p>
            <a:pPr lvl="2" eaLnBrk="0" fontAlgn="base" hangingPunct="0">
              <a:lnSpc>
                <a:spcPct val="100000"/>
              </a:lnSpc>
              <a:spcBef>
                <a:spcPct val="0"/>
              </a:spcBef>
              <a:spcAft>
                <a:spcPct val="0"/>
              </a:spcAft>
            </a:pPr>
            <a:r>
              <a:rPr lang="en-US" altLang="en-US" sz="2400" dirty="0"/>
              <a:t>Proximity Sensor: To detect trash inside the bin.</a:t>
            </a:r>
            <a:endParaRPr lang="en-US" altLang="en-US" sz="2400" dirty="0"/>
          </a:p>
          <a:p>
            <a:pPr marL="457200" lvl="1" indent="0" eaLnBrk="0" fontAlgn="base" hangingPunct="0">
              <a:lnSpc>
                <a:spcPct val="100000"/>
              </a:lnSpc>
              <a:spcBef>
                <a:spcPct val="0"/>
              </a:spcBef>
              <a:spcAft>
                <a:spcPct val="0"/>
              </a:spcAft>
              <a:buNone/>
            </a:pPr>
            <a:endParaRPr lang="en-US" altLang="en-US" sz="2800" dirty="0" smtClean="0">
              <a:solidFill>
                <a:schemeClr val="tx1"/>
              </a:solidFill>
              <a:latin typeface="Arial" panose="020B0604020202020204" pitchFamily="34" charset="0"/>
            </a:endParaRPr>
          </a:p>
          <a:p>
            <a:pPr marL="457200" lvl="1" indent="0" eaLnBrk="0" fontAlgn="base" hangingPunct="0">
              <a:lnSpc>
                <a:spcPct val="100000"/>
              </a:lnSpc>
              <a:spcBef>
                <a:spcPct val="0"/>
              </a:spcBef>
              <a:spcAft>
                <a:spcPct val="0"/>
              </a:spcAft>
              <a:buNone/>
            </a:pPr>
            <a:r>
              <a:rPr lang="en-US" altLang="en-US" sz="2800" b="1" dirty="0" smtClean="0">
                <a:solidFill>
                  <a:schemeClr val="tx1"/>
                </a:solidFill>
                <a:latin typeface="Arial" panose="020B0604020202020204" pitchFamily="34" charset="0"/>
              </a:rPr>
              <a:t>Software:</a:t>
            </a:r>
            <a:endParaRPr lang="en-US" altLang="en-US" sz="2800" b="1" dirty="0" smtClean="0">
              <a:solidFill>
                <a:schemeClr val="tx1"/>
              </a:solidFill>
              <a:latin typeface="Arial" panose="020B0604020202020204" pitchFamily="34" charset="0"/>
            </a:endParaRPr>
          </a:p>
          <a:p>
            <a:pPr lvl="2" eaLnBrk="0" fontAlgn="base" hangingPunct="0">
              <a:lnSpc>
                <a:spcPct val="100000"/>
              </a:lnSpc>
              <a:spcBef>
                <a:spcPct val="0"/>
              </a:spcBef>
              <a:spcAft>
                <a:spcPct val="0"/>
              </a:spcAft>
            </a:pPr>
            <a:r>
              <a:rPr lang="en-US" altLang="en-US" sz="2400" dirty="0"/>
              <a:t>Mobile Application: To send navigation commands to Tiago. </a:t>
            </a:r>
            <a:endParaRPr lang="en-US" altLang="en-US" sz="2400" dirty="0"/>
          </a:p>
          <a:p>
            <a:pPr lvl="2" eaLnBrk="0" fontAlgn="base" hangingPunct="0">
              <a:lnSpc>
                <a:spcPct val="100000"/>
              </a:lnSpc>
              <a:spcBef>
                <a:spcPct val="0"/>
              </a:spcBef>
              <a:spcAft>
                <a:spcPct val="0"/>
              </a:spcAft>
            </a:pPr>
            <a:r>
              <a:rPr lang="en-US" altLang="en-US" sz="2400" dirty="0"/>
              <a:t>Extension for </a:t>
            </a:r>
            <a:r>
              <a:rPr lang="en-US" altLang="en-US" sz="2400" dirty="0" err="1"/>
              <a:t>TiaGo</a:t>
            </a:r>
            <a:r>
              <a:rPr lang="en-US" altLang="en-US" sz="2400" dirty="0"/>
              <a:t> software</a:t>
            </a:r>
            <a:endParaRPr lang="en-US" altLang="en-US" sz="2400" dirty="0"/>
          </a:p>
        </p:txBody>
      </p:sp>
      <p:pic>
        <p:nvPicPr>
          <p:cNvPr id="6" name="Рисунок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92131" y="3242722"/>
            <a:ext cx="5619750" cy="40290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System Components</a:t>
            </a:r>
            <a:endParaRPr lang="en-US" dirty="0"/>
          </a:p>
        </p:txBody>
      </p:sp>
      <p:sp>
        <p:nvSpPr>
          <p:cNvPr id="4" name="Rectangle 1"/>
          <p:cNvSpPr>
            <a:spLocks noGrp="1" noChangeArrowheads="1"/>
          </p:cNvSpPr>
          <p:nvPr>
            <p:ph idx="1"/>
          </p:nvPr>
        </p:nvSpPr>
        <p:spPr bwMode="auto">
          <a:xfrm>
            <a:off x="608400" y="1639244"/>
            <a:ext cx="8259445" cy="4461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r>
              <a:rPr kumimoji="0" lang="en-US" altLang="en-US" sz="2800" b="1" i="0" u="none" strike="noStrike" cap="none" normalizeH="0" baseline="0" dirty="0" smtClean="0">
                <a:ln>
                  <a:noFill/>
                </a:ln>
                <a:solidFill>
                  <a:schemeClr val="tx1"/>
                </a:solidFill>
                <a:effectLst/>
                <a:latin typeface="Calibri" panose="020F0502020204030204" charset="0"/>
                <a:cs typeface="Calibri" panose="020F0502020204030204" charset="0"/>
              </a:rPr>
              <a:t>Mobile Application</a:t>
            </a:r>
            <a:r>
              <a:rPr kumimoji="0" lang="en-US" altLang="en-US" sz="2800" b="0" i="0" u="none" strike="noStrike" cap="none" normalizeH="0" baseline="0" dirty="0" smtClean="0">
                <a:ln>
                  <a:noFill/>
                </a:ln>
                <a:solidFill>
                  <a:schemeClr val="tx1"/>
                </a:solidFill>
                <a:effectLst/>
                <a:latin typeface="Calibri" panose="020F0502020204030204" charset="0"/>
                <a:cs typeface="Calibri" panose="020F0502020204030204" charset="0"/>
              </a:rPr>
              <a:t>:</a:t>
            </a:r>
            <a:endParaRPr kumimoji="0" lang="en-US" altLang="en-US" sz="2800" b="0" i="0" u="none" strike="noStrike" cap="none" normalizeH="0" baseline="0" dirty="0" smtClean="0">
              <a:ln>
                <a:noFill/>
              </a:ln>
              <a:solidFill>
                <a:schemeClr val="tx1"/>
              </a:solidFill>
              <a:effectLst/>
              <a:latin typeface="Calibri" panose="020F0502020204030204" charset="0"/>
              <a:cs typeface="Calibri" panose="020F0502020204030204" charset="0"/>
            </a:endParaRPr>
          </a:p>
          <a:p>
            <a:pPr marL="457200" lvl="1" indent="0" eaLnBrk="0" fontAlgn="base" hangingPunct="0">
              <a:lnSpc>
                <a:spcPct val="100000"/>
              </a:lnSpc>
              <a:spcBef>
                <a:spcPct val="0"/>
              </a:spcBef>
              <a:spcAft>
                <a:spcPct val="0"/>
              </a:spcAft>
              <a:buFontTx/>
              <a:buChar char="•"/>
            </a:pPr>
            <a:r>
              <a:rPr kumimoji="0" lang="en-US" altLang="en-US" sz="2400" b="0" i="0" u="none" strike="noStrike" cap="none" normalizeH="0" baseline="0" dirty="0" smtClean="0">
                <a:ln>
                  <a:noFill/>
                </a:ln>
                <a:solidFill>
                  <a:schemeClr val="tx1"/>
                </a:solidFill>
                <a:effectLst/>
                <a:latin typeface="Calibri" panose="020F0502020204030204" charset="0"/>
                <a:cs typeface="Calibri" panose="020F0502020204030204" charset="0"/>
              </a:rPr>
              <a:t>Allows the user to call Tiago to their location.</a:t>
            </a:r>
            <a:endParaRPr kumimoji="0" lang="en-US" altLang="en-US" sz="2400" b="0" i="0" u="none" strike="noStrike" cap="none" normalizeH="0" baseline="0" dirty="0" smtClean="0">
              <a:ln>
                <a:noFill/>
              </a:ln>
              <a:solidFill>
                <a:schemeClr val="tx1"/>
              </a:solidFill>
              <a:effectLst/>
              <a:latin typeface="Calibri" panose="020F0502020204030204" charset="0"/>
              <a:cs typeface="Calibri" panose="020F050202020403020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2800" b="1" i="0" u="none" strike="noStrike" cap="none" normalizeH="0" baseline="0" dirty="0" smtClean="0">
                <a:ln>
                  <a:noFill/>
                </a:ln>
                <a:solidFill>
                  <a:schemeClr val="tx1"/>
                </a:solidFill>
                <a:effectLst/>
                <a:latin typeface="Calibri" panose="020F0502020204030204" charset="0"/>
                <a:cs typeface="Calibri" panose="020F0502020204030204" charset="0"/>
              </a:rPr>
              <a:t>Trash Bin</a:t>
            </a:r>
            <a:r>
              <a:rPr kumimoji="0" lang="en-US" altLang="en-US" sz="2800" b="0" i="0" u="none" strike="noStrike" cap="none" normalizeH="0" baseline="0" dirty="0" smtClean="0">
                <a:ln>
                  <a:noFill/>
                </a:ln>
                <a:solidFill>
                  <a:schemeClr val="tx1"/>
                </a:solidFill>
                <a:effectLst/>
                <a:latin typeface="Calibri" panose="020F0502020204030204" charset="0"/>
                <a:cs typeface="Calibri" panose="020F0502020204030204" charset="0"/>
              </a:rPr>
              <a:t>:</a:t>
            </a:r>
            <a:endParaRPr kumimoji="0" lang="en-US" altLang="en-US" sz="2800" b="0" i="0" u="none" strike="noStrike" cap="none" normalizeH="0" baseline="0" dirty="0" smtClean="0">
              <a:ln>
                <a:noFill/>
              </a:ln>
              <a:solidFill>
                <a:schemeClr val="tx1"/>
              </a:solidFill>
              <a:effectLst/>
              <a:latin typeface="Calibri" panose="020F0502020204030204" charset="0"/>
              <a:cs typeface="Calibri" panose="020F0502020204030204" charset="0"/>
            </a:endParaRPr>
          </a:p>
          <a:p>
            <a:pPr marL="457200" lvl="1" indent="0" eaLnBrk="0" fontAlgn="base" hangingPunct="0">
              <a:lnSpc>
                <a:spcPct val="100000"/>
              </a:lnSpc>
              <a:spcBef>
                <a:spcPct val="0"/>
              </a:spcBef>
              <a:spcAft>
                <a:spcPct val="0"/>
              </a:spcAft>
              <a:buFontTx/>
              <a:buChar char="•"/>
            </a:pPr>
            <a:r>
              <a:rPr kumimoji="0" lang="en-US" altLang="en-US" sz="2400" b="0" i="0" u="none" strike="noStrike" cap="none" normalizeH="0" baseline="0" dirty="0" smtClean="0">
                <a:ln>
                  <a:noFill/>
                </a:ln>
                <a:solidFill>
                  <a:schemeClr val="tx1"/>
                </a:solidFill>
                <a:effectLst/>
                <a:latin typeface="Calibri" panose="020F0502020204030204" charset="0"/>
                <a:cs typeface="Calibri" panose="020F0502020204030204" charset="0"/>
              </a:rPr>
              <a:t>Installed on Tiago's platform.</a:t>
            </a:r>
            <a:endParaRPr kumimoji="0" lang="en-US" altLang="en-US" sz="2400" b="0" i="0" u="none" strike="noStrike" cap="none" normalizeH="0" baseline="0" dirty="0" smtClean="0">
              <a:ln>
                <a:noFill/>
              </a:ln>
              <a:solidFill>
                <a:schemeClr val="tx1"/>
              </a:solidFill>
              <a:effectLst/>
              <a:latin typeface="Calibri" panose="020F0502020204030204" charset="0"/>
              <a:cs typeface="Calibri" panose="020F0502020204030204" charset="0"/>
            </a:endParaRPr>
          </a:p>
          <a:p>
            <a:pPr marL="457200" lvl="1" indent="0" eaLnBrk="0" fontAlgn="base" hangingPunct="0">
              <a:lnSpc>
                <a:spcPct val="100000"/>
              </a:lnSpc>
              <a:spcBef>
                <a:spcPct val="0"/>
              </a:spcBef>
              <a:spcAft>
                <a:spcPct val="0"/>
              </a:spcAft>
              <a:buFontTx/>
              <a:buChar char="•"/>
            </a:pPr>
            <a:r>
              <a:rPr kumimoji="0" lang="en-US" altLang="en-US" sz="2400" b="0" i="0" u="none" strike="noStrike" cap="none" normalizeH="0" baseline="0" dirty="0" smtClean="0">
                <a:ln>
                  <a:noFill/>
                </a:ln>
                <a:solidFill>
                  <a:schemeClr val="tx1"/>
                </a:solidFill>
                <a:effectLst/>
                <a:latin typeface="Calibri" panose="020F0502020204030204" charset="0"/>
                <a:cs typeface="Calibri" panose="020F0502020204030204" charset="0"/>
              </a:rPr>
              <a:t>Equipped with a motorized lid.</a:t>
            </a:r>
            <a:endParaRPr kumimoji="0" lang="en-US" altLang="en-US" sz="2400" b="0" i="0" u="none" strike="noStrike" cap="none" normalizeH="0" baseline="0" dirty="0" smtClean="0">
              <a:ln>
                <a:noFill/>
              </a:ln>
              <a:solidFill>
                <a:schemeClr val="tx1"/>
              </a:solidFill>
              <a:effectLst/>
              <a:latin typeface="Calibri" panose="020F0502020204030204" charset="0"/>
              <a:cs typeface="Calibri" panose="020F050202020403020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2800" b="1" i="0" u="none" strike="noStrike" cap="none" normalizeH="0" baseline="0" dirty="0" smtClean="0">
                <a:ln>
                  <a:noFill/>
                </a:ln>
                <a:solidFill>
                  <a:schemeClr val="tx1"/>
                </a:solidFill>
                <a:effectLst/>
                <a:latin typeface="Calibri" panose="020F0502020204030204" charset="0"/>
                <a:cs typeface="Calibri" panose="020F0502020204030204" charset="0"/>
              </a:rPr>
              <a:t>Sensors</a:t>
            </a:r>
            <a:r>
              <a:rPr kumimoji="0" lang="en-US" altLang="en-US" sz="2800" b="0" i="0" u="none" strike="noStrike" cap="none" normalizeH="0" baseline="0" dirty="0" smtClean="0">
                <a:ln>
                  <a:noFill/>
                </a:ln>
                <a:solidFill>
                  <a:schemeClr val="tx1"/>
                </a:solidFill>
                <a:effectLst/>
                <a:latin typeface="Calibri" panose="020F0502020204030204" charset="0"/>
                <a:cs typeface="Calibri" panose="020F0502020204030204" charset="0"/>
              </a:rPr>
              <a:t>: </a:t>
            </a:r>
            <a:endParaRPr kumimoji="0" lang="en-US" altLang="en-US" sz="2800" b="0" i="0" u="none" strike="noStrike" cap="none" normalizeH="0" baseline="0" dirty="0" smtClean="0">
              <a:ln>
                <a:noFill/>
              </a:ln>
              <a:solidFill>
                <a:schemeClr val="tx1"/>
              </a:solidFill>
              <a:effectLst/>
              <a:latin typeface="Calibri" panose="020F0502020204030204" charset="0"/>
              <a:cs typeface="Calibri" panose="020F0502020204030204" charset="0"/>
            </a:endParaRPr>
          </a:p>
          <a:p>
            <a:pPr marL="457200" marR="0" lvl="1" indent="0" algn="l" defTabSz="914400" rtl="0" eaLnBrk="0" fontAlgn="base" latinLnBrk="0" hangingPunct="0">
              <a:lnSpc>
                <a:spcPct val="100000"/>
              </a:lnSpc>
              <a:spcBef>
                <a:spcPct val="0"/>
              </a:spcBef>
              <a:spcAft>
                <a:spcPct val="0"/>
              </a:spcAft>
              <a:buClrTx/>
              <a:buSzTx/>
              <a:buNone/>
            </a:pPr>
            <a:r>
              <a:rPr kumimoji="0" lang="en-US" altLang="en-US" sz="2400" b="1" i="0" u="none" strike="noStrike" cap="none" normalizeH="0" baseline="0" dirty="0" smtClean="0">
                <a:ln>
                  <a:noFill/>
                </a:ln>
                <a:solidFill>
                  <a:schemeClr val="tx1"/>
                </a:solidFill>
                <a:effectLst/>
                <a:latin typeface="Calibri" panose="020F0502020204030204" charset="0"/>
                <a:cs typeface="Calibri" panose="020F0502020204030204" charset="0"/>
              </a:rPr>
              <a:t>Proximity/Sonar Sensor</a:t>
            </a:r>
            <a:r>
              <a:rPr kumimoji="0" lang="en-US" altLang="en-US" sz="2400" b="0" i="0" u="none" strike="noStrike" cap="none" normalizeH="0" baseline="0" dirty="0" smtClean="0">
                <a:ln>
                  <a:noFill/>
                </a:ln>
                <a:solidFill>
                  <a:schemeClr val="tx1"/>
                </a:solidFill>
                <a:effectLst/>
                <a:latin typeface="Calibri" panose="020F0502020204030204" charset="0"/>
                <a:cs typeface="Calibri" panose="020F0502020204030204" charset="0"/>
              </a:rPr>
              <a:t>: Detects when trash is inside the bin.</a:t>
            </a:r>
            <a:endParaRPr kumimoji="0" lang="en-US" altLang="en-US" sz="2400" b="0" i="0" u="none" strike="noStrike" cap="none" normalizeH="0" baseline="0" dirty="0" smtClean="0">
              <a:ln>
                <a:noFill/>
              </a:ln>
              <a:solidFill>
                <a:schemeClr val="tx1"/>
              </a:solidFill>
              <a:effectLst/>
              <a:latin typeface="Calibri" panose="020F0502020204030204" charset="0"/>
              <a:cs typeface="Calibri" panose="020F050202020403020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2800" b="1" i="0" u="none" strike="noStrike" cap="none" normalizeH="0" baseline="0" dirty="0" smtClean="0">
                <a:ln>
                  <a:noFill/>
                </a:ln>
                <a:solidFill>
                  <a:schemeClr val="tx1"/>
                </a:solidFill>
                <a:effectLst/>
                <a:latin typeface="Calibri" panose="020F0502020204030204" charset="0"/>
                <a:cs typeface="Calibri" panose="020F0502020204030204" charset="0"/>
              </a:rPr>
              <a:t>Actuator</a:t>
            </a:r>
            <a:r>
              <a:rPr kumimoji="0" lang="en-US" altLang="en-US" sz="2800" b="0" i="0" u="none" strike="noStrike" cap="none" normalizeH="0" baseline="0" dirty="0" smtClean="0">
                <a:ln>
                  <a:noFill/>
                </a:ln>
                <a:solidFill>
                  <a:schemeClr val="tx1"/>
                </a:solidFill>
                <a:effectLst/>
                <a:latin typeface="Calibri" panose="020F0502020204030204" charset="0"/>
                <a:cs typeface="Calibri" panose="020F0502020204030204" charset="0"/>
              </a:rPr>
              <a:t>: Controls the opening/closing of the lid.</a:t>
            </a:r>
            <a:endParaRPr kumimoji="0" lang="en-US" altLang="en-US" sz="2800" b="0" i="0" u="none" strike="noStrike" cap="none" normalizeH="0" baseline="0" dirty="0" smtClean="0">
              <a:ln>
                <a:noFill/>
              </a:ln>
              <a:solidFill>
                <a:schemeClr val="tx1"/>
              </a:solidFill>
              <a:effectLst/>
              <a:latin typeface="Calibri" panose="020F0502020204030204" charset="0"/>
              <a:cs typeface="Calibri" panose="020F050202020403020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2800" b="1" i="0" u="none" strike="noStrike" cap="none" normalizeH="0" baseline="0" dirty="0" smtClean="0">
                <a:ln>
                  <a:noFill/>
                </a:ln>
                <a:solidFill>
                  <a:schemeClr val="tx1"/>
                </a:solidFill>
                <a:effectLst/>
                <a:latin typeface="Calibri" panose="020F0502020204030204" charset="0"/>
                <a:cs typeface="Calibri" panose="020F0502020204030204" charset="0"/>
              </a:rPr>
              <a:t>Control System</a:t>
            </a:r>
            <a:r>
              <a:rPr kumimoji="0" lang="en-US" altLang="en-US" sz="2800" b="0" i="0" u="none" strike="noStrike" cap="none" normalizeH="0" baseline="0" dirty="0" smtClean="0">
                <a:ln>
                  <a:noFill/>
                </a:ln>
                <a:solidFill>
                  <a:schemeClr val="tx1"/>
                </a:solidFill>
                <a:effectLst/>
                <a:latin typeface="Calibri" panose="020F0502020204030204" charset="0"/>
                <a:cs typeface="Calibri" panose="020F0502020204030204" charset="0"/>
              </a:rPr>
              <a:t>:</a:t>
            </a:r>
            <a:endParaRPr kumimoji="0" lang="en-US" altLang="en-US" sz="2800" b="0" i="0" u="none" strike="noStrike" cap="none" normalizeH="0" baseline="0" dirty="0" smtClean="0">
              <a:ln>
                <a:noFill/>
              </a:ln>
              <a:solidFill>
                <a:schemeClr val="tx1"/>
              </a:solidFill>
              <a:effectLst/>
              <a:latin typeface="Calibri" panose="020F0502020204030204" charset="0"/>
              <a:cs typeface="Calibri" panose="020F0502020204030204" charset="0"/>
            </a:endParaRPr>
          </a:p>
          <a:p>
            <a:pPr marL="457200" lvl="1" indent="0" eaLnBrk="0" fontAlgn="base" hangingPunct="0">
              <a:lnSpc>
                <a:spcPct val="100000"/>
              </a:lnSpc>
              <a:spcBef>
                <a:spcPct val="0"/>
              </a:spcBef>
              <a:spcAft>
                <a:spcPct val="0"/>
              </a:spcAft>
              <a:buFontTx/>
              <a:buChar char="•"/>
            </a:pPr>
            <a:r>
              <a:rPr kumimoji="0" lang="en-US" altLang="en-US" sz="2400" b="0" i="0" u="none" strike="noStrike" cap="none" normalizeH="0" baseline="0" dirty="0" smtClean="0">
                <a:ln>
                  <a:noFill/>
                </a:ln>
                <a:solidFill>
                  <a:schemeClr val="tx1"/>
                </a:solidFill>
                <a:effectLst/>
                <a:latin typeface="Calibri" panose="020F0502020204030204" charset="0"/>
                <a:cs typeface="Calibri" panose="020F0502020204030204" charset="0"/>
              </a:rPr>
              <a:t>Manages the lid based on sensor input and user commands.</a:t>
            </a:r>
            <a:endParaRPr kumimoji="0" lang="en-US" altLang="en-US" sz="2400" b="0" i="0" u="none" strike="noStrike" cap="none" normalizeH="0" baseline="0" dirty="0" smtClean="0">
              <a:ln>
                <a:noFill/>
              </a:ln>
              <a:solidFill>
                <a:schemeClr val="tx1"/>
              </a:solidFill>
              <a:effectLst/>
              <a:latin typeface="Calibri" panose="020F0502020204030204" charset="0"/>
              <a:cs typeface="Calibri" panose="020F050202020403020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smtClean="0">
              <a:ln>
                <a:noFill/>
              </a:ln>
              <a:solidFill>
                <a:schemeClr val="tx1"/>
              </a:solidFill>
              <a:effectLst/>
              <a:latin typeface="Calibri" panose="020F0502020204030204" charset="0"/>
              <a:cs typeface="Calibri" panose="020F0502020204030204" charset="0"/>
            </a:endParaRPr>
          </a:p>
        </p:txBody>
      </p:sp>
      <p:pic>
        <p:nvPicPr>
          <p:cNvPr id="5" name="Рисунок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828832" y="-151023"/>
            <a:ext cx="6877050" cy="21526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Workflow</a:t>
            </a:r>
            <a:endParaRPr lang="en-US" dirty="0"/>
          </a:p>
        </p:txBody>
      </p:sp>
      <p:sp>
        <p:nvSpPr>
          <p:cNvPr id="4" name="Rectangle 1"/>
          <p:cNvSpPr>
            <a:spLocks noGrp="1" noChangeArrowheads="1"/>
          </p:cNvSpPr>
          <p:nvPr>
            <p:ph idx="1"/>
          </p:nvPr>
        </p:nvSpPr>
        <p:spPr bwMode="auto">
          <a:xfrm>
            <a:off x="608400" y="2747320"/>
            <a:ext cx="9600565" cy="224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r>
              <a:rPr kumimoji="0" lang="en-US" altLang="en-US" sz="2800" b="1" i="0" u="none" strike="noStrike" cap="none" normalizeH="0" baseline="0" dirty="0" smtClean="0">
                <a:ln>
                  <a:noFill/>
                </a:ln>
                <a:solidFill>
                  <a:schemeClr val="tx1"/>
                </a:solidFill>
                <a:effectLst/>
                <a:latin typeface="Arial" panose="020B0604020202020204" pitchFamily="34" charset="0"/>
              </a:rPr>
              <a:t>Step 1</a:t>
            </a:r>
            <a:r>
              <a:rPr kumimoji="0" lang="en-US" altLang="en-US" sz="2800" b="0" i="0" u="none" strike="noStrike" cap="none" normalizeH="0" baseline="0" dirty="0" smtClean="0">
                <a:ln>
                  <a:noFill/>
                </a:ln>
                <a:solidFill>
                  <a:schemeClr val="tx1"/>
                </a:solidFill>
                <a:effectLst/>
                <a:latin typeface="Arial" panose="020B0604020202020204" pitchFamily="34" charset="0"/>
              </a:rPr>
              <a:t>: User opens the mobile app and requests Tiago.</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2800" b="1" i="0" u="none" strike="noStrike" cap="none" normalizeH="0" baseline="0" dirty="0" smtClean="0">
                <a:ln>
                  <a:noFill/>
                </a:ln>
                <a:solidFill>
                  <a:schemeClr val="tx1"/>
                </a:solidFill>
                <a:effectLst/>
                <a:latin typeface="Arial" panose="020B0604020202020204" pitchFamily="34" charset="0"/>
              </a:rPr>
              <a:t>Step 2</a:t>
            </a:r>
            <a:r>
              <a:rPr kumimoji="0" lang="en-US" altLang="en-US" sz="2800" b="0" i="0" u="none" strike="noStrike" cap="none" normalizeH="0" baseline="0" dirty="0" smtClean="0">
                <a:ln>
                  <a:noFill/>
                </a:ln>
                <a:solidFill>
                  <a:schemeClr val="tx1"/>
                </a:solidFill>
                <a:effectLst/>
                <a:latin typeface="Arial" panose="020B0604020202020204" pitchFamily="34" charset="0"/>
              </a:rPr>
              <a:t>: Tiago navigates to the user’s location.</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2800" b="1" i="0" u="none" strike="noStrike" cap="none" normalizeH="0" baseline="0" dirty="0" smtClean="0">
                <a:ln>
                  <a:noFill/>
                </a:ln>
                <a:solidFill>
                  <a:schemeClr val="tx1"/>
                </a:solidFill>
                <a:effectLst/>
                <a:latin typeface="Arial" panose="020B0604020202020204" pitchFamily="34" charset="0"/>
              </a:rPr>
              <a:t>Step 3</a:t>
            </a:r>
            <a:r>
              <a:rPr kumimoji="0" lang="en-US" altLang="en-US" sz="2800" b="0" i="0" u="none" strike="noStrike" cap="none" normalizeH="0" baseline="0" dirty="0" smtClean="0">
                <a:ln>
                  <a:noFill/>
                </a:ln>
                <a:solidFill>
                  <a:schemeClr val="tx1"/>
                </a:solidFill>
                <a:effectLst/>
                <a:latin typeface="Arial" panose="020B0604020202020204" pitchFamily="34" charset="0"/>
              </a:rPr>
              <a:t>: Upon arrival, the trash bin lid automatically opens.</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2800" b="1" i="0" u="none" strike="noStrike" cap="none" normalizeH="0" baseline="0" dirty="0" smtClean="0">
                <a:ln>
                  <a:noFill/>
                </a:ln>
                <a:solidFill>
                  <a:schemeClr val="tx1"/>
                </a:solidFill>
                <a:effectLst/>
                <a:latin typeface="Arial" panose="020B0604020202020204" pitchFamily="34" charset="0"/>
              </a:rPr>
              <a:t>Step 4</a:t>
            </a:r>
            <a:r>
              <a:rPr kumimoji="0" lang="en-US" altLang="en-US" sz="2800" b="0" i="0" u="none" strike="noStrike" cap="none" normalizeH="0" baseline="0" dirty="0" smtClean="0">
                <a:ln>
                  <a:noFill/>
                </a:ln>
                <a:solidFill>
                  <a:schemeClr val="tx1"/>
                </a:solidFill>
                <a:effectLst/>
                <a:latin typeface="Arial" panose="020B0604020202020204" pitchFamily="34" charset="0"/>
              </a:rPr>
              <a:t>: The sensor detects trash inside the bin.</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2800" b="1" i="0" u="none" strike="noStrike" cap="none" normalizeH="0" baseline="0" dirty="0" smtClean="0">
                <a:ln>
                  <a:noFill/>
                </a:ln>
                <a:solidFill>
                  <a:schemeClr val="tx1"/>
                </a:solidFill>
                <a:effectLst/>
                <a:latin typeface="Arial" panose="020B0604020202020204" pitchFamily="34" charset="0"/>
              </a:rPr>
              <a:t>Step 5</a:t>
            </a:r>
            <a:r>
              <a:rPr kumimoji="0" lang="en-US" altLang="en-US" sz="2800" b="0" i="0" u="none" strike="noStrike" cap="none" normalizeH="0" baseline="0" dirty="0" smtClean="0">
                <a:ln>
                  <a:noFill/>
                </a:ln>
                <a:solidFill>
                  <a:schemeClr val="tx1"/>
                </a:solidFill>
                <a:effectLst/>
                <a:latin typeface="Arial" panose="020B0604020202020204" pitchFamily="34" charset="0"/>
              </a:rPr>
              <a:t>: Once trash is detected, the lid closes automatically. </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78342" y="2346114"/>
            <a:ext cx="7766936" cy="1646302"/>
          </a:xfrm>
        </p:spPr>
        <p:txBody>
          <a:bodyPr/>
          <a:p>
            <a:r>
              <a:rPr lang="en-US" altLang="zh-CN"/>
              <a:t>Todo Reminder</a:t>
            </a:r>
            <a:endParaRPr lang="en-US" altLang="zh-CN"/>
          </a:p>
        </p:txBody>
      </p:sp>
      <p:sp>
        <p:nvSpPr>
          <p:cNvPr id="4" name="内容占位符 3"/>
          <p:cNvSpPr/>
          <p:nvPr>
            <p:ph idx="1"/>
          </p:nvPr>
        </p:nvSpPr>
        <p:spPr/>
        <p:txBody>
          <a:bodyPr/>
          <a:p>
            <a:endParaRPr lang="zh-CN" altLang="en-US"/>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3705860" cy="705485"/>
          </a:xfrm>
        </p:spPr>
        <p:txBody>
          <a:bodyPr>
            <a:normAutofit/>
          </a:bodyPr>
          <a:p>
            <a:r>
              <a:rPr lang="en-US" altLang="zh-CN"/>
              <a:t>Todo Reminder</a:t>
            </a:r>
            <a:endParaRPr lang="en-US" altLang="zh-CN"/>
          </a:p>
        </p:txBody>
      </p:sp>
      <p:sp>
        <p:nvSpPr>
          <p:cNvPr id="3" name="内容占位符 2"/>
          <p:cNvSpPr>
            <a:spLocks noGrp="1"/>
          </p:cNvSpPr>
          <p:nvPr>
            <p:ph idx="1"/>
          </p:nvPr>
        </p:nvSpPr>
        <p:spPr>
          <a:xfrm>
            <a:off x="677545" y="1906905"/>
            <a:ext cx="7917180" cy="3880485"/>
          </a:xfrm>
        </p:spPr>
        <p:txBody>
          <a:bodyPr/>
          <a:p>
            <a:pPr marL="0" indent="0">
              <a:buNone/>
            </a:pPr>
            <a:r>
              <a:rPr lang="en-US" altLang="zh-CN">
                <a:latin typeface="Arial" panose="020B0604020202020204" pitchFamily="34" charset="0"/>
                <a:cs typeface="Arial" panose="020B0604020202020204" pitchFamily="34" charset="0"/>
              </a:rPr>
              <a:t>Just using phone and making todo lists may satisfy most of the scenario.</a:t>
            </a:r>
            <a:endParaRPr lang="en-US" altLang="zh-CN">
              <a:latin typeface="Arial" panose="020B0604020202020204" pitchFamily="34" charset="0"/>
              <a:cs typeface="Arial" panose="020B0604020202020204" pitchFamily="34" charset="0"/>
            </a:endParaRPr>
          </a:p>
          <a:p>
            <a:pPr marL="0" indent="0">
              <a:buNone/>
            </a:pPr>
            <a:r>
              <a:rPr lang="en-US" altLang="zh-CN">
                <a:latin typeface="Arial" panose="020B0604020202020204" pitchFamily="34" charset="0"/>
                <a:cs typeface="Arial" panose="020B0604020202020204" pitchFamily="34" charset="0"/>
              </a:rPr>
              <a:t>But sometimes</a:t>
            </a:r>
            <a:endParaRPr lang="en-US" altLang="zh-CN">
              <a:latin typeface="Arial" panose="020B0604020202020204" pitchFamily="34" charset="0"/>
              <a:cs typeface="Arial" panose="020B0604020202020204" pitchFamily="34" charset="0"/>
            </a:endParaRPr>
          </a:p>
          <a:p>
            <a:r>
              <a:rPr lang="en-US" altLang="zh-CN">
                <a:latin typeface="Arial" panose="020B0604020202020204" pitchFamily="34" charset="0"/>
                <a:cs typeface="Arial" panose="020B0604020202020204" pitchFamily="34" charset="0"/>
              </a:rPr>
              <a:t>we may not notice the reminder from our phone</a:t>
            </a:r>
            <a:endParaRPr lang="en-US" altLang="zh-CN">
              <a:latin typeface="Arial" panose="020B0604020202020204" pitchFamily="34" charset="0"/>
              <a:cs typeface="Arial" panose="020B0604020202020204" pitchFamily="34" charset="0"/>
            </a:endParaRPr>
          </a:p>
          <a:p>
            <a:r>
              <a:rPr lang="en-US" altLang="zh-CN">
                <a:latin typeface="Arial" panose="020B0604020202020204" pitchFamily="34" charset="0"/>
                <a:cs typeface="Arial" panose="020B0604020202020204" pitchFamily="34" charset="0"/>
              </a:rPr>
              <a:t>we may need something to help us finish the task (eg. leave a form not filled somewhere but fail to find it afterward.)</a:t>
            </a:r>
            <a:endParaRPr lang="en-US" altLang="zh-CN">
              <a:latin typeface="Arial" panose="020B0604020202020204" pitchFamily="34" charset="0"/>
              <a:cs typeface="Arial" panose="020B0604020202020204" pitchFamily="34" charset="0"/>
            </a:endParaRPr>
          </a:p>
          <a:p>
            <a:r>
              <a:rPr lang="en-US" altLang="zh-CN">
                <a:latin typeface="Arial" panose="020B0604020202020204" pitchFamily="34" charset="0"/>
                <a:cs typeface="Arial" panose="020B0604020202020204" pitchFamily="34" charset="0"/>
              </a:rPr>
              <a:t>we can send surprise to others, maybe a cup of coffee or a piece of music to refresh their minds.</a:t>
            </a:r>
            <a:endParaRPr lang="en-US" altLang="zh-CN">
              <a:latin typeface="Arial" panose="020B0604020202020204" pitchFamily="34" charset="0"/>
              <a:cs typeface="Arial" panose="020B0604020202020204" pitchFamily="34" charset="0"/>
            </a:endParaRPr>
          </a:p>
          <a:p>
            <a:endParaRPr lang="en-US" altLang="zh-CN">
              <a:latin typeface="Arial" panose="020B0604020202020204" pitchFamily="34" charset="0"/>
              <a:cs typeface="Arial" panose="020B0604020202020204" pitchFamily="34" charset="0"/>
            </a:endParaRPr>
          </a:p>
          <a:p>
            <a:pPr marL="0" indent="0">
              <a:buNone/>
            </a:pPr>
            <a:r>
              <a:rPr lang="en-US" altLang="zh-CN">
                <a:latin typeface="Arial" panose="020B0604020202020204" pitchFamily="34" charset="0"/>
                <a:cs typeface="Arial" panose="020B0604020202020204" pitchFamily="34" charset="0"/>
              </a:rPr>
              <a:t>You can make your todo lists on Todo Reminder and put your forms into its shelf. It will come back to you at the given time. Also, you can set the returning target to other people.</a:t>
            </a:r>
            <a:endParaRPr lang="en-US" altLang="zh-CN">
              <a:latin typeface="Arial" panose="020B0604020202020204" pitchFamily="34" charset="0"/>
              <a:cs typeface="Arial" panose="020B0604020202020204" pitchFamily="34" charset="0"/>
            </a:endParaRPr>
          </a:p>
        </p:txBody>
      </p:sp>
      <p:sp>
        <p:nvSpPr>
          <p:cNvPr id="4" name="标题 1"/>
          <p:cNvSpPr>
            <a:spLocks noGrp="1"/>
          </p:cNvSpPr>
          <p:nvPr/>
        </p:nvSpPr>
        <p:spPr>
          <a:xfrm>
            <a:off x="7105650" y="608330"/>
            <a:ext cx="4471670" cy="705485"/>
          </a:xfrm>
          <a:prstGeom prst="rect">
            <a:avLst/>
          </a:prstGeom>
        </p:spPr>
        <p:txBody>
          <a:bodyPr vert="horz" lIns="90000" tIns="46800" rIns="90000" bIns="46800" rtlCol="0" anchor="ctr" anchorCtr="0"/>
          <a:lst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a:lstStyle>
          <a:p>
            <a:pPr algn="r"/>
            <a:r>
              <a:rPr lang="en-US" altLang="zh-CN" sz="3200"/>
              <a:t>General purpose</a:t>
            </a:r>
            <a:endParaRPr lang="en-US" altLang="zh-CN" sz="3200"/>
          </a:p>
        </p:txBody>
      </p:sp>
      <p:pic>
        <p:nvPicPr>
          <p:cNvPr id="6" name="图片 5"/>
          <p:cNvPicPr/>
          <p:nvPr/>
        </p:nvPicPr>
        <p:blipFill>
          <a:blip r:embed="rId1"/>
          <a:stretch>
            <a:fillRect/>
          </a:stretch>
        </p:blipFill>
        <p:spPr>
          <a:xfrm>
            <a:off x="8484870" y="2066290"/>
            <a:ext cx="2484755" cy="348488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3705860" cy="705485"/>
          </a:xfrm>
        </p:spPr>
        <p:txBody>
          <a:bodyPr>
            <a:normAutofit fontScale="90000"/>
          </a:bodyPr>
          <a:p>
            <a:r>
              <a:rPr lang="en-US" altLang="zh-CN"/>
              <a:t>Todo Reminder</a:t>
            </a:r>
            <a:endParaRPr lang="en-US" altLang="zh-CN"/>
          </a:p>
        </p:txBody>
      </p:sp>
      <p:pic>
        <p:nvPicPr>
          <p:cNvPr id="5" name="内容占位符 4"/>
          <p:cNvPicPr>
            <a:picLocks noChangeAspect="1"/>
          </p:cNvPicPr>
          <p:nvPr>
            <p:ph idx="1"/>
          </p:nvPr>
        </p:nvPicPr>
        <p:blipFill>
          <a:blip r:embed="rId1"/>
          <a:stretch>
            <a:fillRect/>
          </a:stretch>
        </p:blipFill>
        <p:spPr>
          <a:xfrm>
            <a:off x="8620760" y="1816735"/>
            <a:ext cx="2557780" cy="3844925"/>
          </a:xfrm>
          <a:prstGeom prst="rect">
            <a:avLst/>
          </a:prstGeom>
        </p:spPr>
      </p:pic>
      <p:sp>
        <p:nvSpPr>
          <p:cNvPr id="4" name="标题 1"/>
          <p:cNvSpPr>
            <a:spLocks noGrp="1"/>
          </p:cNvSpPr>
          <p:nvPr/>
        </p:nvSpPr>
        <p:spPr>
          <a:xfrm>
            <a:off x="6284595" y="499745"/>
            <a:ext cx="4471670" cy="705485"/>
          </a:xfrm>
          <a:prstGeom prst="rect">
            <a:avLst/>
          </a:prstGeom>
        </p:spPr>
        <p:txBody>
          <a:bodyPr vert="horz" lIns="90000" tIns="46800" rIns="90000" bIns="46800" rtlCol="0" anchor="ctr" anchorCtr="0"/>
          <a:lst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a:lstStyle>
          <a:p>
            <a:pPr algn="r"/>
            <a:r>
              <a:rPr lang="en-US" altLang="zh-CN" sz="3200"/>
              <a:t>Interface</a:t>
            </a:r>
            <a:endParaRPr lang="en-US" altLang="zh-CN" sz="3200"/>
          </a:p>
        </p:txBody>
      </p:sp>
      <p:sp>
        <p:nvSpPr>
          <p:cNvPr id="11" name="内容占位符 2"/>
          <p:cNvSpPr>
            <a:spLocks noGrp="1"/>
          </p:cNvSpPr>
          <p:nvPr/>
        </p:nvSpPr>
        <p:spPr>
          <a:xfrm>
            <a:off x="560070" y="1816735"/>
            <a:ext cx="8117840" cy="475932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a:latin typeface="Arial" panose="020B0604020202020204" pitchFamily="34" charset="0"/>
                <a:cs typeface="Arial" panose="020B0604020202020204" pitchFamily="34" charset="0"/>
                <a:sym typeface="+mn-ea"/>
              </a:rPr>
              <a:t>Users interact with Todo Reminder by App. We are still making todo lists on app like before. But after that, the messages are sent to Todo Reminder. Users need to provide time, place and content of Todo. </a:t>
            </a:r>
            <a:endParaRPr lang="en-US" altLang="zh-CN">
              <a:latin typeface="Arial" panose="020B0604020202020204" pitchFamily="34" charset="0"/>
              <a:cs typeface="Arial" panose="020B0604020202020204" pitchFamily="34" charset="0"/>
              <a:sym typeface="+mn-ea"/>
            </a:endParaRPr>
          </a:p>
          <a:p>
            <a:pPr marL="0" indent="0">
              <a:buNone/>
            </a:pPr>
            <a:endParaRPr lang="en-US" altLang="zh-CN">
              <a:latin typeface="Arial" panose="020B0604020202020204" pitchFamily="34" charset="0"/>
              <a:cs typeface="Arial" panose="020B0604020202020204" pitchFamily="34" charset="0"/>
              <a:sym typeface="+mn-ea"/>
            </a:endParaRPr>
          </a:p>
          <a:p>
            <a:pPr marL="0" indent="0">
              <a:buNone/>
            </a:pPr>
            <a:endParaRPr lang="en-US" altLang="zh-CN">
              <a:latin typeface="Arial" panose="020B0604020202020204" pitchFamily="34" charset="0"/>
              <a:cs typeface="Arial" panose="020B0604020202020204" pitchFamily="34" charset="0"/>
            </a:endParaRPr>
          </a:p>
          <a:p>
            <a:pPr marL="0" indent="0">
              <a:buNone/>
            </a:pPr>
            <a:r>
              <a:rPr lang="en-US" altLang="zh-CN">
                <a:latin typeface="Arial" panose="020B0604020202020204" pitchFamily="34" charset="0"/>
                <a:cs typeface="Arial" panose="020B0604020202020204" pitchFamily="34" charset="0"/>
              </a:rPr>
              <a:t>When time comes, Todo Reminder will communicate with the user by app to get their position. Then, it will come to the place and give reminder (make some noise).</a:t>
            </a:r>
            <a:endParaRPr lang="en-US" altLang="zh-CN">
              <a:latin typeface="Arial" panose="020B0604020202020204" pitchFamily="34" charset="0"/>
              <a:cs typeface="Arial" panose="020B0604020202020204" pitchFamily="34" charset="0"/>
            </a:endParaRPr>
          </a:p>
          <a:p>
            <a:endParaRPr lang="zh-CN" altLang="en-US">
              <a:latin typeface="Arial" panose="020B0604020202020204" pitchFamily="34" charset="0"/>
              <a:cs typeface="Arial" panose="020B0604020202020204" pitchFamily="34" charset="0"/>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1.xml><?xml version="1.0" encoding="utf-8"?>
<p:tagLst xmlns:p="http://schemas.openxmlformats.org/presentationml/2006/main">
  <p:tag name="KSO_WM_BEAUTIFY_FLAG" val="#wm#"/>
  <p:tag name="KSO_WM_TEMPLATE_CATEGORY" val="custom"/>
  <p:tag name="KSO_WM_TEMPLATE_INDEX" val="20205081"/>
</p:tagLst>
</file>

<file path=ppt/tags/tag2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2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4.xml><?xml version="1.0" encoding="utf-8"?>
<p:tagLst xmlns:p="http://schemas.openxmlformats.org/presentationml/2006/main">
  <p:tag name="KSO_WM_BEAUTIFY_FLAG" val="#wm#"/>
  <p:tag name="KSO_WM_TEMPLATE_CATEGORY" val="custom"/>
  <p:tag name="KSO_WM_TEMPLATE_INDEX" val="20205081"/>
</p:tagLst>
</file>

<file path=ppt/tags/tag25.xml><?xml version="1.0" encoding="utf-8"?>
<p:tagLst xmlns:p="http://schemas.openxmlformats.org/presentationml/2006/main">
  <p:tag name="KSO_WM_BEAUTIFY_FLAG" val="#wm#"/>
  <p:tag name="KSO_WM_TEMPLATE_CATEGORY" val="custom"/>
  <p:tag name="KSO_WM_TEMPLATE_INDEX" val="20205081"/>
</p:tagLst>
</file>

<file path=ppt/tags/tag26.xml><?xml version="1.0" encoding="utf-8"?>
<p:tagLst xmlns:p="http://schemas.openxmlformats.org/presentationml/2006/main">
  <p:tag name="KSO_WM_BEAUTIFY_FLAG" val="#wm#"/>
  <p:tag name="KSO_WM_TEMPLATE_CATEGORY" val="custom"/>
  <p:tag name="KSO_WM_TEMPLATE_INDEX" val="20205081"/>
</p:tagLst>
</file>

<file path=ppt/tags/tag27.xml><?xml version="1.0" encoding="utf-8"?>
<p:tagLst xmlns:p="http://schemas.openxmlformats.org/presentationml/2006/main">
  <p:tag name="COMMONDATA" val="eyJoZGlkIjoiNzI1MzljODBiNDliMzEyMzFlZWNlN2EzYjU0N2YzMWEifQ=="/>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2961</Words>
  <Application>WPS 演示</Application>
  <PresentationFormat>Широкоэкранный</PresentationFormat>
  <Paragraphs>98</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宋体</vt:lpstr>
      <vt:lpstr>Wingdings</vt:lpstr>
      <vt:lpstr>Wingdings 3</vt:lpstr>
      <vt:lpstr>Arial</vt:lpstr>
      <vt:lpstr>Trebuchet MS</vt:lpstr>
      <vt:lpstr>微软雅黑</vt:lpstr>
      <vt:lpstr>Arial Unicode MS</vt:lpstr>
      <vt:lpstr>华文新魏</vt:lpstr>
      <vt:lpstr>Calibri</vt:lpstr>
      <vt:lpstr>方正姚体</vt:lpstr>
      <vt:lpstr>Wingdings</vt:lpstr>
      <vt:lpstr>MV Boli</vt:lpstr>
      <vt:lpstr>Аспект</vt:lpstr>
      <vt:lpstr>Project Ideas</vt:lpstr>
      <vt:lpstr>Smart Trash Bin</vt:lpstr>
      <vt:lpstr>Smart Trash Bin</vt:lpstr>
      <vt:lpstr>Requirements</vt:lpstr>
      <vt:lpstr>System Components</vt:lpstr>
      <vt:lpstr>Workflow</vt:lpstr>
      <vt:lpstr>Todo Reminder</vt:lpstr>
      <vt:lpstr>Todo Reminder</vt:lpstr>
      <vt:lpstr>Todo Reminder</vt:lpstr>
      <vt:lpstr>Todo Reminder</vt:lpstr>
      <vt:lpstr>Todo Reminder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cp:lastModifiedBy>
  <cp:revision>164</cp:revision>
  <dcterms:created xsi:type="dcterms:W3CDTF">2019-06-19T02:08:00Z</dcterms:created>
  <dcterms:modified xsi:type="dcterms:W3CDTF">2024-10-03T14:31:14Z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703375C5D96C4F7D922E7F56BE2A690F_11</vt:lpwstr>
  </property>
</Properties>
</file>