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0">
          <p15:clr>
            <a:srgbClr val="A4A3A4"/>
          </p15:clr>
        </p15:guide>
        <p15:guide id="2" orient="horz" pos="3408">
          <p15:clr>
            <a:srgbClr val="A4A3A4"/>
          </p15:clr>
        </p15:guide>
        <p15:guide id="3" pos="6936">
          <p15:clr>
            <a:srgbClr val="A4A3A4"/>
          </p15:clr>
        </p15:guide>
        <p15:guide id="4" pos="744">
          <p15:clr>
            <a:srgbClr val="A4A3A4"/>
          </p15:clr>
        </p15:guide>
      </p15:sldGuideLst>
    </p:ext>
    <p:ext uri="http://customooxmlschemas.google.com/">
      <go:slidesCustomData xmlns:go="http://customooxmlschemas.google.com/" r:id="rId28" roundtripDataSignature="AMtx7mh/e646AYStBy3MjpEHUQTgjOlF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0" orient="horz"/>
        <p:guide pos="3408" orient="horz"/>
        <p:guide pos="6936"/>
        <p:guide pos="74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Mono-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italic.fntdata"/><Relationship Id="rId25" Type="http://schemas.openxmlformats.org/officeDocument/2006/relationships/font" Target="fonts/RobotoMono-bold.fntdata"/><Relationship Id="rId28" Type="http://customschemas.google.com/relationships/presentationmetadata" Target="metadata"/><Relationship Id="rId27"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tlas-network.com/wp-content/uploads/2019/03/containers1-16.9.jpg"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quay/clair" TargetMode="External"/><Relationship Id="rId3" Type="http://schemas.openxmlformats.org/officeDocument/2006/relationships/hyperlink" Target="https://github.com/arminc/clair-scanner" TargetMode="External"/><Relationship Id="rId4" Type="http://schemas.openxmlformats.org/officeDocument/2006/relationships/hyperlink" Target="https://www.docker.com/pricing/"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AppArmor" TargetMode="External"/><Relationship Id="rId3" Type="http://schemas.openxmlformats.org/officeDocument/2006/relationships/hyperlink" Target="https://en.wikipedia.org/wiki/Tomoyo_Linux" TargetMode="External"/><Relationship Id="rId4" Type="http://schemas.openxmlformats.org/officeDocument/2006/relationships/hyperlink" Target="https://en.wikipedia.org/wiki/Security-Enhanced_Linux"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talk-calvin.github.io/img/20170415vd/docker.png" TargetMode="External"/><Relationship Id="rId3" Type="http://schemas.openxmlformats.org/officeDocument/2006/relationships/hyperlink" Target="https://stalk-calvin.github.io/img/20170415vd/docker.png"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docker.com/engine/security/"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vedetails.com/product/28125/Docker-Docker.html?vendor_id=13534"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[image]: </a:t>
            </a:r>
            <a:r>
              <a:rPr lang="en-US" u="sng">
                <a:solidFill>
                  <a:schemeClr val="hlink"/>
                </a:solidFill>
                <a:hlinkClick r:id="rId2"/>
              </a:rPr>
              <a:t>https://atlas-network.com/wp-content/uploads/2019/03/containers1-16.9.jpg</a:t>
            </a:r>
            <a:r>
              <a:rPr lang="en-US"/>
              <a:t> </a:t>
            </a:r>
            <a:endParaRPr/>
          </a:p>
        </p:txBody>
      </p:sp>
      <p:sp>
        <p:nvSpPr>
          <p:cNvPr id="155" name="Google Shape;15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875fc3c625_3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875fc3c625_3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[1]: J. Gummaraju, T. Desikan, and Y. Turner. </a:t>
            </a:r>
            <a:r>
              <a:rPr lang="en-US"/>
              <a:t>Over 30% of official images in docker hub contain high priority security vulnerabilities. </a:t>
            </a:r>
            <a:r>
              <a:rPr lang="en-US"/>
              <a:t>Technical report, BanyanOps, 2015</a:t>
            </a:r>
            <a:endParaRPr/>
          </a:p>
          <a:p>
            <a:pPr indent="0" lvl="0" marL="0" rtl="0" algn="l">
              <a:spcBef>
                <a:spcPts val="0"/>
              </a:spcBef>
              <a:spcAft>
                <a:spcPts val="0"/>
              </a:spcAft>
              <a:buNone/>
            </a:pPr>
            <a:r>
              <a:rPr lang="en-US"/>
              <a:t>[2]: Rui Shu, Xiaohui Gu, and William Enck. 2017. A Study of Security Vulnerabilities on Docker Hub. In Proceedings of the Seventh ACM on Conference on Data and Application Security and Privacy (CODASPY '17). Association for Computing Machinery, New York, NY, USA, 269–280. https://doi.org/10.1145/3029806.3029832</a:t>
            </a:r>
            <a:endParaRPr/>
          </a:p>
        </p:txBody>
      </p:sp>
      <p:sp>
        <p:nvSpPr>
          <p:cNvPr id="227" name="Google Shape;227;g1875fc3c625_3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[Clair]: </a:t>
            </a:r>
            <a:r>
              <a:rPr lang="en-US" u="sng">
                <a:solidFill>
                  <a:schemeClr val="hlink"/>
                </a:solidFill>
                <a:hlinkClick r:id="rId2"/>
              </a:rPr>
              <a:t>https://github.com/quay/clair</a:t>
            </a:r>
            <a:r>
              <a:rPr lang="en-US"/>
              <a:t>, </a:t>
            </a:r>
            <a:r>
              <a:rPr lang="en-US" u="sng">
                <a:solidFill>
                  <a:schemeClr val="hlink"/>
                </a:solidFill>
                <a:hlinkClick r:id="rId3"/>
              </a:rPr>
              <a:t>https://github.com/arminc/clair-scanner</a:t>
            </a:r>
            <a:r>
              <a:rPr lang="en-US"/>
              <a:t> </a:t>
            </a:r>
            <a:endParaRPr/>
          </a:p>
          <a:p>
            <a:pPr indent="0" lvl="0" marL="0" rtl="0" algn="l">
              <a:spcBef>
                <a:spcPts val="0"/>
              </a:spcBef>
              <a:spcAft>
                <a:spcPts val="0"/>
              </a:spcAft>
              <a:buNone/>
            </a:pPr>
            <a:r>
              <a:rPr lang="en-US"/>
              <a:t>[Docker Pro]: </a:t>
            </a:r>
            <a:r>
              <a:rPr lang="en-US" u="sng">
                <a:solidFill>
                  <a:schemeClr val="hlink"/>
                </a:solidFill>
                <a:hlinkClick r:id="rId4"/>
              </a:rPr>
              <a:t>https://www.docker.com/pricing/</a:t>
            </a:r>
            <a:endParaRPr/>
          </a:p>
        </p:txBody>
      </p:sp>
      <p:sp>
        <p:nvSpPr>
          <p:cNvPr id="234" name="Google Shape;2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485575bb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5485575bbc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[AppArmor]: </a:t>
            </a:r>
            <a:r>
              <a:rPr lang="en-US" u="sng">
                <a:solidFill>
                  <a:schemeClr val="hlink"/>
                </a:solidFill>
                <a:hlinkClick r:id="rId2"/>
              </a:rPr>
              <a:t>https://en.wikipedia.org/wiki/AppArmor</a:t>
            </a:r>
            <a:endParaRPr/>
          </a:p>
          <a:p>
            <a:pPr indent="0" lvl="0" marL="0" rtl="0" algn="l">
              <a:spcBef>
                <a:spcPts val="0"/>
              </a:spcBef>
              <a:spcAft>
                <a:spcPts val="0"/>
              </a:spcAft>
              <a:buNone/>
            </a:pPr>
            <a:r>
              <a:rPr lang="en-US"/>
              <a:t>[Tomoyo]: </a:t>
            </a:r>
            <a:r>
              <a:rPr lang="en-US" u="sng">
                <a:solidFill>
                  <a:schemeClr val="hlink"/>
                </a:solidFill>
                <a:hlinkClick r:id="rId3"/>
              </a:rPr>
              <a:t>https://en.wikipedia.org/wiki/Tomoyo_Linux</a:t>
            </a:r>
            <a:endParaRPr/>
          </a:p>
          <a:p>
            <a:pPr indent="0" lvl="0" marL="0" rtl="0" algn="l">
              <a:spcBef>
                <a:spcPts val="0"/>
              </a:spcBef>
              <a:spcAft>
                <a:spcPts val="0"/>
              </a:spcAft>
              <a:buNone/>
            </a:pPr>
            <a:r>
              <a:rPr lang="en-US"/>
              <a:t>[SELinux]: </a:t>
            </a:r>
            <a:r>
              <a:rPr lang="en-US" u="sng">
                <a:solidFill>
                  <a:schemeClr val="hlink"/>
                </a:solidFill>
                <a:hlinkClick r:id="rId4"/>
              </a:rPr>
              <a:t>https://en.wikipedia.org/wiki/Security-Enhanced_Linux</a:t>
            </a:r>
            <a:r>
              <a:rPr lang="en-US"/>
              <a:t> </a:t>
            </a:r>
            <a:endParaRPr/>
          </a:p>
          <a:p>
            <a:pPr indent="0" lvl="0" marL="0" rtl="0" algn="l">
              <a:spcBef>
                <a:spcPts val="0"/>
              </a:spcBef>
              <a:spcAft>
                <a:spcPts val="0"/>
              </a:spcAft>
              <a:buNone/>
            </a:pPr>
            <a:r>
              <a:t/>
            </a:r>
            <a:endParaRPr/>
          </a:p>
        </p:txBody>
      </p:sp>
      <p:sp>
        <p:nvSpPr>
          <p:cNvPr id="243" name="Google Shape;243;g15485575bbc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875fc3c62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875fc3c62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1875fc3c62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875fc3c625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875fc3c625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g1875fc3c625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549d51e2c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549d51e2cc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1549d51e2cc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549e06de7c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549e06de7c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g1549e06de7c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49e06de7c_2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49e06de7c_2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1549e06de7c_2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[Image]: </a:t>
            </a:r>
            <a:r>
              <a:rPr lang="en-US" u="sng">
                <a:solidFill>
                  <a:schemeClr val="hlink"/>
                </a:solidFill>
                <a:hlinkClick r:id="rId2"/>
              </a:rPr>
              <a:t>https://stalk-calvin.github.io/img/20170415vd/docker.pn</a:t>
            </a:r>
            <a:r>
              <a:rPr lang="en-US" u="sng">
                <a:solidFill>
                  <a:schemeClr val="hlink"/>
                </a:solidFill>
                <a:hlinkClick r:id="rId3"/>
              </a:rPr>
              <a:t>g</a:t>
            </a:r>
            <a:r>
              <a:rPr lang="en-US"/>
              <a:t> </a:t>
            </a:r>
            <a:endParaRPr/>
          </a:p>
        </p:txBody>
      </p:sp>
      <p:sp>
        <p:nvSpPr>
          <p:cNvPr id="187" name="Google Shape;187;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[Logo]: https://logos-world.net/wp-content/uploads/2021/02/Docker-Logo.png </a:t>
            </a:r>
            <a:endParaRPr/>
          </a:p>
        </p:txBody>
      </p:sp>
      <p:sp>
        <p:nvSpPr>
          <p:cNvPr id="194" name="Google Shape;19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875fc3c625_3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875fc3c625_3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Docker encourages many micro-serviced containers for interleaving them</a:t>
            </a:r>
            <a:endParaRPr/>
          </a:p>
          <a:p>
            <a:pPr indent="-317500" lvl="0" marL="457200" rtl="0" algn="l">
              <a:spcBef>
                <a:spcPts val="0"/>
              </a:spcBef>
              <a:spcAft>
                <a:spcPts val="0"/>
              </a:spcAft>
              <a:buSzPts val="1400"/>
              <a:buChar char="-"/>
            </a:pPr>
            <a:r>
              <a:rPr lang="en-US"/>
              <a:t>Singularity uses monolithic, image-based approach</a:t>
            </a:r>
            <a:endParaRPr/>
          </a:p>
        </p:txBody>
      </p:sp>
      <p:sp>
        <p:nvSpPr>
          <p:cNvPr id="205" name="Google Shape;205;g1875fc3c625_3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5485575bb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5485575bb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[Aspects]: </a:t>
            </a:r>
            <a:r>
              <a:rPr lang="en-US" u="sng">
                <a:solidFill>
                  <a:schemeClr val="hlink"/>
                </a:solidFill>
                <a:hlinkClick r:id="rId2"/>
              </a:rPr>
              <a:t>https://docs.docker.com/engine/security/</a:t>
            </a:r>
            <a:r>
              <a:rPr lang="en-US"/>
              <a:t> </a:t>
            </a:r>
            <a:endParaRPr/>
          </a:p>
        </p:txBody>
      </p:sp>
      <p:sp>
        <p:nvSpPr>
          <p:cNvPr id="212" name="Google Shape;212;g15485575bb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[Data]: </a:t>
            </a:r>
            <a:r>
              <a:rPr lang="en-US" u="sng">
                <a:solidFill>
                  <a:schemeClr val="hlink"/>
                </a:solidFill>
                <a:hlinkClick r:id="rId2"/>
              </a:rPr>
              <a:t>https://www.cvedetails.com/product/28125/Docker-Docker.html?vendor_id=13534</a:t>
            </a:r>
            <a:r>
              <a:rPr lang="en-US"/>
              <a:t> </a:t>
            </a:r>
            <a:endParaRPr/>
          </a:p>
        </p:txBody>
      </p:sp>
      <p:sp>
        <p:nvSpPr>
          <p:cNvPr id="220" name="Google Shape;22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cxnSp>
        <p:nvCxnSpPr>
          <p:cNvPr id="13" name="Google Shape;13;p14"/>
          <p:cNvCxnSpPr/>
          <p:nvPr/>
        </p:nvCxnSpPr>
        <p:spPr>
          <a:xfrm>
            <a:off x="406241" y="183933"/>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14" name="Google Shape;14;p14"/>
          <p:cNvSpPr/>
          <p:nvPr/>
        </p:nvSpPr>
        <p:spPr>
          <a:xfrm>
            <a:off x="5292348" y="1"/>
            <a:ext cx="2279742" cy="1267785"/>
          </a:xfrm>
          <a:custGeom>
            <a:rect b="b" l="l" r="r" t="t"/>
            <a:pathLst>
              <a:path extrusionOk="0" h="1267785" w="2279742">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 name="Google Shape;15;p14"/>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6" name="Google Shape;16;p14"/>
          <p:cNvSpPr/>
          <p:nvPr/>
        </p:nvSpPr>
        <p:spPr>
          <a:xfrm flipH="1">
            <a:off x="0" y="2949740"/>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7" name="Google Shape;17;p14"/>
          <p:cNvSpPr/>
          <p:nvPr/>
        </p:nvSpPr>
        <p:spPr>
          <a:xfrm rot="-5400000">
            <a:off x="126010" y="4732081"/>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8" name="Google Shape;18;p14"/>
          <p:cNvSpPr txBox="1"/>
          <p:nvPr>
            <p:ph type="ctrTitle"/>
          </p:nvPr>
        </p:nvSpPr>
        <p:spPr>
          <a:xfrm>
            <a:off x="5093208" y="2743200"/>
            <a:ext cx="6592824" cy="2386584"/>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subTitle"/>
          </p:nvPr>
        </p:nvSpPr>
        <p:spPr>
          <a:xfrm>
            <a:off x="5093208" y="5221224"/>
            <a:ext cx="6592824" cy="996696"/>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4"/>
          <p:cNvSpPr/>
          <p:nvPr/>
        </p:nvSpPr>
        <p:spPr>
          <a:xfrm>
            <a:off x="1156556" y="1278477"/>
            <a:ext cx="9878886" cy="5579523"/>
          </a:xfrm>
          <a:custGeom>
            <a:rect b="b" l="l" r="r" t="t"/>
            <a:pathLst>
              <a:path extrusionOk="0" h="5579523" w="9878886">
                <a:moveTo>
                  <a:pt x="4939443" y="0"/>
                </a:moveTo>
                <a:cubicBezTo>
                  <a:pt x="7667422" y="0"/>
                  <a:pt x="9878886" y="2211464"/>
                  <a:pt x="9878886" y="4939443"/>
                </a:cubicBezTo>
                <a:cubicBezTo>
                  <a:pt x="9878886" y="5109942"/>
                  <a:pt x="9870247" y="5278423"/>
                  <a:pt x="9853384" y="5444473"/>
                </a:cubicBezTo>
                <a:lnTo>
                  <a:pt x="9836223" y="5579523"/>
                </a:lnTo>
                <a:lnTo>
                  <a:pt x="42663" y="5579523"/>
                </a:lnTo>
                <a:lnTo>
                  <a:pt x="25502" y="5444473"/>
                </a:lnTo>
                <a:cubicBezTo>
                  <a:pt x="8639" y="5278423"/>
                  <a:pt x="0" y="5109942"/>
                  <a:pt x="0" y="4939443"/>
                </a:cubicBezTo>
                <a:cubicBezTo>
                  <a:pt x="0" y="2211464"/>
                  <a:pt x="2211464" y="0"/>
                  <a:pt x="4939443" y="0"/>
                </a:cubicBezTo>
                <a:close/>
              </a:path>
            </a:pathLst>
          </a:cu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9" name="Shape 89"/>
        <p:cNvGrpSpPr/>
        <p:nvPr/>
      </p:nvGrpSpPr>
      <p:grpSpPr>
        <a:xfrm>
          <a:off x="0" y="0"/>
          <a:ext cx="0" cy="0"/>
          <a:chOff x="0" y="0"/>
          <a:chExt cx="0" cy="0"/>
        </a:xfrm>
      </p:grpSpPr>
      <p:sp>
        <p:nvSpPr>
          <p:cNvPr id="90" name="Google Shape;9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3"/>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4" name="Google Shape;94;p23"/>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95" name="Google Shape;95;p23"/>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96" name="Google Shape;96;p23"/>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97" name="Google Shape;97;p23"/>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3 column">
  <p:cSld name="Comparison 3 column">
    <p:spTree>
      <p:nvGrpSpPr>
        <p:cNvPr id="98" name="Shape 98"/>
        <p:cNvGrpSpPr/>
        <p:nvPr/>
      </p:nvGrpSpPr>
      <p:grpSpPr>
        <a:xfrm>
          <a:off x="0" y="0"/>
          <a:ext cx="0" cy="0"/>
          <a:chOff x="0" y="0"/>
          <a:chExt cx="0" cy="0"/>
        </a:xfrm>
      </p:grpSpPr>
      <p:sp>
        <p:nvSpPr>
          <p:cNvPr id="99" name="Google Shape;99;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4"/>
          <p:cNvSpPr txBox="1"/>
          <p:nvPr>
            <p:ph idx="1" type="body"/>
          </p:nvPr>
        </p:nvSpPr>
        <p:spPr>
          <a:xfrm>
            <a:off x="83978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1" name="Google Shape;101;p24"/>
          <p:cNvSpPr txBox="1"/>
          <p:nvPr>
            <p:ph idx="2" type="body"/>
          </p:nvPr>
        </p:nvSpPr>
        <p:spPr>
          <a:xfrm>
            <a:off x="83978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4"/>
          <p:cNvSpPr txBox="1"/>
          <p:nvPr>
            <p:ph idx="3" type="body"/>
          </p:nvPr>
        </p:nvSpPr>
        <p:spPr>
          <a:xfrm>
            <a:off x="445312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3" name="Google Shape;103;p24"/>
          <p:cNvSpPr txBox="1"/>
          <p:nvPr>
            <p:ph idx="4" type="body"/>
          </p:nvPr>
        </p:nvSpPr>
        <p:spPr>
          <a:xfrm>
            <a:off x="445312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5" name="Google Shape;105;p2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06" name="Google Shape;106;p2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107" name="Google Shape;107;p24"/>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08" name="Google Shape;108;p24"/>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09" name="Google Shape;109;p24"/>
          <p:cNvSpPr txBox="1"/>
          <p:nvPr>
            <p:ph idx="5" type="body"/>
          </p:nvPr>
        </p:nvSpPr>
        <p:spPr>
          <a:xfrm>
            <a:off x="8065008" y="1681163"/>
            <a:ext cx="32918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0" name="Google Shape;110;p24"/>
          <p:cNvSpPr txBox="1"/>
          <p:nvPr>
            <p:ph idx="6" type="body"/>
          </p:nvPr>
        </p:nvSpPr>
        <p:spPr>
          <a:xfrm>
            <a:off x="8065008" y="2505075"/>
            <a:ext cx="3291840" cy="36845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2 medium pictures">
  <p:cSld name="Title and Content with 2 medium pictures">
    <p:spTree>
      <p:nvGrpSpPr>
        <p:cNvPr id="111" name="Shape 111"/>
        <p:cNvGrpSpPr/>
        <p:nvPr/>
      </p:nvGrpSpPr>
      <p:grpSpPr>
        <a:xfrm>
          <a:off x="0" y="0"/>
          <a:ext cx="0" cy="0"/>
          <a:chOff x="0" y="0"/>
          <a:chExt cx="0" cy="0"/>
        </a:xfrm>
      </p:grpSpPr>
      <p:sp>
        <p:nvSpPr>
          <p:cNvPr id="112" name="Google Shape;112;p25"/>
          <p:cNvSpPr/>
          <p:nvPr>
            <p:ph idx="2" type="pic"/>
          </p:nvPr>
        </p:nvSpPr>
        <p:spPr>
          <a:xfrm>
            <a:off x="7901259" y="2727729"/>
            <a:ext cx="4290740" cy="4130271"/>
          </a:xfrm>
          <a:prstGeom prst="rect">
            <a:avLst/>
          </a:prstGeom>
          <a:noFill/>
          <a:ln>
            <a:noFill/>
          </a:ln>
        </p:spPr>
      </p:sp>
      <p:sp>
        <p:nvSpPr>
          <p:cNvPr id="113" name="Google Shape;113;p25"/>
          <p:cNvSpPr/>
          <p:nvPr>
            <p:ph idx="3" type="pic"/>
          </p:nvPr>
        </p:nvSpPr>
        <p:spPr>
          <a:xfrm>
            <a:off x="6261609" y="0"/>
            <a:ext cx="3519311" cy="3007909"/>
          </a:xfrm>
          <a:prstGeom prst="rect">
            <a:avLst/>
          </a:prstGeom>
          <a:noFill/>
          <a:ln>
            <a:noFill/>
          </a:ln>
        </p:spPr>
      </p:sp>
      <p:sp>
        <p:nvSpPr>
          <p:cNvPr id="114" name="Google Shape;114;p25"/>
          <p:cNvSpPr/>
          <p:nvPr/>
        </p:nvSpPr>
        <p:spPr>
          <a:xfrm>
            <a:off x="10420569" y="1364732"/>
            <a:ext cx="947488" cy="921785"/>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15" name="Google Shape;115;p25"/>
          <p:cNvSpPr/>
          <p:nvPr/>
        </p:nvSpPr>
        <p:spPr>
          <a:xfrm flipH="1" rot="-6040930">
            <a:off x="6034138" y="-673140"/>
            <a:ext cx="4021193" cy="4021193"/>
          </a:xfrm>
          <a:prstGeom prst="arc">
            <a:avLst>
              <a:gd fmla="val 16200000" name="adj1"/>
              <a:gd fmla="val 20093138"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16" name="Google Shape;116;p25"/>
          <p:cNvSpPr txBox="1"/>
          <p:nvPr>
            <p:ph type="title"/>
          </p:nvPr>
        </p:nvSpPr>
        <p:spPr>
          <a:xfrm>
            <a:off x="841248" y="365760"/>
            <a:ext cx="51206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8" name="Google Shape;118;p2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19" name="Google Shape;119;p2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120" name="Google Shape;120;p25"/>
          <p:cNvSpPr txBox="1"/>
          <p:nvPr>
            <p:ph idx="1" type="body"/>
          </p:nvPr>
        </p:nvSpPr>
        <p:spPr>
          <a:xfrm>
            <a:off x="841248" y="1828800"/>
            <a:ext cx="5093208"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23" name="Google Shape;123;p2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24" name="Google Shape;124;p2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125" name="Google Shape;125;p26"/>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26" name="Google Shape;126;p26"/>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27" name="Shape 127"/>
        <p:cNvGrpSpPr/>
        <p:nvPr/>
      </p:nvGrpSpPr>
      <p:grpSpPr>
        <a:xfrm>
          <a:off x="0" y="0"/>
          <a:ext cx="0" cy="0"/>
          <a:chOff x="0" y="0"/>
          <a:chExt cx="0" cy="0"/>
        </a:xfrm>
      </p:grpSpPr>
      <p:sp>
        <p:nvSpPr>
          <p:cNvPr id="128" name="Google Shape;128;p2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29" name="Google Shape;129;p2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0" name="Google Shape;130;p2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131" name="Google Shape;131;p27"/>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32" name="Google Shape;132;p27"/>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33" name="Google Shape;133;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4" name="Shape 134"/>
        <p:cNvGrpSpPr/>
        <p:nvPr/>
      </p:nvGrpSpPr>
      <p:grpSpPr>
        <a:xfrm>
          <a:off x="0" y="0"/>
          <a:ext cx="0" cy="0"/>
          <a:chOff x="0" y="0"/>
          <a:chExt cx="0" cy="0"/>
        </a:xfrm>
      </p:grpSpPr>
      <p:sp>
        <p:nvSpPr>
          <p:cNvPr id="135" name="Google Shape;13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7" name="Google Shape;13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8" name="Google Shape;138;p2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9" name="Google Shape;139;p2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0" name="Google Shape;140;p2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141" name="Google Shape;141;p28"/>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42" name="Google Shape;142;p28"/>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3" name="Shape 143"/>
        <p:cNvGrpSpPr/>
        <p:nvPr/>
      </p:nvGrpSpPr>
      <p:grpSpPr>
        <a:xfrm>
          <a:off x="0" y="0"/>
          <a:ext cx="0" cy="0"/>
          <a:chOff x="0" y="0"/>
          <a:chExt cx="0" cy="0"/>
        </a:xfrm>
      </p:grpSpPr>
      <p:sp>
        <p:nvSpPr>
          <p:cNvPr id="144" name="Google Shape;144;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29"/>
          <p:cNvSpPr/>
          <p:nvPr>
            <p:ph idx="2" type="pic"/>
          </p:nvPr>
        </p:nvSpPr>
        <p:spPr>
          <a:xfrm>
            <a:off x="5183188" y="987425"/>
            <a:ext cx="6172200" cy="4873625"/>
          </a:xfrm>
          <a:prstGeom prst="rect">
            <a:avLst/>
          </a:prstGeom>
          <a:noFill/>
          <a:ln>
            <a:noFill/>
          </a:ln>
        </p:spPr>
      </p:sp>
      <p:sp>
        <p:nvSpPr>
          <p:cNvPr id="146" name="Google Shape;146;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7" name="Google Shape;147;p2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8" name="Google Shape;148;p2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9" name="Google Shape;149;p2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150" name="Google Shape;150;p29"/>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51" name="Google Shape;151;p29"/>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1" name="Shape 21"/>
        <p:cNvGrpSpPr/>
        <p:nvPr/>
      </p:nvGrpSpPr>
      <p:grpSpPr>
        <a:xfrm>
          <a:off x="0" y="0"/>
          <a:ext cx="0" cy="0"/>
          <a:chOff x="0" y="0"/>
          <a:chExt cx="0" cy="0"/>
        </a:xfrm>
      </p:grpSpPr>
      <p:sp>
        <p:nvSpPr>
          <p:cNvPr id="22" name="Google Shape;22;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4" name="Google Shape;24;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8" name="Google Shape;28;p1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29" name="Google Shape;29;p1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15"/>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31" name="Google Shape;31;p15"/>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with picture">
  <p:cSld name="Quote slide with picture">
    <p:bg>
      <p:bgPr>
        <a:solidFill>
          <a:schemeClr val="lt1"/>
        </a:solidFill>
      </p:bgPr>
    </p:bg>
    <p:spTree>
      <p:nvGrpSpPr>
        <p:cNvPr id="32" name="Shape 32"/>
        <p:cNvGrpSpPr/>
        <p:nvPr/>
      </p:nvGrpSpPr>
      <p:grpSpPr>
        <a:xfrm>
          <a:off x="0" y="0"/>
          <a:ext cx="0" cy="0"/>
          <a:chOff x="0" y="0"/>
          <a:chExt cx="0" cy="0"/>
        </a:xfrm>
      </p:grpSpPr>
      <p:sp>
        <p:nvSpPr>
          <p:cNvPr id="33" name="Google Shape;33;p16"/>
          <p:cNvSpPr txBox="1"/>
          <p:nvPr>
            <p:ph type="title"/>
          </p:nvPr>
        </p:nvSpPr>
        <p:spPr>
          <a:xfrm>
            <a:off x="3111500" y="370600"/>
            <a:ext cx="5923842" cy="5923842"/>
          </a:xfrm>
          <a:prstGeom prst="rect">
            <a:avLst/>
          </a:prstGeom>
          <a:solidFill>
            <a:schemeClr val="accent2">
              <a:alpha val="94901"/>
            </a:schemeClr>
          </a:solidFill>
          <a:ln>
            <a:noFill/>
          </a:ln>
        </p:spPr>
        <p:txBody>
          <a:bodyPr anchorCtr="0" anchor="b" bIns="2331700" lIns="457200" spcFirstLastPara="1" rIns="457200" wrap="square" tIns="45700">
            <a:noAutofit/>
          </a:bodyPr>
          <a:lstStyle>
            <a:lvl1pPr lvl="0" algn="ctr">
              <a:lnSpc>
                <a:spcPct val="90000"/>
              </a:lnSpc>
              <a:spcBef>
                <a:spcPts val="0"/>
              </a:spcBef>
              <a:spcAft>
                <a:spcPts val="0"/>
              </a:spcAft>
              <a:buClr>
                <a:schemeClr val="dk1"/>
              </a:buClr>
              <a:buSzPts val="4000"/>
              <a:buFont typeface="Twentieth Century"/>
              <a:buNone/>
              <a:defRPr sz="4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3575304" y="4379976"/>
            <a:ext cx="5038344" cy="71323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6" name="Google Shape;36;p1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lt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37" name="Google Shape;37;p1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lt1"/>
                </a:solidFill>
                <a:latin typeface="Avenir"/>
                <a:ea typeface="Avenir"/>
                <a:cs typeface="Avenir"/>
                <a:sym typeface="Avenir"/>
              </a:defRPr>
            </a:lvl1pPr>
            <a:lvl2pPr indent="0" lvl="1" marL="0" marR="0" rtl="0" algn="l">
              <a:spcBef>
                <a:spcPts val="0"/>
              </a:spcBef>
              <a:buNone/>
              <a:defRPr b="0" i="0" sz="1800" u="none" cap="none" strike="noStrike">
                <a:solidFill>
                  <a:schemeClr val="lt1"/>
                </a:solidFill>
                <a:latin typeface="Avenir"/>
                <a:ea typeface="Avenir"/>
                <a:cs typeface="Avenir"/>
                <a:sym typeface="Avenir"/>
              </a:defRPr>
            </a:lvl2pPr>
            <a:lvl3pPr indent="0" lvl="2" marL="0" marR="0" rtl="0" algn="l">
              <a:spcBef>
                <a:spcPts val="0"/>
              </a:spcBef>
              <a:buNone/>
              <a:defRPr b="0" i="0" sz="1800" u="none" cap="none" strike="noStrike">
                <a:solidFill>
                  <a:schemeClr val="lt1"/>
                </a:solidFill>
                <a:latin typeface="Avenir"/>
                <a:ea typeface="Avenir"/>
                <a:cs typeface="Avenir"/>
                <a:sym typeface="Avenir"/>
              </a:defRPr>
            </a:lvl3pPr>
            <a:lvl4pPr indent="0" lvl="3" marL="0" marR="0" rtl="0" algn="l">
              <a:spcBef>
                <a:spcPts val="0"/>
              </a:spcBef>
              <a:buNone/>
              <a:defRPr b="0" i="0" sz="1800" u="none" cap="none" strike="noStrike">
                <a:solidFill>
                  <a:schemeClr val="lt1"/>
                </a:solidFill>
                <a:latin typeface="Avenir"/>
                <a:ea typeface="Avenir"/>
                <a:cs typeface="Avenir"/>
                <a:sym typeface="Avenir"/>
              </a:defRPr>
            </a:lvl4pPr>
            <a:lvl5pPr indent="0" lvl="4" marL="0" marR="0" rtl="0" algn="l">
              <a:spcBef>
                <a:spcPts val="0"/>
              </a:spcBef>
              <a:buNone/>
              <a:defRPr b="0" i="0" sz="1800" u="none" cap="none" strike="noStrike">
                <a:solidFill>
                  <a:schemeClr val="lt1"/>
                </a:solidFill>
                <a:latin typeface="Avenir"/>
                <a:ea typeface="Avenir"/>
                <a:cs typeface="Avenir"/>
                <a:sym typeface="Avenir"/>
              </a:defRPr>
            </a:lvl5pPr>
            <a:lvl6pPr indent="0" lvl="5" marL="0" marR="0" rtl="0" algn="l">
              <a:spcBef>
                <a:spcPts val="0"/>
              </a:spcBef>
              <a:buNone/>
              <a:defRPr b="0" i="0" sz="1800" u="none" cap="none" strike="noStrike">
                <a:solidFill>
                  <a:schemeClr val="lt1"/>
                </a:solidFill>
                <a:latin typeface="Avenir"/>
                <a:ea typeface="Avenir"/>
                <a:cs typeface="Avenir"/>
                <a:sym typeface="Avenir"/>
              </a:defRPr>
            </a:lvl6pPr>
            <a:lvl7pPr indent="0" lvl="6" marL="0" marR="0" rtl="0" algn="l">
              <a:spcBef>
                <a:spcPts val="0"/>
              </a:spcBef>
              <a:buNone/>
              <a:defRPr b="0" i="0" sz="1800" u="none" cap="none" strike="noStrike">
                <a:solidFill>
                  <a:schemeClr val="lt1"/>
                </a:solidFill>
                <a:latin typeface="Avenir"/>
                <a:ea typeface="Avenir"/>
                <a:cs typeface="Avenir"/>
                <a:sym typeface="Avenir"/>
              </a:defRPr>
            </a:lvl7pPr>
            <a:lvl8pPr indent="0" lvl="7" marL="0" marR="0" rtl="0" algn="l">
              <a:spcBef>
                <a:spcPts val="0"/>
              </a:spcBef>
              <a:buNone/>
              <a:defRPr b="0" i="0" sz="1800" u="none" cap="none" strike="noStrike">
                <a:solidFill>
                  <a:schemeClr val="lt1"/>
                </a:solidFill>
                <a:latin typeface="Avenir"/>
                <a:ea typeface="Avenir"/>
                <a:cs typeface="Avenir"/>
                <a:sym typeface="Avenir"/>
              </a:defRPr>
            </a:lvl8pPr>
            <a:lvl9pPr indent="0" lvl="8" marL="0" marR="0" rtl="0" algn="l">
              <a:spcBef>
                <a:spcPts val="0"/>
              </a:spcBef>
              <a:buNone/>
              <a:defRPr b="0" i="0" sz="1800" u="none" cap="none" strike="noStrike">
                <a:solidFill>
                  <a:schemeClr val="lt1"/>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spTree>
      <p:nvGrpSpPr>
        <p:cNvPr id="38" name="Shape 38"/>
        <p:cNvGrpSpPr/>
        <p:nvPr/>
      </p:nvGrpSpPr>
      <p:grpSpPr>
        <a:xfrm>
          <a:off x="0" y="0"/>
          <a:ext cx="0" cy="0"/>
          <a:chOff x="0" y="0"/>
          <a:chExt cx="0" cy="0"/>
        </a:xfrm>
      </p:grpSpPr>
      <p:sp>
        <p:nvSpPr>
          <p:cNvPr id="39" name="Google Shape;39;p17"/>
          <p:cNvSpPr/>
          <p:nvPr/>
        </p:nvSpPr>
        <p:spPr>
          <a:xfrm>
            <a:off x="707393" y="847600"/>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0" name="Google Shape;40;p17"/>
          <p:cNvSpPr/>
          <p:nvPr/>
        </p:nvSpPr>
        <p:spPr>
          <a:xfrm flipH="1">
            <a:off x="530529" y="0"/>
            <a:ext cx="1155142" cy="591009"/>
          </a:xfrm>
          <a:custGeom>
            <a:rect b="b" l="l" r="r" t="t"/>
            <a:pathLst>
              <a:path extrusionOk="0" h="591009" w="1155142">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1" name="Google Shape;41;p17"/>
          <p:cNvSpPr/>
          <p:nvPr/>
        </p:nvSpPr>
        <p:spPr>
          <a:xfrm flipH="1">
            <a:off x="3961511" y="-1"/>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2" name="Google Shape;42;p17"/>
          <p:cNvSpPr/>
          <p:nvPr/>
        </p:nvSpPr>
        <p:spPr>
          <a:xfrm flipH="1">
            <a:off x="0" y="2936831"/>
            <a:ext cx="159741" cy="552996"/>
          </a:xfrm>
          <a:custGeom>
            <a:rect b="b" l="l" r="r" t="t"/>
            <a:pathLst>
              <a:path extrusionOk="0" h="552996" w="159741">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3" name="Google Shape;43;p17"/>
          <p:cNvSpPr/>
          <p:nvPr/>
        </p:nvSpPr>
        <p:spPr>
          <a:xfrm flipH="1">
            <a:off x="0" y="5835649"/>
            <a:ext cx="1548180" cy="1022351"/>
          </a:xfrm>
          <a:custGeom>
            <a:rect b="b" l="l" r="r" t="t"/>
            <a:pathLst>
              <a:path extrusionOk="0" h="1022351" w="1548180">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4" name="Google Shape;44;p17"/>
          <p:cNvSpPr/>
          <p:nvPr/>
        </p:nvSpPr>
        <p:spPr>
          <a:xfrm flipH="1">
            <a:off x="340505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45" name="Google Shape;45;p17"/>
          <p:cNvSpPr/>
          <p:nvPr/>
        </p:nvSpPr>
        <p:spPr>
          <a:xfrm flipH="1">
            <a:off x="4132972" y="6258755"/>
            <a:ext cx="1565940" cy="599245"/>
          </a:xfrm>
          <a:custGeom>
            <a:rect b="b" l="l" r="r" t="t"/>
            <a:pathLst>
              <a:path extrusionOk="0" h="599245" w="1565940">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46" name="Google Shape;46;p17"/>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7"/>
          <p:cNvSpPr txBox="1"/>
          <p:nvPr>
            <p:ph idx="10" type="dt"/>
          </p:nvPr>
        </p:nvSpPr>
        <p:spPr>
          <a:xfrm>
            <a:off x="1682496" y="6356350"/>
            <a:ext cx="1545336"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48" name="Google Shape;48;p17"/>
          <p:cNvSpPr txBox="1"/>
          <p:nvPr>
            <p:ph idx="11" type="ftr"/>
          </p:nvPr>
        </p:nvSpPr>
        <p:spPr>
          <a:xfrm>
            <a:off x="6099048"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49" name="Google Shape;49;p17"/>
          <p:cNvSpPr txBox="1"/>
          <p:nvPr>
            <p:ph idx="12" type="sldNum"/>
          </p:nvPr>
        </p:nvSpPr>
        <p:spPr>
          <a:xfrm>
            <a:off x="10506456" y="6356350"/>
            <a:ext cx="850392"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50" name="Google Shape;50;p17"/>
          <p:cNvSpPr txBox="1"/>
          <p:nvPr>
            <p:ph idx="1" type="body"/>
          </p:nvPr>
        </p:nvSpPr>
        <p:spPr>
          <a:xfrm>
            <a:off x="6665976" y="2551176"/>
            <a:ext cx="4709160" cy="175564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ype="obj">
  <p:cSld name="OBJECT">
    <p:spTree>
      <p:nvGrpSpPr>
        <p:cNvPr id="51" name="Shape 51"/>
        <p:cNvGrpSpPr/>
        <p:nvPr/>
      </p:nvGrpSpPr>
      <p:grpSpPr>
        <a:xfrm>
          <a:off x="0" y="0"/>
          <a:ext cx="0" cy="0"/>
          <a:chOff x="0" y="0"/>
          <a:chExt cx="0" cy="0"/>
        </a:xfrm>
      </p:grpSpPr>
      <p:sp>
        <p:nvSpPr>
          <p:cNvPr id="52" name="Google Shape;52;p18"/>
          <p:cNvSpPr/>
          <p:nvPr/>
        </p:nvSpPr>
        <p:spPr>
          <a:xfrm>
            <a:off x="489189" y="1119031"/>
            <a:ext cx="4619938" cy="461993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3" name="Google Shape;53;p18"/>
          <p:cNvSpPr/>
          <p:nvPr/>
        </p:nvSpPr>
        <p:spPr>
          <a:xfrm rot="-1790889">
            <a:off x="8683720" y="941148"/>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54" name="Google Shape;54;p18"/>
          <p:cNvSpPr/>
          <p:nvPr/>
        </p:nvSpPr>
        <p:spPr>
          <a:xfrm>
            <a:off x="910048" y="4780992"/>
            <a:ext cx="546100" cy="54610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55" name="Google Shape;55;p18"/>
          <p:cNvSpPr txBox="1"/>
          <p:nvPr>
            <p:ph type="title"/>
          </p:nvPr>
        </p:nvSpPr>
        <p:spPr>
          <a:xfrm>
            <a:off x="1170432" y="1399032"/>
            <a:ext cx="3236976" cy="406908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lt1"/>
              </a:buClr>
              <a:buSzPts val="4400"/>
              <a:buFont typeface="Twentieth Centur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5788152" y="1527048"/>
            <a:ext cx="5111496" cy="393192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800"/>
              <a:buNone/>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228600" lvl="3" marL="1828800" algn="l">
              <a:lnSpc>
                <a:spcPct val="90000"/>
              </a:lnSpc>
              <a:spcBef>
                <a:spcPts val="500"/>
              </a:spcBef>
              <a:spcAft>
                <a:spcPts val="0"/>
              </a:spcAft>
              <a:buClr>
                <a:schemeClr val="dk1"/>
              </a:buClr>
              <a:buSzPts val="1800"/>
              <a:buNone/>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small pictures">
  <p:cSld name="Title and Content 2 small pictures">
    <p:spTree>
      <p:nvGrpSpPr>
        <p:cNvPr id="57" name="Shape 57"/>
        <p:cNvGrpSpPr/>
        <p:nvPr/>
      </p:nvGrpSpPr>
      <p:grpSpPr>
        <a:xfrm>
          <a:off x="0" y="0"/>
          <a:ext cx="0" cy="0"/>
          <a:chOff x="0" y="0"/>
          <a:chExt cx="0" cy="0"/>
        </a:xfrm>
      </p:grpSpPr>
      <p:sp>
        <p:nvSpPr>
          <p:cNvPr id="58" name="Google Shape;58;p19"/>
          <p:cNvSpPr/>
          <p:nvPr>
            <p:ph idx="2" type="pic"/>
          </p:nvPr>
        </p:nvSpPr>
        <p:spPr>
          <a:xfrm>
            <a:off x="7200479" y="1150210"/>
            <a:ext cx="2207046" cy="2204178"/>
          </a:xfrm>
          <a:prstGeom prst="rect">
            <a:avLst/>
          </a:prstGeom>
          <a:noFill/>
          <a:ln>
            <a:noFill/>
          </a:ln>
        </p:spPr>
      </p:sp>
      <p:sp>
        <p:nvSpPr>
          <p:cNvPr id="59" name="Google Shape;59;p19"/>
          <p:cNvSpPr/>
          <p:nvPr>
            <p:ph idx="3" type="pic"/>
          </p:nvPr>
        </p:nvSpPr>
        <p:spPr>
          <a:xfrm>
            <a:off x="8444632" y="2579683"/>
            <a:ext cx="3096807" cy="3096807"/>
          </a:xfrm>
          <a:prstGeom prst="rect">
            <a:avLst/>
          </a:prstGeom>
          <a:noFill/>
          <a:ln>
            <a:noFill/>
          </a:ln>
        </p:spPr>
      </p:sp>
      <p:sp>
        <p:nvSpPr>
          <p:cNvPr id="60" name="Google Shape;60;p19"/>
          <p:cNvSpPr txBox="1"/>
          <p:nvPr>
            <p:ph type="title"/>
          </p:nvPr>
        </p:nvSpPr>
        <p:spPr>
          <a:xfrm>
            <a:off x="539496" y="365124"/>
            <a:ext cx="5806440" cy="132588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9"/>
          <p:cNvSpPr txBox="1"/>
          <p:nvPr>
            <p:ph idx="1" type="body"/>
          </p:nvPr>
        </p:nvSpPr>
        <p:spPr>
          <a:xfrm>
            <a:off x="539496" y="1825625"/>
            <a:ext cx="5806440" cy="4352544"/>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1000"/>
              </a:spcBef>
              <a:spcAft>
                <a:spcPts val="0"/>
              </a:spcAft>
              <a:buClr>
                <a:schemeClr val="dk1"/>
              </a:buClr>
              <a:buSzPts val="2400"/>
              <a:buNone/>
              <a:defRPr sz="2400"/>
            </a:lvl1pPr>
            <a:lvl2pPr indent="-355600" lvl="1" marL="914400" algn="l">
              <a:lnSpc>
                <a:spcPct val="110000"/>
              </a:lnSpc>
              <a:spcBef>
                <a:spcPts val="500"/>
              </a:spcBef>
              <a:spcAft>
                <a:spcPts val="0"/>
              </a:spcAft>
              <a:buClr>
                <a:schemeClr val="dk1"/>
              </a:buClr>
              <a:buSzPts val="2000"/>
              <a:buChar char="•"/>
              <a:defRPr sz="2000"/>
            </a:lvl2pPr>
            <a:lvl3pPr indent="-342900" lvl="2" marL="1371600" algn="l">
              <a:lnSpc>
                <a:spcPct val="110000"/>
              </a:lnSpc>
              <a:spcBef>
                <a:spcPts val="500"/>
              </a:spcBef>
              <a:spcAft>
                <a:spcPts val="0"/>
              </a:spcAft>
              <a:buClr>
                <a:schemeClr val="dk1"/>
              </a:buClr>
              <a:buSzPts val="1800"/>
              <a:buChar char="•"/>
              <a:defRPr sz="1800"/>
            </a:lvl3pPr>
            <a:lvl4pPr indent="-330200" lvl="3" marL="1828800" algn="l">
              <a:lnSpc>
                <a:spcPct val="110000"/>
              </a:lnSpc>
              <a:spcBef>
                <a:spcPts val="500"/>
              </a:spcBef>
              <a:spcAft>
                <a:spcPts val="0"/>
              </a:spcAft>
              <a:buClr>
                <a:schemeClr val="dk1"/>
              </a:buClr>
              <a:buSzPts val="1600"/>
              <a:buChar char="•"/>
              <a:defRPr sz="1600"/>
            </a:lvl4pPr>
            <a:lvl5pPr indent="-342900" lvl="4" marL="2286000" algn="l">
              <a:lnSpc>
                <a:spcPct val="11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63" name="Google Shape;63;p1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64" name="Google Shape;64;p1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65" name="Google Shape;65;p19"/>
          <p:cNvSpPr/>
          <p:nvPr/>
        </p:nvSpPr>
        <p:spPr>
          <a:xfrm>
            <a:off x="10249620" y="1555068"/>
            <a:ext cx="819303" cy="7970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6" name="Google Shape;66;p19"/>
          <p:cNvSpPr/>
          <p:nvPr/>
        </p:nvSpPr>
        <p:spPr>
          <a:xfrm>
            <a:off x="7590089" y="4034393"/>
            <a:ext cx="876704" cy="876704"/>
          </a:xfrm>
          <a:prstGeom prst="rect">
            <a:avLst/>
          </a:prstGeom>
          <a:noFill/>
          <a:ln cap="flat" cmpd="sng" w="1270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20"/>
          <p:cNvSpPr/>
          <p:nvPr/>
        </p:nvSpPr>
        <p:spPr>
          <a:xfrm>
            <a:off x="2815929" y="148929"/>
            <a:ext cx="6560142" cy="656014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69" name="Google Shape;69;p20"/>
          <p:cNvSpPr/>
          <p:nvPr/>
        </p:nvSpPr>
        <p:spPr>
          <a:xfrm flipH="1" rot="-1577571">
            <a:off x="2494119" y="-28502"/>
            <a:ext cx="6816262" cy="6816262"/>
          </a:xfrm>
          <a:prstGeom prst="arc">
            <a:avLst>
              <a:gd fmla="val 16200000" name="adj1"/>
              <a:gd fmla="val 20093138"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70" name="Google Shape;70;p20"/>
          <p:cNvSpPr/>
          <p:nvPr/>
        </p:nvSpPr>
        <p:spPr>
          <a:xfrm>
            <a:off x="8165417" y="5241988"/>
            <a:ext cx="759403" cy="73880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71" name="Google Shape;71;p20"/>
          <p:cNvSpPr txBox="1"/>
          <p:nvPr>
            <p:ph type="title"/>
          </p:nvPr>
        </p:nvSpPr>
        <p:spPr>
          <a:xfrm>
            <a:off x="3319272" y="1380744"/>
            <a:ext cx="5559552" cy="2514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Twentieth Century"/>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0"/>
          <p:cNvSpPr txBox="1"/>
          <p:nvPr>
            <p:ph idx="1" type="body"/>
          </p:nvPr>
        </p:nvSpPr>
        <p:spPr>
          <a:xfrm>
            <a:off x="3319272" y="4078224"/>
            <a:ext cx="5559552" cy="1536192"/>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3" name="Shape 73"/>
        <p:cNvGrpSpPr/>
        <p:nvPr/>
      </p:nvGrpSpPr>
      <p:grpSpPr>
        <a:xfrm>
          <a:off x="0" y="0"/>
          <a:ext cx="0" cy="0"/>
          <a:chOff x="0" y="0"/>
          <a:chExt cx="0" cy="0"/>
        </a:xfrm>
      </p:grpSpPr>
      <p:sp>
        <p:nvSpPr>
          <p:cNvPr id="74" name="Google Shape;74;p21"/>
          <p:cNvSpPr txBox="1"/>
          <p:nvPr>
            <p:ph type="title"/>
          </p:nvPr>
        </p:nvSpPr>
        <p:spPr>
          <a:xfrm>
            <a:off x="539496"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21"/>
          <p:cNvSpPr txBox="1"/>
          <p:nvPr>
            <p:ph idx="1" type="body"/>
          </p:nvPr>
        </p:nvSpPr>
        <p:spPr>
          <a:xfrm>
            <a:off x="1179576" y="1911096"/>
            <a:ext cx="98298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77" name="Google Shape;77;p2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78" name="Google Shape;78;p2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79" name="Google Shape;79;p21"/>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0" name="Google Shape;80;p21"/>
          <p:cNvSpPr/>
          <p:nvPr/>
        </p:nvSpPr>
        <p:spPr>
          <a:xfrm flipH="1">
            <a:off x="123536" y="5717905"/>
            <a:ext cx="1771609" cy="1140095"/>
          </a:xfrm>
          <a:custGeom>
            <a:rect b="b" l="l" r="r" t="t"/>
            <a:pathLst>
              <a:path extrusionOk="0" h="1140095" w="1771609">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2">
  <p:cSld name="Title and Content 2">
    <p:spTree>
      <p:nvGrpSpPr>
        <p:cNvPr id="81" name="Shape 81"/>
        <p:cNvGrpSpPr/>
        <p:nvPr/>
      </p:nvGrpSpPr>
      <p:grpSpPr>
        <a:xfrm>
          <a:off x="0" y="0"/>
          <a:ext cx="0" cy="0"/>
          <a:chOff x="0" y="0"/>
          <a:chExt cx="0" cy="0"/>
        </a:xfrm>
      </p:grpSpPr>
      <p:sp>
        <p:nvSpPr>
          <p:cNvPr id="82" name="Google Shape;8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84" name="Google Shape;84;p2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85" name="Google Shape;85;p2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888888"/>
                </a:solidFill>
                <a:latin typeface="Avenir"/>
                <a:ea typeface="Avenir"/>
                <a:cs typeface="Avenir"/>
                <a:sym typeface="Avenir"/>
              </a:defRPr>
            </a:lvl1pPr>
            <a:lvl2pPr indent="0" lvl="1" marL="0" marR="0" rtl="0" algn="l">
              <a:spcBef>
                <a:spcPts val="0"/>
              </a:spcBef>
              <a:buNone/>
              <a:defRPr b="0" i="0" sz="1800" u="none" cap="none" strike="noStrike">
                <a:solidFill>
                  <a:srgbClr val="888888"/>
                </a:solidFill>
                <a:latin typeface="Avenir"/>
                <a:ea typeface="Avenir"/>
                <a:cs typeface="Avenir"/>
                <a:sym typeface="Avenir"/>
              </a:defRPr>
            </a:lvl2pPr>
            <a:lvl3pPr indent="0" lvl="2" marL="0" marR="0" rtl="0" algn="l">
              <a:spcBef>
                <a:spcPts val="0"/>
              </a:spcBef>
              <a:buNone/>
              <a:defRPr b="0" i="0" sz="1800" u="none" cap="none" strike="noStrike">
                <a:solidFill>
                  <a:srgbClr val="888888"/>
                </a:solidFill>
                <a:latin typeface="Avenir"/>
                <a:ea typeface="Avenir"/>
                <a:cs typeface="Avenir"/>
                <a:sym typeface="Avenir"/>
              </a:defRPr>
            </a:lvl3pPr>
            <a:lvl4pPr indent="0" lvl="3" marL="0" marR="0" rtl="0" algn="l">
              <a:spcBef>
                <a:spcPts val="0"/>
              </a:spcBef>
              <a:buNone/>
              <a:defRPr b="0" i="0" sz="1800" u="none" cap="none" strike="noStrike">
                <a:solidFill>
                  <a:srgbClr val="888888"/>
                </a:solidFill>
                <a:latin typeface="Avenir"/>
                <a:ea typeface="Avenir"/>
                <a:cs typeface="Avenir"/>
                <a:sym typeface="Avenir"/>
              </a:defRPr>
            </a:lvl4pPr>
            <a:lvl5pPr indent="0" lvl="4" marL="0" marR="0" rtl="0" algn="l">
              <a:spcBef>
                <a:spcPts val="0"/>
              </a:spcBef>
              <a:buNone/>
              <a:defRPr b="0" i="0" sz="1800" u="none" cap="none" strike="noStrike">
                <a:solidFill>
                  <a:srgbClr val="888888"/>
                </a:solidFill>
                <a:latin typeface="Avenir"/>
                <a:ea typeface="Avenir"/>
                <a:cs typeface="Avenir"/>
                <a:sym typeface="Avenir"/>
              </a:defRPr>
            </a:lvl5pPr>
            <a:lvl6pPr indent="0" lvl="5" marL="0" marR="0" rtl="0" algn="l">
              <a:spcBef>
                <a:spcPts val="0"/>
              </a:spcBef>
              <a:buNone/>
              <a:defRPr b="0" i="0" sz="1800" u="none" cap="none" strike="noStrike">
                <a:solidFill>
                  <a:srgbClr val="888888"/>
                </a:solidFill>
                <a:latin typeface="Avenir"/>
                <a:ea typeface="Avenir"/>
                <a:cs typeface="Avenir"/>
                <a:sym typeface="Avenir"/>
              </a:defRPr>
            </a:lvl6pPr>
            <a:lvl7pPr indent="0" lvl="6" marL="0" marR="0" rtl="0" algn="l">
              <a:spcBef>
                <a:spcPts val="0"/>
              </a:spcBef>
              <a:buNone/>
              <a:defRPr b="0" i="0" sz="1800" u="none" cap="none" strike="noStrike">
                <a:solidFill>
                  <a:srgbClr val="888888"/>
                </a:solidFill>
                <a:latin typeface="Avenir"/>
                <a:ea typeface="Avenir"/>
                <a:cs typeface="Avenir"/>
                <a:sym typeface="Avenir"/>
              </a:defRPr>
            </a:lvl7pPr>
            <a:lvl8pPr indent="0" lvl="7" marL="0" marR="0" rtl="0" algn="l">
              <a:spcBef>
                <a:spcPts val="0"/>
              </a:spcBef>
              <a:buNone/>
              <a:defRPr b="0" i="0" sz="1800" u="none" cap="none" strike="noStrike">
                <a:solidFill>
                  <a:srgbClr val="888888"/>
                </a:solidFill>
                <a:latin typeface="Avenir"/>
                <a:ea typeface="Avenir"/>
                <a:cs typeface="Avenir"/>
                <a:sym typeface="Avenir"/>
              </a:defRPr>
            </a:lvl8pPr>
            <a:lvl9pPr indent="0" lvl="8" marL="0" marR="0" rtl="0" algn="l">
              <a:spcBef>
                <a:spcPts val="0"/>
              </a:spcBef>
              <a:buNone/>
              <a:defRPr b="0" i="0" sz="1800" u="none" cap="none" strike="noStrike">
                <a:solidFill>
                  <a:srgbClr val="888888"/>
                </a:solidFill>
                <a:latin typeface="Avenir"/>
                <a:ea typeface="Avenir"/>
                <a:cs typeface="Avenir"/>
                <a:sym typeface="Avenir"/>
              </a:defRPr>
            </a:lvl9pPr>
          </a:lstStyle>
          <a:p>
            <a:pPr indent="0" lvl="0" marL="0" rtl="0" algn="l">
              <a:spcBef>
                <a:spcPts val="0"/>
              </a:spcBef>
              <a:spcAft>
                <a:spcPts val="0"/>
              </a:spcAft>
              <a:buNone/>
            </a:pPr>
            <a:fld id="{00000000-1234-1234-1234-123412341234}" type="slidenum">
              <a:rPr lang="en-US"/>
              <a:t>‹#›</a:t>
            </a:fld>
            <a:endParaRPr/>
          </a:p>
        </p:txBody>
      </p:sp>
      <p:sp>
        <p:nvSpPr>
          <p:cNvPr id="86" name="Google Shape;86;p22"/>
          <p:cNvSpPr/>
          <p:nvPr/>
        </p:nvSpPr>
        <p:spPr>
          <a:xfrm rot="-5400000">
            <a:off x="-388933" y="4841194"/>
            <a:ext cx="1737401" cy="959536"/>
          </a:xfrm>
          <a:custGeom>
            <a:rect b="b" l="l" r="r" t="t"/>
            <a:pathLst>
              <a:path extrusionOk="0" h="959536" w="1737401">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87" name="Google Shape;87;p22"/>
          <p:cNvSpPr/>
          <p:nvPr/>
        </p:nvSpPr>
        <p:spPr>
          <a:xfrm>
            <a:off x="10494433" y="2"/>
            <a:ext cx="849328" cy="357668"/>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88" name="Google Shape;88;p22"/>
          <p:cNvSpPr txBox="1"/>
          <p:nvPr>
            <p:ph idx="1" type="body"/>
          </p:nvPr>
        </p:nvSpPr>
        <p:spPr>
          <a:xfrm>
            <a:off x="838200" y="1911096"/>
            <a:ext cx="10515600" cy="385974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Twentieth Century"/>
              <a:buNone/>
              <a:defRPr b="0" i="0" sz="44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venir"/>
                <a:ea typeface="Avenir"/>
                <a:cs typeface="Avenir"/>
                <a:sym typeface="Avenir"/>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venir"/>
                <a:ea typeface="Avenir"/>
                <a:cs typeface="Avenir"/>
                <a:sym typeface="Avenir"/>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venir"/>
                <a:ea typeface="Avenir"/>
                <a:cs typeface="Avenir"/>
                <a:sym typeface="Avenir"/>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github.com/pi-hole/pi-hole" TargetMode="External"/><Relationship Id="rId4" Type="http://schemas.openxmlformats.org/officeDocument/2006/relationships/hyperlink" Target="https://github.com/pi-hole/docker-pi-hole/" TargetMode="External"/><Relationship Id="rId5" Type="http://schemas.openxmlformats.org/officeDocument/2006/relationships/hyperlink" Target="https://hub.docker.com/r/pihole/pihole/" TargetMode="External"/><Relationship Id="rId6"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drive.google.com/file/d/1GZQBOYtnCTuL6GZ7jkmDVAAeMVF5QSmh/view?usp=share_link" TargetMode="Externa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adblock-tester.com/" TargetMode="External"/><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adblock-tester.com/" TargetMode="External"/><Relationship Id="rId4" Type="http://schemas.openxmlformats.org/officeDocument/2006/relationships/image" Target="../media/image5.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podman.io" TargetMode="External"/><Relationship Id="rId4" Type="http://schemas.openxmlformats.org/officeDocument/2006/relationships/hyperlink" Target="https://sylabs.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p1"/>
          <p:cNvSpPr txBox="1"/>
          <p:nvPr>
            <p:ph type="ctrTitle"/>
          </p:nvPr>
        </p:nvSpPr>
        <p:spPr>
          <a:xfrm>
            <a:off x="2799588" y="2235708"/>
            <a:ext cx="6592824" cy="238658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6600"/>
              <a:buFont typeface="Twentieth Century"/>
              <a:buNone/>
            </a:pPr>
            <a:r>
              <a:rPr lang="en-US" sz="6600">
                <a:solidFill>
                  <a:srgbClr val="FFFFFF"/>
                </a:solidFill>
              </a:rPr>
              <a:t>Docker</a:t>
            </a:r>
            <a:r>
              <a:rPr lang="en-US">
                <a:solidFill>
                  <a:srgbClr val="FFFFFF"/>
                </a:solidFill>
              </a:rPr>
              <a:t> Containers</a:t>
            </a:r>
            <a:endParaRPr/>
          </a:p>
        </p:txBody>
      </p:sp>
      <p:sp>
        <p:nvSpPr>
          <p:cNvPr id="158" name="Google Shape;158;p1"/>
          <p:cNvSpPr txBox="1"/>
          <p:nvPr>
            <p:ph idx="1" type="subTitle"/>
          </p:nvPr>
        </p:nvSpPr>
        <p:spPr>
          <a:xfrm>
            <a:off x="2216419" y="5096124"/>
            <a:ext cx="7759161" cy="996696"/>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lnSpc>
                <a:spcPct val="90000"/>
              </a:lnSpc>
              <a:spcBef>
                <a:spcPts val="0"/>
              </a:spcBef>
              <a:spcAft>
                <a:spcPts val="0"/>
              </a:spcAft>
              <a:buClr>
                <a:srgbClr val="FFFFFF"/>
              </a:buClr>
              <a:buSzPct val="100000"/>
              <a:buNone/>
            </a:pPr>
            <a:r>
              <a:rPr lang="en-US">
                <a:solidFill>
                  <a:srgbClr val="FFFFFF"/>
                </a:solidFill>
              </a:rPr>
              <a:t>Presentation by Marius Asadauskas &amp; Julius Oeftiger</a:t>
            </a:r>
            <a:endParaRPr/>
          </a:p>
          <a:p>
            <a:pPr indent="0" lvl="0" marL="0" rtl="0" algn="ctr">
              <a:lnSpc>
                <a:spcPct val="90000"/>
              </a:lnSpc>
              <a:spcBef>
                <a:spcPts val="1000"/>
              </a:spcBef>
              <a:spcAft>
                <a:spcPts val="0"/>
              </a:spcAft>
              <a:buClr>
                <a:srgbClr val="FFFFFF"/>
              </a:buClr>
              <a:buSzPct val="100000"/>
              <a:buNone/>
            </a:pPr>
            <a:r>
              <a:rPr lang="en-US">
                <a:solidFill>
                  <a:srgbClr val="FFFFFF"/>
                </a:solidFill>
              </a:rPr>
              <a:t>Fabrication and Prototyping in the Learning Lab</a:t>
            </a:r>
            <a:endParaRPr/>
          </a:p>
          <a:p>
            <a:pPr indent="0" lvl="0" marL="0" rtl="0" algn="ctr">
              <a:lnSpc>
                <a:spcPct val="90000"/>
              </a:lnSpc>
              <a:spcBef>
                <a:spcPts val="1000"/>
              </a:spcBef>
              <a:spcAft>
                <a:spcPts val="0"/>
              </a:spcAft>
              <a:buClr>
                <a:srgbClr val="FFFFFF"/>
              </a:buClr>
              <a:buSzPct val="100000"/>
              <a:buNone/>
            </a:pPr>
            <a:r>
              <a:rPr lang="en-US">
                <a:solidFill>
                  <a:srgbClr val="FFFFFF"/>
                </a:solidFill>
              </a:rPr>
              <a:t>10.11.2022</a:t>
            </a:r>
            <a:endParaRPr/>
          </a:p>
          <a:p>
            <a:pPr indent="0" lvl="0" marL="0" rtl="0" algn="ctr">
              <a:lnSpc>
                <a:spcPct val="90000"/>
              </a:lnSpc>
              <a:spcBef>
                <a:spcPts val="1000"/>
              </a:spcBef>
              <a:spcAft>
                <a:spcPts val="0"/>
              </a:spcAft>
              <a:buClr>
                <a:schemeClr val="lt1"/>
              </a:buClr>
              <a:buSzPct val="10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1875fc3c625_3_18"/>
          <p:cNvSpPr txBox="1"/>
          <p:nvPr>
            <p:ph type="title"/>
          </p:nvPr>
        </p:nvSpPr>
        <p:spPr>
          <a:xfrm>
            <a:off x="839788"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Image Security ~</a:t>
            </a:r>
            <a:r>
              <a:rPr lang="en-US"/>
              <a:t>Beginning</a:t>
            </a:r>
            <a:endParaRPr/>
          </a:p>
        </p:txBody>
      </p:sp>
      <p:sp>
        <p:nvSpPr>
          <p:cNvPr id="230" name="Google Shape;230;g1875fc3c625_3_18"/>
          <p:cNvSpPr txBox="1"/>
          <p:nvPr>
            <p:ph idx="2" type="body"/>
          </p:nvPr>
        </p:nvSpPr>
        <p:spPr>
          <a:xfrm>
            <a:off x="839800" y="1690825"/>
            <a:ext cx="10581900" cy="4498800"/>
          </a:xfrm>
          <a:prstGeom prst="rect">
            <a:avLst/>
          </a:prstGeom>
        </p:spPr>
        <p:txBody>
          <a:bodyPr anchorCtr="0" anchor="t" bIns="45700" lIns="91425" spcFirstLastPara="1" rIns="91425" wrap="square" tIns="45700">
            <a:normAutofit/>
          </a:bodyPr>
          <a:lstStyle/>
          <a:p>
            <a:pPr indent="-393700" lvl="0" marL="457200" rtl="0" algn="l">
              <a:spcBef>
                <a:spcPts val="1000"/>
              </a:spcBef>
              <a:spcAft>
                <a:spcPts val="0"/>
              </a:spcAft>
              <a:buSzPts val="2600"/>
              <a:buChar char="•"/>
            </a:pPr>
            <a:r>
              <a:rPr lang="en-US" sz="2600"/>
              <a:t>Over 30% of official images included high priority vulnerabilities [1]</a:t>
            </a:r>
            <a:endParaRPr sz="2600"/>
          </a:p>
          <a:p>
            <a:pPr indent="0" lvl="0" marL="457200" rtl="0" algn="l">
              <a:spcBef>
                <a:spcPts val="1000"/>
              </a:spcBef>
              <a:spcAft>
                <a:spcPts val="0"/>
              </a:spcAft>
              <a:buNone/>
            </a:pPr>
            <a:r>
              <a:t/>
            </a:r>
            <a:endParaRPr sz="2600"/>
          </a:p>
          <a:p>
            <a:pPr indent="-393700" lvl="0" marL="457200" rtl="0" algn="l">
              <a:spcBef>
                <a:spcPts val="1000"/>
              </a:spcBef>
              <a:spcAft>
                <a:spcPts val="0"/>
              </a:spcAft>
              <a:buSzPts val="2600"/>
              <a:buChar char="•"/>
            </a:pPr>
            <a:r>
              <a:rPr lang="en-US" sz="2600"/>
              <a:t>300’000 images had on avg. 180 vulnerabilities [2]</a:t>
            </a:r>
            <a:endParaRPr sz="2600"/>
          </a:p>
          <a:p>
            <a:pPr indent="0" lvl="0" marL="457200" rtl="0" algn="l">
              <a:spcBef>
                <a:spcPts val="1000"/>
              </a:spcBef>
              <a:spcAft>
                <a:spcPts val="0"/>
              </a:spcAft>
              <a:buNone/>
            </a:pPr>
            <a:r>
              <a:t/>
            </a:r>
            <a:endParaRPr sz="2600"/>
          </a:p>
          <a:p>
            <a:pPr indent="-393700" lvl="0" marL="457200" rtl="0" algn="l">
              <a:spcBef>
                <a:spcPts val="1000"/>
              </a:spcBef>
              <a:spcAft>
                <a:spcPts val="0"/>
              </a:spcAft>
              <a:buSzPts val="2600"/>
              <a:buChar char="•"/>
            </a:pPr>
            <a:r>
              <a:rPr lang="en-US" sz="2600"/>
              <a:t>Many images not updated for 100+ days </a:t>
            </a:r>
            <a:r>
              <a:rPr lang="en-US" sz="2600"/>
              <a:t>[2]</a:t>
            </a:r>
            <a:endParaRPr sz="2600"/>
          </a:p>
          <a:p>
            <a:pPr indent="0" lvl="0" marL="457200" rtl="0" algn="l">
              <a:spcBef>
                <a:spcPts val="1000"/>
              </a:spcBef>
              <a:spcAft>
                <a:spcPts val="0"/>
              </a:spcAft>
              <a:buNone/>
            </a:pPr>
            <a:r>
              <a:t/>
            </a:r>
            <a:endParaRPr sz="2600"/>
          </a:p>
          <a:p>
            <a:pPr indent="-393700" lvl="0" marL="457200" rtl="0" algn="l">
              <a:spcBef>
                <a:spcPts val="1000"/>
              </a:spcBef>
              <a:spcAft>
                <a:spcPts val="0"/>
              </a:spcAft>
              <a:buSzPts val="2600"/>
              <a:buChar char="•"/>
            </a:pPr>
            <a:r>
              <a:rPr lang="en-US" sz="2600"/>
              <a:t>Vulnerabilities usually spread from parent to child </a:t>
            </a:r>
            <a:r>
              <a:rPr lang="en-US" sz="2600"/>
              <a:t>[2]</a:t>
            </a:r>
            <a:endParaRPr sz="2600"/>
          </a:p>
        </p:txBody>
      </p:sp>
      <p:pic>
        <p:nvPicPr>
          <p:cNvPr id="231" name="Google Shape;231;g1875fc3c625_3_18"/>
          <p:cNvPicPr preferRelativeResize="0"/>
          <p:nvPr/>
        </p:nvPicPr>
        <p:blipFill>
          <a:blip r:embed="rId3">
            <a:alphaModFix/>
          </a:blip>
          <a:stretch>
            <a:fillRect/>
          </a:stretch>
        </p:blipFill>
        <p:spPr>
          <a:xfrm rot="724595">
            <a:off x="9551425" y="3585575"/>
            <a:ext cx="2510850" cy="30434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Security Nowadays</a:t>
            </a:r>
            <a:endParaRPr/>
          </a:p>
        </p:txBody>
      </p:sp>
      <p:sp>
        <p:nvSpPr>
          <p:cNvPr id="237" name="Google Shape;237;p9"/>
          <p:cNvSpPr txBox="1"/>
          <p:nvPr>
            <p:ph idx="2" type="body"/>
          </p:nvPr>
        </p:nvSpPr>
        <p:spPr>
          <a:xfrm>
            <a:off x="839788" y="2693450"/>
            <a:ext cx="5157900" cy="3684600"/>
          </a:xfrm>
          <a:prstGeom prst="rect">
            <a:avLst/>
          </a:prstGeom>
          <a:noFill/>
          <a:ln>
            <a:noFill/>
          </a:ln>
        </p:spPr>
        <p:txBody>
          <a:bodyPr anchorCtr="0" anchor="t" bIns="45700" lIns="91425" spcFirstLastPara="1" rIns="91425" wrap="square" tIns="45700">
            <a:normAutofit/>
          </a:bodyPr>
          <a:lstStyle/>
          <a:p>
            <a:pPr indent="-241300" lvl="0" marL="228600" rtl="0" algn="l">
              <a:lnSpc>
                <a:spcPct val="90000"/>
              </a:lnSpc>
              <a:spcBef>
                <a:spcPts val="0"/>
              </a:spcBef>
              <a:spcAft>
                <a:spcPts val="0"/>
              </a:spcAft>
              <a:buClr>
                <a:schemeClr val="dk1"/>
              </a:buClr>
              <a:buSzPts val="2600"/>
              <a:buChar char="•"/>
            </a:pPr>
            <a:r>
              <a:rPr lang="en-US" sz="2600"/>
              <a:t>Database of vulnerabilities</a:t>
            </a:r>
            <a:endParaRPr sz="2600"/>
          </a:p>
          <a:p>
            <a:pPr indent="0" lvl="0" marL="228600" rtl="0" algn="l">
              <a:lnSpc>
                <a:spcPct val="90000"/>
              </a:lnSpc>
              <a:spcBef>
                <a:spcPts val="1000"/>
              </a:spcBef>
              <a:spcAft>
                <a:spcPts val="0"/>
              </a:spcAft>
              <a:buNone/>
            </a:pPr>
            <a:r>
              <a:t/>
            </a:r>
            <a:endParaRPr sz="2600"/>
          </a:p>
          <a:p>
            <a:pPr indent="-241300" lvl="0" marL="228600" rtl="0" algn="l">
              <a:lnSpc>
                <a:spcPct val="90000"/>
              </a:lnSpc>
              <a:spcBef>
                <a:spcPts val="1000"/>
              </a:spcBef>
              <a:spcAft>
                <a:spcPts val="0"/>
              </a:spcAft>
              <a:buSzPts val="2600"/>
              <a:buChar char="•"/>
            </a:pPr>
            <a:r>
              <a:rPr lang="en-US" sz="2600"/>
              <a:t>Scans layer by layer for flaws</a:t>
            </a:r>
            <a:endParaRPr sz="2600"/>
          </a:p>
          <a:p>
            <a:pPr indent="0" lvl="0" marL="228600" rtl="0" algn="l">
              <a:lnSpc>
                <a:spcPct val="90000"/>
              </a:lnSpc>
              <a:spcBef>
                <a:spcPts val="1000"/>
              </a:spcBef>
              <a:spcAft>
                <a:spcPts val="0"/>
              </a:spcAft>
              <a:buNone/>
            </a:pPr>
            <a:r>
              <a:t/>
            </a:r>
            <a:endParaRPr sz="2600"/>
          </a:p>
          <a:p>
            <a:pPr indent="-241300" lvl="0" marL="228600" rtl="0" algn="l">
              <a:lnSpc>
                <a:spcPct val="90000"/>
              </a:lnSpc>
              <a:spcBef>
                <a:spcPts val="1000"/>
              </a:spcBef>
              <a:spcAft>
                <a:spcPts val="0"/>
              </a:spcAft>
              <a:buSzPts val="2600"/>
              <a:buChar char="•"/>
            </a:pPr>
            <a:r>
              <a:rPr lang="en-US" sz="2600"/>
              <a:t>Continuous monitoring of vulnerabilities</a:t>
            </a:r>
            <a:endParaRPr sz="2600"/>
          </a:p>
        </p:txBody>
      </p:sp>
      <p:pic>
        <p:nvPicPr>
          <p:cNvPr id="238" name="Google Shape;238;p9"/>
          <p:cNvPicPr preferRelativeResize="0"/>
          <p:nvPr/>
        </p:nvPicPr>
        <p:blipFill>
          <a:blip r:embed="rId3">
            <a:alphaModFix/>
          </a:blip>
          <a:stretch>
            <a:fillRect/>
          </a:stretch>
        </p:blipFill>
        <p:spPr>
          <a:xfrm>
            <a:off x="839800" y="1616875"/>
            <a:ext cx="2990850" cy="952500"/>
          </a:xfrm>
          <a:prstGeom prst="rect">
            <a:avLst/>
          </a:prstGeom>
          <a:noFill/>
          <a:ln>
            <a:noFill/>
          </a:ln>
        </p:spPr>
      </p:pic>
      <p:pic>
        <p:nvPicPr>
          <p:cNvPr id="239" name="Google Shape;239;p9"/>
          <p:cNvPicPr preferRelativeResize="0"/>
          <p:nvPr/>
        </p:nvPicPr>
        <p:blipFill>
          <a:blip r:embed="rId4">
            <a:alphaModFix/>
          </a:blip>
          <a:stretch>
            <a:fillRect/>
          </a:stretch>
        </p:blipFill>
        <p:spPr>
          <a:xfrm>
            <a:off x="7622288" y="997738"/>
            <a:ext cx="3601861" cy="486251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15485575bbc_0_15"/>
          <p:cNvSpPr txBox="1"/>
          <p:nvPr>
            <p:ph type="title"/>
          </p:nvPr>
        </p:nvSpPr>
        <p:spPr>
          <a:xfrm>
            <a:off x="839788"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Hardening</a:t>
            </a:r>
            <a:endParaRPr/>
          </a:p>
        </p:txBody>
      </p:sp>
      <p:sp>
        <p:nvSpPr>
          <p:cNvPr id="246" name="Google Shape;246;g15485575bbc_0_15"/>
          <p:cNvSpPr txBox="1"/>
          <p:nvPr>
            <p:ph idx="1" type="body"/>
          </p:nvPr>
        </p:nvSpPr>
        <p:spPr>
          <a:xfrm>
            <a:off x="839800" y="1681175"/>
            <a:ext cx="7809300" cy="535500"/>
          </a:xfrm>
          <a:prstGeom prst="rect">
            <a:avLst/>
          </a:prstGeom>
        </p:spPr>
        <p:txBody>
          <a:bodyPr anchorCtr="0" anchor="b" bIns="45700" lIns="91425" spcFirstLastPara="1" rIns="91425" wrap="square" tIns="45700">
            <a:spAutoFit/>
          </a:bodyPr>
          <a:lstStyle/>
          <a:p>
            <a:pPr indent="0" lvl="0" marL="0" rtl="0" algn="l">
              <a:spcBef>
                <a:spcPts val="1000"/>
              </a:spcBef>
              <a:spcAft>
                <a:spcPts val="0"/>
              </a:spcAft>
              <a:buNone/>
            </a:pPr>
            <a:r>
              <a:rPr lang="en-US" sz="3200"/>
              <a:t>Leverage existing, well-known systems</a:t>
            </a:r>
            <a:endParaRPr sz="3200"/>
          </a:p>
        </p:txBody>
      </p:sp>
      <p:sp>
        <p:nvSpPr>
          <p:cNvPr id="247" name="Google Shape;247;g15485575bbc_0_15"/>
          <p:cNvSpPr txBox="1"/>
          <p:nvPr>
            <p:ph idx="2" type="body"/>
          </p:nvPr>
        </p:nvSpPr>
        <p:spPr>
          <a:xfrm>
            <a:off x="839800" y="2505075"/>
            <a:ext cx="8508900" cy="3684600"/>
          </a:xfrm>
          <a:prstGeom prst="rect">
            <a:avLst/>
          </a:prstGeom>
        </p:spPr>
        <p:txBody>
          <a:bodyPr anchorCtr="0" anchor="t" bIns="45700" lIns="91425" spcFirstLastPara="1" rIns="91425" wrap="square" tIns="45700">
            <a:normAutofit/>
          </a:bodyPr>
          <a:lstStyle/>
          <a:p>
            <a:pPr indent="-419100" lvl="0" marL="457200" rtl="0" algn="l">
              <a:spcBef>
                <a:spcPts val="1000"/>
              </a:spcBef>
              <a:spcAft>
                <a:spcPts val="0"/>
              </a:spcAft>
              <a:buSzPts val="3000"/>
              <a:buChar char="•"/>
            </a:pPr>
            <a:r>
              <a:rPr lang="en-US" sz="3000"/>
              <a:t>Restrict programs capabilities with </a:t>
            </a:r>
            <a:r>
              <a:rPr lang="en-US" sz="3000"/>
              <a:t>AppArmor</a:t>
            </a:r>
            <a:endParaRPr sz="3000"/>
          </a:p>
          <a:p>
            <a:pPr indent="0" lvl="0" marL="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(MAC) Mandatory Access Control with Tomoyo</a:t>
            </a:r>
            <a:endParaRPr sz="3000"/>
          </a:p>
          <a:p>
            <a:pPr indent="0" lvl="0" marL="45720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Security Enhanced Linux (SELinux)</a:t>
            </a:r>
            <a:endParaRPr sz="3000"/>
          </a:p>
          <a:p>
            <a:pPr indent="0" lvl="0" marL="0" rtl="0" algn="l">
              <a:spcBef>
                <a:spcPts val="1000"/>
              </a:spcBef>
              <a:spcAft>
                <a:spcPts val="0"/>
              </a:spcAft>
              <a:buNone/>
            </a:pPr>
            <a:r>
              <a:t/>
            </a:r>
            <a:endParaRPr sz="3000"/>
          </a:p>
        </p:txBody>
      </p:sp>
      <p:pic>
        <p:nvPicPr>
          <p:cNvPr id="248" name="Google Shape;248;g15485575bbc_0_15"/>
          <p:cNvPicPr preferRelativeResize="0"/>
          <p:nvPr/>
        </p:nvPicPr>
        <p:blipFill>
          <a:blip r:embed="rId3">
            <a:alphaModFix/>
          </a:blip>
          <a:stretch>
            <a:fillRect/>
          </a:stretch>
        </p:blipFill>
        <p:spPr>
          <a:xfrm>
            <a:off x="10287008" y="1319550"/>
            <a:ext cx="1905000" cy="1905000"/>
          </a:xfrm>
          <a:prstGeom prst="rect">
            <a:avLst/>
          </a:prstGeom>
          <a:noFill/>
          <a:ln>
            <a:noFill/>
          </a:ln>
        </p:spPr>
      </p:pic>
      <p:pic>
        <p:nvPicPr>
          <p:cNvPr id="249" name="Google Shape;249;g15485575bbc_0_15"/>
          <p:cNvPicPr preferRelativeResize="0"/>
          <p:nvPr/>
        </p:nvPicPr>
        <p:blipFill>
          <a:blip r:embed="rId4">
            <a:alphaModFix/>
          </a:blip>
          <a:stretch>
            <a:fillRect/>
          </a:stretch>
        </p:blipFill>
        <p:spPr>
          <a:xfrm>
            <a:off x="9953633" y="3318600"/>
            <a:ext cx="1057275" cy="1428750"/>
          </a:xfrm>
          <a:prstGeom prst="rect">
            <a:avLst/>
          </a:prstGeom>
          <a:noFill/>
          <a:ln>
            <a:noFill/>
          </a:ln>
        </p:spPr>
      </p:pic>
      <p:pic>
        <p:nvPicPr>
          <p:cNvPr id="250" name="Google Shape;250;g15485575bbc_0_15"/>
          <p:cNvPicPr preferRelativeResize="0"/>
          <p:nvPr/>
        </p:nvPicPr>
        <p:blipFill>
          <a:blip r:embed="rId5">
            <a:alphaModFix/>
          </a:blip>
          <a:stretch>
            <a:fillRect/>
          </a:stretch>
        </p:blipFill>
        <p:spPr>
          <a:xfrm>
            <a:off x="10726760" y="4747350"/>
            <a:ext cx="1465239" cy="1325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875fc3c625_0_0"/>
          <p:cNvSpPr txBox="1"/>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sz="4400">
                <a:solidFill>
                  <a:srgbClr val="000000"/>
                </a:solidFill>
                <a:latin typeface="Twentieth Century"/>
                <a:ea typeface="Twentieth Century"/>
                <a:cs typeface="Twentieth Century"/>
                <a:sym typeface="Twentieth Century"/>
              </a:rPr>
              <a:t>Project: Pi-hole</a:t>
            </a:r>
            <a:endParaRPr sz="4400">
              <a:solidFill>
                <a:srgbClr val="000000"/>
              </a:solidFill>
              <a:latin typeface="Twentieth Century"/>
              <a:ea typeface="Twentieth Century"/>
              <a:cs typeface="Twentieth Century"/>
              <a:sym typeface="Twentieth Century"/>
            </a:endParaRPr>
          </a:p>
        </p:txBody>
      </p:sp>
      <p:sp>
        <p:nvSpPr>
          <p:cNvPr id="257" name="Google Shape;257;g1875fc3c625_0_0"/>
          <p:cNvSpPr txBox="1"/>
          <p:nvPr/>
        </p:nvSpPr>
        <p:spPr>
          <a:xfrm>
            <a:off x="839813" y="2505075"/>
            <a:ext cx="10515600" cy="36846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Clr>
                <a:srgbClr val="000000"/>
              </a:buClr>
              <a:buSzPts val="2400"/>
              <a:buChar char="-"/>
            </a:pPr>
            <a:r>
              <a:rPr lang="en-US" sz="2400">
                <a:solidFill>
                  <a:srgbClr val="000000"/>
                </a:solidFill>
                <a:latin typeface="Avenir"/>
                <a:ea typeface="Avenir"/>
                <a:cs typeface="Avenir"/>
                <a:sym typeface="Avenir"/>
              </a:rPr>
              <a:t>DNS sinkhole</a:t>
            </a:r>
            <a:endParaRPr sz="2400">
              <a:solidFill>
                <a:srgbClr val="000000"/>
              </a:solidFill>
              <a:latin typeface="Avenir"/>
              <a:ea typeface="Avenir"/>
              <a:cs typeface="Avenir"/>
              <a:sym typeface="Avenir"/>
            </a:endParaRPr>
          </a:p>
          <a:p>
            <a:pPr indent="-381000" lvl="0" marL="457200" rtl="0" algn="l">
              <a:lnSpc>
                <a:spcPct val="90000"/>
              </a:lnSpc>
              <a:spcBef>
                <a:spcPts val="0"/>
              </a:spcBef>
              <a:spcAft>
                <a:spcPts val="0"/>
              </a:spcAft>
              <a:buClr>
                <a:srgbClr val="000000"/>
              </a:buClr>
              <a:buSzPts val="2400"/>
              <a:buChar char="-"/>
            </a:pPr>
            <a:r>
              <a:rPr lang="en-US" sz="2400">
                <a:solidFill>
                  <a:srgbClr val="000000"/>
                </a:solidFill>
                <a:latin typeface="Avenir"/>
                <a:ea typeface="Avenir"/>
                <a:cs typeface="Avenir"/>
                <a:sym typeface="Avenir"/>
              </a:rPr>
              <a:t>blocks ads, trackers</a:t>
            </a:r>
            <a:r>
              <a:rPr lang="en-US" sz="2400">
                <a:latin typeface="Avenir"/>
                <a:ea typeface="Avenir"/>
                <a:cs typeface="Avenir"/>
                <a:sym typeface="Avenir"/>
              </a:rPr>
              <a:t> (or whatever domain name you want)</a:t>
            </a:r>
            <a:endParaRPr sz="2400">
              <a:latin typeface="Avenir"/>
              <a:ea typeface="Avenir"/>
              <a:cs typeface="Avenir"/>
              <a:sym typeface="Avenir"/>
            </a:endParaRPr>
          </a:p>
          <a:p>
            <a:pPr indent="-381000" lvl="0" marL="457200" rtl="0" algn="l">
              <a:lnSpc>
                <a:spcPct val="90000"/>
              </a:lnSpc>
              <a:spcBef>
                <a:spcPts val="0"/>
              </a:spcBef>
              <a:spcAft>
                <a:spcPts val="0"/>
              </a:spcAft>
              <a:buClr>
                <a:srgbClr val="000000"/>
              </a:buClr>
              <a:buSzPts val="2400"/>
              <a:buFont typeface="Avenir"/>
              <a:buChar char="-"/>
            </a:pPr>
            <a:r>
              <a:rPr lang="en-US" sz="2400">
                <a:latin typeface="Avenir"/>
                <a:ea typeface="Avenir"/>
                <a:cs typeface="Avenir"/>
                <a:sym typeface="Avenir"/>
              </a:rPr>
              <a:t>one authority</a:t>
            </a:r>
            <a:endParaRPr sz="2400">
              <a:latin typeface="Avenir"/>
              <a:ea typeface="Avenir"/>
              <a:cs typeface="Avenir"/>
              <a:sym typeface="Avenir"/>
            </a:endParaRPr>
          </a:p>
          <a:p>
            <a:pPr indent="-381000" lvl="0" marL="457200" rtl="0" algn="l">
              <a:lnSpc>
                <a:spcPct val="90000"/>
              </a:lnSpc>
              <a:spcBef>
                <a:spcPts val="0"/>
              </a:spcBef>
              <a:spcAft>
                <a:spcPts val="0"/>
              </a:spcAft>
              <a:buSzPts val="2400"/>
              <a:buFont typeface="Avenir"/>
              <a:buChar char="-"/>
            </a:pPr>
            <a:r>
              <a:rPr lang="en-US" sz="2400">
                <a:latin typeface="Avenir"/>
                <a:ea typeface="Avenir"/>
                <a:cs typeface="Avenir"/>
                <a:sym typeface="Avenir"/>
              </a:rPr>
              <a:t>works for all devices in network</a:t>
            </a:r>
            <a:endParaRPr sz="2400">
              <a:latin typeface="Avenir"/>
              <a:ea typeface="Avenir"/>
              <a:cs typeface="Avenir"/>
              <a:sym typeface="Avenir"/>
            </a:endParaRPr>
          </a:p>
          <a:p>
            <a:pPr indent="-381000" lvl="0" marL="457200" rtl="0" algn="l">
              <a:lnSpc>
                <a:spcPct val="90000"/>
              </a:lnSpc>
              <a:spcBef>
                <a:spcPts val="0"/>
              </a:spcBef>
              <a:spcAft>
                <a:spcPts val="0"/>
              </a:spcAft>
              <a:buSzPts val="2400"/>
              <a:buFont typeface="Avenir"/>
              <a:buChar char="-"/>
            </a:pPr>
            <a:r>
              <a:rPr lang="en-US" sz="2400">
                <a:latin typeface="Avenir"/>
                <a:ea typeface="Avenir"/>
                <a:cs typeface="Avenir"/>
                <a:sym typeface="Avenir"/>
              </a:rPr>
              <a:t>can work as DHCP</a:t>
            </a:r>
            <a:endParaRPr sz="2400">
              <a:latin typeface="Avenir"/>
              <a:ea typeface="Avenir"/>
              <a:cs typeface="Avenir"/>
              <a:sym typeface="Avenir"/>
            </a:endParaRPr>
          </a:p>
        </p:txBody>
      </p:sp>
      <p:sp>
        <p:nvSpPr>
          <p:cNvPr id="258" name="Google Shape;258;g1875fc3c625_0_0"/>
          <p:cNvSpPr txBox="1"/>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1000"/>
              </a:spcBef>
              <a:spcAft>
                <a:spcPts val="0"/>
              </a:spcAft>
              <a:buNone/>
            </a:pPr>
            <a:r>
              <a:t/>
            </a:r>
            <a:endParaRPr b="1" sz="2400">
              <a:solidFill>
                <a:srgbClr val="000000"/>
              </a:solidFill>
              <a:latin typeface="Avenir"/>
              <a:ea typeface="Avenir"/>
              <a:cs typeface="Avenir"/>
              <a:sym typeface="Avenir"/>
            </a:endParaRPr>
          </a:p>
        </p:txBody>
      </p:sp>
      <p:sp>
        <p:nvSpPr>
          <p:cNvPr id="259" name="Google Shape;259;g1875fc3c625_0_0"/>
          <p:cNvSpPr txBox="1"/>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1000"/>
              </a:spcBef>
              <a:spcAft>
                <a:spcPts val="0"/>
              </a:spcAft>
              <a:buNone/>
            </a:pPr>
            <a:r>
              <a:t/>
            </a:r>
            <a:endParaRPr b="1" sz="2400">
              <a:solidFill>
                <a:srgbClr val="000000"/>
              </a:solidFill>
              <a:latin typeface="Avenir"/>
              <a:ea typeface="Avenir"/>
              <a:cs typeface="Avenir"/>
              <a:sym typeface="Avenir"/>
            </a:endParaRPr>
          </a:p>
        </p:txBody>
      </p:sp>
      <p:pic>
        <p:nvPicPr>
          <p:cNvPr id="260" name="Google Shape;260;g1875fc3c625_0_0"/>
          <p:cNvPicPr preferRelativeResize="0"/>
          <p:nvPr/>
        </p:nvPicPr>
        <p:blipFill>
          <a:blip r:embed="rId3">
            <a:alphaModFix/>
          </a:blip>
          <a:stretch>
            <a:fillRect/>
          </a:stretch>
        </p:blipFill>
        <p:spPr>
          <a:xfrm>
            <a:off x="4384471" y="365125"/>
            <a:ext cx="824874" cy="1325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1875fc3c625_0_36"/>
          <p:cNvSpPr txBox="1"/>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sz="4400">
                <a:solidFill>
                  <a:srgbClr val="000000"/>
                </a:solidFill>
                <a:latin typeface="Twentieth Century"/>
                <a:ea typeface="Twentieth Century"/>
                <a:cs typeface="Twentieth Century"/>
                <a:sym typeface="Twentieth Century"/>
              </a:rPr>
              <a:t>Project: Pi-hole</a:t>
            </a:r>
            <a:endParaRPr sz="4400">
              <a:solidFill>
                <a:srgbClr val="000000"/>
              </a:solidFill>
              <a:latin typeface="Twentieth Century"/>
              <a:ea typeface="Twentieth Century"/>
              <a:cs typeface="Twentieth Century"/>
              <a:sym typeface="Twentieth Century"/>
            </a:endParaRPr>
          </a:p>
        </p:txBody>
      </p:sp>
      <p:sp>
        <p:nvSpPr>
          <p:cNvPr id="267" name="Google Shape;267;g1875fc3c625_0_36"/>
          <p:cNvSpPr txBox="1"/>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1000"/>
              </a:spcBef>
              <a:spcAft>
                <a:spcPts val="0"/>
              </a:spcAft>
              <a:buNone/>
            </a:pPr>
            <a:r>
              <a:rPr b="1" lang="en-US" sz="2400">
                <a:latin typeface="Avenir"/>
                <a:ea typeface="Avenir"/>
                <a:cs typeface="Avenir"/>
                <a:sym typeface="Avenir"/>
              </a:rPr>
              <a:t>Setup</a:t>
            </a:r>
            <a:endParaRPr b="1" sz="2400">
              <a:latin typeface="Avenir"/>
              <a:ea typeface="Avenir"/>
              <a:cs typeface="Avenir"/>
              <a:sym typeface="Avenir"/>
            </a:endParaRPr>
          </a:p>
        </p:txBody>
      </p:sp>
      <p:sp>
        <p:nvSpPr>
          <p:cNvPr id="268" name="Google Shape;268;g1875fc3c625_0_36"/>
          <p:cNvSpPr txBox="1"/>
          <p:nvPr/>
        </p:nvSpPr>
        <p:spPr>
          <a:xfrm>
            <a:off x="839800" y="2505075"/>
            <a:ext cx="10515600" cy="32247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Clr>
                <a:schemeClr val="dk1"/>
              </a:buClr>
              <a:buSzPts val="2400"/>
              <a:buFont typeface="Avenir"/>
              <a:buChar char="-"/>
            </a:pPr>
            <a:r>
              <a:rPr lang="en-US" sz="2400" u="sng">
                <a:solidFill>
                  <a:schemeClr val="hlink"/>
                </a:solidFill>
                <a:latin typeface="Avenir"/>
                <a:ea typeface="Avenir"/>
                <a:cs typeface="Avenir"/>
                <a:sym typeface="Avenir"/>
                <a:hlinkClick r:id="rId3"/>
              </a:rPr>
              <a:t>https://github.com/pi-hole/pi-hole</a:t>
            </a:r>
            <a:r>
              <a:rPr lang="en-US" sz="2400">
                <a:solidFill>
                  <a:schemeClr val="dk1"/>
                </a:solidFill>
                <a:latin typeface="Avenir"/>
                <a:ea typeface="Avenir"/>
                <a:cs typeface="Avenir"/>
                <a:sym typeface="Avenir"/>
              </a:rPr>
              <a:t> (manual setup)</a:t>
            </a:r>
            <a:endParaRPr sz="2400">
              <a:solidFill>
                <a:schemeClr val="dk1"/>
              </a:solidFill>
              <a:latin typeface="Avenir"/>
              <a:ea typeface="Avenir"/>
              <a:cs typeface="Avenir"/>
              <a:sym typeface="Avenir"/>
            </a:endParaRPr>
          </a:p>
          <a:p>
            <a:pPr indent="0" lvl="0" marL="0" rtl="0" algn="l">
              <a:lnSpc>
                <a:spcPct val="90000"/>
              </a:lnSpc>
              <a:spcBef>
                <a:spcPts val="1000"/>
              </a:spcBef>
              <a:spcAft>
                <a:spcPts val="0"/>
              </a:spcAft>
              <a:buNone/>
            </a:pPr>
            <a:r>
              <a:t/>
            </a:r>
            <a:endParaRPr sz="2400">
              <a:solidFill>
                <a:schemeClr val="dk1"/>
              </a:solidFill>
              <a:latin typeface="Avenir"/>
              <a:ea typeface="Avenir"/>
              <a:cs typeface="Avenir"/>
              <a:sym typeface="Avenir"/>
            </a:endParaRPr>
          </a:p>
          <a:p>
            <a:pPr indent="-381000" lvl="0" marL="457200" rtl="0" algn="l">
              <a:lnSpc>
                <a:spcPct val="90000"/>
              </a:lnSpc>
              <a:spcBef>
                <a:spcPts val="1000"/>
              </a:spcBef>
              <a:spcAft>
                <a:spcPts val="0"/>
              </a:spcAft>
              <a:buClr>
                <a:schemeClr val="dk1"/>
              </a:buClr>
              <a:buSzPts val="2400"/>
              <a:buFont typeface="Avenir"/>
              <a:buChar char="-"/>
            </a:pPr>
            <a:r>
              <a:rPr lang="en-US" sz="2400" u="sng">
                <a:solidFill>
                  <a:schemeClr val="hlink"/>
                </a:solidFill>
                <a:latin typeface="Avenir"/>
                <a:ea typeface="Avenir"/>
                <a:cs typeface="Avenir"/>
                <a:sym typeface="Avenir"/>
                <a:hlinkClick r:id="rId4"/>
              </a:rPr>
              <a:t>https://github.com/pi-hole/docker-pi-hole/</a:t>
            </a:r>
            <a:r>
              <a:rPr lang="en-US" sz="2400">
                <a:solidFill>
                  <a:schemeClr val="dk1"/>
                </a:solidFill>
                <a:latin typeface="Avenir"/>
                <a:ea typeface="Avenir"/>
                <a:cs typeface="Avenir"/>
                <a:sym typeface="Avenir"/>
              </a:rPr>
              <a:t> </a:t>
            </a:r>
            <a:endParaRPr sz="2400">
              <a:solidFill>
                <a:schemeClr val="dk1"/>
              </a:solidFill>
              <a:latin typeface="Avenir"/>
              <a:ea typeface="Avenir"/>
              <a:cs typeface="Avenir"/>
              <a:sym typeface="Avenir"/>
            </a:endParaRPr>
          </a:p>
          <a:p>
            <a:pPr indent="-381000" lvl="0" marL="457200" rtl="0" algn="l">
              <a:lnSpc>
                <a:spcPct val="90000"/>
              </a:lnSpc>
              <a:spcBef>
                <a:spcPts val="0"/>
              </a:spcBef>
              <a:spcAft>
                <a:spcPts val="0"/>
              </a:spcAft>
              <a:buSzPts val="2400"/>
              <a:buFont typeface="Avenir"/>
              <a:buChar char="-"/>
            </a:pPr>
            <a:r>
              <a:rPr lang="en-US" sz="2400" u="sng">
                <a:solidFill>
                  <a:schemeClr val="hlink"/>
                </a:solidFill>
                <a:latin typeface="Avenir"/>
                <a:ea typeface="Avenir"/>
                <a:cs typeface="Avenir"/>
                <a:sym typeface="Avenir"/>
                <a:hlinkClick r:id="rId5"/>
              </a:rPr>
              <a:t>https://hub.docker.com/r/pihole/pihole/</a:t>
            </a:r>
            <a:endParaRPr sz="2400">
              <a:latin typeface="Roboto Mono"/>
              <a:ea typeface="Roboto Mono"/>
              <a:cs typeface="Roboto Mono"/>
              <a:sym typeface="Roboto Mono"/>
            </a:endParaRPr>
          </a:p>
        </p:txBody>
      </p:sp>
      <p:sp>
        <p:nvSpPr>
          <p:cNvPr id="269" name="Google Shape;269;g1875fc3c625_0_36"/>
          <p:cNvSpPr txBox="1"/>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1000"/>
              </a:spcBef>
              <a:spcAft>
                <a:spcPts val="0"/>
              </a:spcAft>
              <a:buNone/>
            </a:pPr>
            <a:r>
              <a:t/>
            </a:r>
            <a:endParaRPr b="1" sz="2400">
              <a:solidFill>
                <a:srgbClr val="000000"/>
              </a:solidFill>
              <a:latin typeface="Avenir"/>
              <a:ea typeface="Avenir"/>
              <a:cs typeface="Avenir"/>
              <a:sym typeface="Avenir"/>
            </a:endParaRPr>
          </a:p>
        </p:txBody>
      </p:sp>
      <p:pic>
        <p:nvPicPr>
          <p:cNvPr id="270" name="Google Shape;270;g1875fc3c625_0_36"/>
          <p:cNvPicPr preferRelativeResize="0"/>
          <p:nvPr/>
        </p:nvPicPr>
        <p:blipFill>
          <a:blip r:embed="rId6">
            <a:alphaModFix/>
          </a:blip>
          <a:stretch>
            <a:fillRect/>
          </a:stretch>
        </p:blipFill>
        <p:spPr>
          <a:xfrm>
            <a:off x="4384471" y="365125"/>
            <a:ext cx="824874" cy="1325700"/>
          </a:xfrm>
          <a:prstGeom prst="rect">
            <a:avLst/>
          </a:prstGeom>
          <a:noFill/>
          <a:ln>
            <a:noFill/>
          </a:ln>
        </p:spPr>
      </p:pic>
      <p:sp>
        <p:nvSpPr>
          <p:cNvPr id="271" name="Google Shape;271;g1875fc3c625_0_36"/>
          <p:cNvSpPr txBox="1"/>
          <p:nvPr/>
        </p:nvSpPr>
        <p:spPr>
          <a:xfrm>
            <a:off x="1810150" y="4458775"/>
            <a:ext cx="8574900" cy="5172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 docker-compose up -d</a:t>
            </a:r>
            <a:endParaRPr sz="2400">
              <a:latin typeface="Roboto Mono"/>
              <a:ea typeface="Roboto Mono"/>
              <a:cs typeface="Roboto Mono"/>
              <a:sym typeface="Roboto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549d51e2cc_0_10"/>
          <p:cNvSpPr txBox="1"/>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sz="4400">
                <a:solidFill>
                  <a:srgbClr val="000000"/>
                </a:solidFill>
                <a:latin typeface="Twentieth Century"/>
                <a:ea typeface="Twentieth Century"/>
                <a:cs typeface="Twentieth Century"/>
                <a:sym typeface="Twentieth Century"/>
              </a:rPr>
              <a:t>Project: Pi-hole</a:t>
            </a:r>
            <a:endParaRPr sz="4400">
              <a:solidFill>
                <a:srgbClr val="000000"/>
              </a:solidFill>
              <a:latin typeface="Twentieth Century"/>
              <a:ea typeface="Twentieth Century"/>
              <a:cs typeface="Twentieth Century"/>
              <a:sym typeface="Twentieth Century"/>
            </a:endParaRPr>
          </a:p>
        </p:txBody>
      </p:sp>
      <p:sp>
        <p:nvSpPr>
          <p:cNvPr id="278" name="Google Shape;278;g1549d51e2cc_0_10"/>
          <p:cNvSpPr txBox="1"/>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1000"/>
              </a:spcBef>
              <a:spcAft>
                <a:spcPts val="0"/>
              </a:spcAft>
              <a:buNone/>
            </a:pPr>
            <a:r>
              <a:rPr b="1" lang="en-US" sz="2400">
                <a:solidFill>
                  <a:schemeClr val="dk1"/>
                </a:solidFill>
                <a:latin typeface="Avenir"/>
                <a:ea typeface="Avenir"/>
                <a:cs typeface="Avenir"/>
                <a:sym typeface="Avenir"/>
              </a:rPr>
              <a:t>Preconfigured RPi image</a:t>
            </a:r>
            <a:endParaRPr b="1" sz="2400">
              <a:latin typeface="Avenir"/>
              <a:ea typeface="Avenir"/>
              <a:cs typeface="Avenir"/>
              <a:sym typeface="Avenir"/>
            </a:endParaRPr>
          </a:p>
        </p:txBody>
      </p:sp>
      <p:sp>
        <p:nvSpPr>
          <p:cNvPr id="279" name="Google Shape;279;g1549d51e2cc_0_10"/>
          <p:cNvSpPr txBox="1"/>
          <p:nvPr/>
        </p:nvSpPr>
        <p:spPr>
          <a:xfrm>
            <a:off x="839800" y="2505075"/>
            <a:ext cx="10515600" cy="3426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Clr>
                <a:schemeClr val="dk1"/>
              </a:buClr>
              <a:buSzPts val="2400"/>
              <a:buFont typeface="Avenir"/>
              <a:buChar char="-"/>
            </a:pPr>
            <a:r>
              <a:rPr lang="en-US" sz="2400" u="sng">
                <a:solidFill>
                  <a:schemeClr val="hlink"/>
                </a:solidFill>
                <a:latin typeface="Avenir"/>
                <a:ea typeface="Avenir"/>
                <a:cs typeface="Avenir"/>
                <a:sym typeface="Avenir"/>
                <a:hlinkClick r:id="rId3"/>
              </a:rPr>
              <a:t>drive.google.com/file/d/1GZQBOYtnCTuL6GZ7jkmDVAAeMVF5QSmh</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400">
              <a:latin typeface="Avenir"/>
              <a:ea typeface="Avenir"/>
              <a:cs typeface="Avenir"/>
              <a:sym typeface="Avenir"/>
            </a:endParaRPr>
          </a:p>
          <a:p>
            <a:pPr indent="-381000" lvl="0" marL="457200" rtl="0" algn="l">
              <a:lnSpc>
                <a:spcPct val="90000"/>
              </a:lnSpc>
              <a:spcBef>
                <a:spcPts val="1000"/>
              </a:spcBef>
              <a:spcAft>
                <a:spcPts val="0"/>
              </a:spcAft>
              <a:buSzPts val="2400"/>
              <a:buFont typeface="Avenir"/>
              <a:buChar char="-"/>
            </a:pPr>
            <a:r>
              <a:rPr lang="en-US" sz="2400">
                <a:latin typeface="Avenir"/>
                <a:ea typeface="Avenir"/>
                <a:cs typeface="Avenir"/>
                <a:sym typeface="Avenir"/>
              </a:rPr>
              <a:t>(WiFi AP not working due to DHCP issues)</a:t>
            </a:r>
            <a:endParaRPr sz="2400">
              <a:latin typeface="Avenir"/>
              <a:ea typeface="Avenir"/>
              <a:cs typeface="Avenir"/>
              <a:sym typeface="Avenir"/>
            </a:endParaRPr>
          </a:p>
        </p:txBody>
      </p:sp>
      <p:sp>
        <p:nvSpPr>
          <p:cNvPr id="280" name="Google Shape;280;g1549d51e2cc_0_10"/>
          <p:cNvSpPr txBox="1"/>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1000"/>
              </a:spcBef>
              <a:spcAft>
                <a:spcPts val="0"/>
              </a:spcAft>
              <a:buNone/>
            </a:pPr>
            <a:r>
              <a:t/>
            </a:r>
            <a:endParaRPr b="1" sz="2400">
              <a:solidFill>
                <a:srgbClr val="000000"/>
              </a:solidFill>
              <a:latin typeface="Avenir"/>
              <a:ea typeface="Avenir"/>
              <a:cs typeface="Avenir"/>
              <a:sym typeface="Avenir"/>
            </a:endParaRPr>
          </a:p>
        </p:txBody>
      </p:sp>
      <p:pic>
        <p:nvPicPr>
          <p:cNvPr id="281" name="Google Shape;281;g1549d51e2cc_0_10"/>
          <p:cNvPicPr preferRelativeResize="0"/>
          <p:nvPr/>
        </p:nvPicPr>
        <p:blipFill>
          <a:blip r:embed="rId4">
            <a:alphaModFix/>
          </a:blip>
          <a:stretch>
            <a:fillRect/>
          </a:stretch>
        </p:blipFill>
        <p:spPr>
          <a:xfrm>
            <a:off x="4384471" y="365125"/>
            <a:ext cx="824874" cy="1325700"/>
          </a:xfrm>
          <a:prstGeom prst="rect">
            <a:avLst/>
          </a:prstGeom>
          <a:noFill/>
          <a:ln>
            <a:noFill/>
          </a:ln>
        </p:spPr>
      </p:pic>
      <p:sp>
        <p:nvSpPr>
          <p:cNvPr id="282" name="Google Shape;282;g1549d51e2cc_0_10"/>
          <p:cNvSpPr txBox="1"/>
          <p:nvPr/>
        </p:nvSpPr>
        <p:spPr>
          <a:xfrm>
            <a:off x="1810150" y="3151950"/>
            <a:ext cx="8574900" cy="1438500"/>
          </a:xfrm>
          <a:prstGeom prst="rect">
            <a:avLst/>
          </a:prstGeom>
          <a:solidFill>
            <a:srgbClr val="D9D9D9"/>
          </a:solid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host   $ ssh dietpi@IP    # pw = dietpi</a:t>
            </a:r>
            <a:endParaRPr sz="2400">
              <a:solidFill>
                <a:schemeClr val="dk1"/>
              </a:solidFill>
              <a:latin typeface="Roboto Mono"/>
              <a:ea typeface="Roboto Mono"/>
              <a:cs typeface="Roboto Mono"/>
              <a:sym typeface="Roboto Mono"/>
            </a:endParaRPr>
          </a:p>
          <a:p>
            <a:pPr indent="0" lvl="0" marL="0" rtl="0" algn="l">
              <a:lnSpc>
                <a:spcPct val="90000"/>
              </a:lnSpc>
              <a:spcBef>
                <a:spcPts val="100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dietpi $ cd Pi-hole/</a:t>
            </a:r>
            <a:endParaRPr sz="2400">
              <a:solidFill>
                <a:schemeClr val="dk1"/>
              </a:solidFill>
              <a:latin typeface="Roboto Mono"/>
              <a:ea typeface="Roboto Mono"/>
              <a:cs typeface="Roboto Mono"/>
              <a:sym typeface="Roboto Mono"/>
            </a:endParaRPr>
          </a:p>
          <a:p>
            <a:pPr indent="0" lvl="0" marL="0" rtl="0" algn="l">
              <a:lnSpc>
                <a:spcPct val="90000"/>
              </a:lnSpc>
              <a:spcBef>
                <a:spcPts val="1000"/>
              </a:spcBef>
              <a:spcAft>
                <a:spcPts val="0"/>
              </a:spcAft>
              <a:buClr>
                <a:schemeClr val="dk1"/>
              </a:buClr>
              <a:buSzPts val="1100"/>
              <a:buFont typeface="Arial"/>
              <a:buNone/>
            </a:pPr>
            <a:r>
              <a:rPr lang="en-US" sz="2400">
                <a:solidFill>
                  <a:schemeClr val="dk1"/>
                </a:solidFill>
                <a:latin typeface="Roboto Mono"/>
                <a:ea typeface="Roboto Mono"/>
                <a:cs typeface="Roboto Mono"/>
                <a:sym typeface="Roboto Mono"/>
              </a:rPr>
              <a:t>dietpi $ docker-compose -d up</a:t>
            </a:r>
            <a:endParaRPr sz="2400">
              <a:latin typeface="Roboto Mono"/>
              <a:ea typeface="Roboto Mono"/>
              <a:cs typeface="Roboto Mono"/>
              <a:sym typeface="Roboto Mono"/>
            </a:endParaRPr>
          </a:p>
        </p:txBody>
      </p:sp>
      <p:sp>
        <p:nvSpPr>
          <p:cNvPr id="283" name="Google Shape;283;g1549d51e2cc_0_10"/>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1549e06de7c_2_0"/>
          <p:cNvSpPr txBox="1"/>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sz="4400">
                <a:solidFill>
                  <a:srgbClr val="000000"/>
                </a:solidFill>
                <a:latin typeface="Twentieth Century"/>
                <a:ea typeface="Twentieth Century"/>
                <a:cs typeface="Twentieth Century"/>
                <a:sym typeface="Twentieth Century"/>
              </a:rPr>
              <a:t>Project: Pi-hole</a:t>
            </a:r>
            <a:endParaRPr sz="4400">
              <a:solidFill>
                <a:srgbClr val="000000"/>
              </a:solidFill>
              <a:latin typeface="Twentieth Century"/>
              <a:ea typeface="Twentieth Century"/>
              <a:cs typeface="Twentieth Century"/>
              <a:sym typeface="Twentieth Century"/>
            </a:endParaRPr>
          </a:p>
        </p:txBody>
      </p:sp>
      <p:sp>
        <p:nvSpPr>
          <p:cNvPr id="290" name="Google Shape;290;g1549e06de7c_2_0"/>
          <p:cNvSpPr txBox="1"/>
          <p:nvPr/>
        </p:nvSpPr>
        <p:spPr>
          <a:xfrm>
            <a:off x="839807" y="1681175"/>
            <a:ext cx="80787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1000"/>
              </a:spcBef>
              <a:spcAft>
                <a:spcPts val="0"/>
              </a:spcAft>
              <a:buNone/>
            </a:pPr>
            <a:r>
              <a:rPr b="1" lang="en-US" sz="2400">
                <a:solidFill>
                  <a:schemeClr val="dk1"/>
                </a:solidFill>
                <a:latin typeface="Avenir"/>
                <a:ea typeface="Avenir"/>
                <a:cs typeface="Avenir"/>
                <a:sym typeface="Avenir"/>
              </a:rPr>
              <a:t>Performance (untuned, conservative adlists)</a:t>
            </a:r>
            <a:endParaRPr b="1" sz="2400">
              <a:latin typeface="Avenir"/>
              <a:ea typeface="Avenir"/>
              <a:cs typeface="Avenir"/>
              <a:sym typeface="Avenir"/>
            </a:endParaRPr>
          </a:p>
        </p:txBody>
      </p:sp>
      <p:sp>
        <p:nvSpPr>
          <p:cNvPr id="291" name="Google Shape;291;g1549e06de7c_2_0"/>
          <p:cNvSpPr txBox="1"/>
          <p:nvPr/>
        </p:nvSpPr>
        <p:spPr>
          <a:xfrm>
            <a:off x="839800" y="2505075"/>
            <a:ext cx="10515600" cy="37386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Clr>
                <a:schemeClr val="dk1"/>
              </a:buClr>
              <a:buSzPts val="2400"/>
              <a:buFont typeface="Avenir"/>
              <a:buChar char="-"/>
            </a:pPr>
            <a:r>
              <a:rPr lang="en-US" sz="2400" u="sng">
                <a:solidFill>
                  <a:schemeClr val="hlink"/>
                </a:solidFill>
                <a:latin typeface="Avenir"/>
                <a:ea typeface="Avenir"/>
                <a:cs typeface="Avenir"/>
                <a:sym typeface="Avenir"/>
                <a:hlinkClick r:id="rId3"/>
              </a:rPr>
              <a:t>adblock-tester.com</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400">
              <a:latin typeface="Avenir"/>
              <a:ea typeface="Avenir"/>
              <a:cs typeface="Avenir"/>
              <a:sym typeface="Avenir"/>
            </a:endParaRPr>
          </a:p>
          <a:p>
            <a:pPr indent="0" lvl="0" marL="0" rtl="0" algn="l">
              <a:lnSpc>
                <a:spcPct val="90000"/>
              </a:lnSpc>
              <a:spcBef>
                <a:spcPts val="1000"/>
              </a:spcBef>
              <a:spcAft>
                <a:spcPts val="0"/>
              </a:spcAft>
              <a:buNone/>
            </a:pPr>
            <a:r>
              <a:t/>
            </a:r>
            <a:endParaRPr sz="2200">
              <a:latin typeface="Avenir"/>
              <a:ea typeface="Avenir"/>
              <a:cs typeface="Avenir"/>
              <a:sym typeface="Avenir"/>
            </a:endParaRPr>
          </a:p>
          <a:p>
            <a:pPr indent="0" lvl="0" marL="0" rtl="0" algn="l">
              <a:lnSpc>
                <a:spcPct val="90000"/>
              </a:lnSpc>
              <a:spcBef>
                <a:spcPts val="1000"/>
              </a:spcBef>
              <a:spcAft>
                <a:spcPts val="0"/>
              </a:spcAft>
              <a:buNone/>
            </a:pPr>
            <a:r>
              <a:t/>
            </a:r>
            <a:endParaRPr sz="2200">
              <a:latin typeface="Avenir"/>
              <a:ea typeface="Avenir"/>
              <a:cs typeface="Avenir"/>
              <a:sym typeface="Avenir"/>
            </a:endParaRPr>
          </a:p>
          <a:p>
            <a:pPr indent="0" lvl="0" marL="0" rtl="0" algn="l">
              <a:lnSpc>
                <a:spcPct val="90000"/>
              </a:lnSpc>
              <a:spcBef>
                <a:spcPts val="1000"/>
              </a:spcBef>
              <a:spcAft>
                <a:spcPts val="0"/>
              </a:spcAft>
              <a:buNone/>
            </a:pPr>
            <a:r>
              <a:rPr lang="en-US" sz="2200">
                <a:latin typeface="Avenir"/>
                <a:ea typeface="Avenir"/>
                <a:cs typeface="Avenir"/>
                <a:sym typeface="Avenir"/>
              </a:rPr>
              <a:t>BUT: DNS level ≠ Browser level</a:t>
            </a:r>
            <a:endParaRPr sz="2200">
              <a:latin typeface="Avenir"/>
              <a:ea typeface="Avenir"/>
              <a:cs typeface="Avenir"/>
              <a:sym typeface="Avenir"/>
            </a:endParaRPr>
          </a:p>
        </p:txBody>
      </p:sp>
      <p:pic>
        <p:nvPicPr>
          <p:cNvPr id="292" name="Google Shape;292;g1549e06de7c_2_0"/>
          <p:cNvPicPr preferRelativeResize="0"/>
          <p:nvPr/>
        </p:nvPicPr>
        <p:blipFill>
          <a:blip r:embed="rId4">
            <a:alphaModFix/>
          </a:blip>
          <a:stretch>
            <a:fillRect/>
          </a:stretch>
        </p:blipFill>
        <p:spPr>
          <a:xfrm>
            <a:off x="4384471" y="365125"/>
            <a:ext cx="824874" cy="1325700"/>
          </a:xfrm>
          <a:prstGeom prst="rect">
            <a:avLst/>
          </a:prstGeom>
          <a:noFill/>
          <a:ln>
            <a:noFill/>
          </a:ln>
        </p:spPr>
      </p:pic>
      <p:pic>
        <p:nvPicPr>
          <p:cNvPr id="293" name="Google Shape;293;g1549e06de7c_2_0"/>
          <p:cNvPicPr preferRelativeResize="0"/>
          <p:nvPr/>
        </p:nvPicPr>
        <p:blipFill>
          <a:blip r:embed="rId5">
            <a:alphaModFix/>
          </a:blip>
          <a:stretch>
            <a:fillRect/>
          </a:stretch>
        </p:blipFill>
        <p:spPr>
          <a:xfrm>
            <a:off x="1811350" y="3192275"/>
            <a:ext cx="8572500" cy="1390650"/>
          </a:xfrm>
          <a:prstGeom prst="rect">
            <a:avLst/>
          </a:prstGeom>
          <a:noFill/>
          <a:ln>
            <a:noFill/>
          </a:ln>
        </p:spPr>
      </p:pic>
      <p:pic>
        <p:nvPicPr>
          <p:cNvPr id="294" name="Google Shape;294;g1549e06de7c_2_0"/>
          <p:cNvPicPr preferRelativeResize="0"/>
          <p:nvPr/>
        </p:nvPicPr>
        <p:blipFill>
          <a:blip r:embed="rId6">
            <a:alphaModFix/>
          </a:blip>
          <a:stretch>
            <a:fillRect/>
          </a:stretch>
        </p:blipFill>
        <p:spPr>
          <a:xfrm>
            <a:off x="1811350" y="4582925"/>
            <a:ext cx="8572500" cy="59191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1549e06de7c_2_17"/>
          <p:cNvSpPr txBox="1"/>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rPr lang="en-US" sz="4400">
                <a:solidFill>
                  <a:srgbClr val="000000"/>
                </a:solidFill>
                <a:latin typeface="Twentieth Century"/>
                <a:ea typeface="Twentieth Century"/>
                <a:cs typeface="Twentieth Century"/>
                <a:sym typeface="Twentieth Century"/>
              </a:rPr>
              <a:t>Project: Pi-hole</a:t>
            </a:r>
            <a:endParaRPr sz="4400">
              <a:solidFill>
                <a:srgbClr val="000000"/>
              </a:solidFill>
              <a:latin typeface="Twentieth Century"/>
              <a:ea typeface="Twentieth Century"/>
              <a:cs typeface="Twentieth Century"/>
              <a:sym typeface="Twentieth Century"/>
            </a:endParaRPr>
          </a:p>
        </p:txBody>
      </p:sp>
      <p:sp>
        <p:nvSpPr>
          <p:cNvPr id="301" name="Google Shape;301;g1549e06de7c_2_17"/>
          <p:cNvSpPr txBox="1"/>
          <p:nvPr/>
        </p:nvSpPr>
        <p:spPr>
          <a:xfrm>
            <a:off x="839807" y="1681175"/>
            <a:ext cx="80787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1000"/>
              </a:spcBef>
              <a:spcAft>
                <a:spcPts val="0"/>
              </a:spcAft>
              <a:buNone/>
            </a:pPr>
            <a:r>
              <a:rPr b="1" lang="en-US" sz="2400">
                <a:solidFill>
                  <a:schemeClr val="dk1"/>
                </a:solidFill>
                <a:latin typeface="Avenir"/>
                <a:ea typeface="Avenir"/>
                <a:cs typeface="Avenir"/>
                <a:sym typeface="Avenir"/>
              </a:rPr>
              <a:t>Performance (untuned, conservative adlists)</a:t>
            </a:r>
            <a:endParaRPr b="1" sz="2400">
              <a:latin typeface="Avenir"/>
              <a:ea typeface="Avenir"/>
              <a:cs typeface="Avenir"/>
              <a:sym typeface="Avenir"/>
            </a:endParaRPr>
          </a:p>
        </p:txBody>
      </p:sp>
      <p:sp>
        <p:nvSpPr>
          <p:cNvPr id="302" name="Google Shape;302;g1549e06de7c_2_17"/>
          <p:cNvSpPr txBox="1"/>
          <p:nvPr/>
        </p:nvSpPr>
        <p:spPr>
          <a:xfrm>
            <a:off x="839800" y="2505075"/>
            <a:ext cx="10515600" cy="3426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Clr>
                <a:schemeClr val="dk1"/>
              </a:buClr>
              <a:buSzPts val="2400"/>
              <a:buFont typeface="Avenir"/>
              <a:buChar char="-"/>
            </a:pPr>
            <a:r>
              <a:rPr lang="en-US" sz="2400" u="sng">
                <a:solidFill>
                  <a:schemeClr val="hlink"/>
                </a:solidFill>
                <a:latin typeface="Avenir"/>
                <a:ea typeface="Avenir"/>
                <a:cs typeface="Avenir"/>
                <a:sym typeface="Avenir"/>
                <a:hlinkClick r:id="rId3"/>
              </a:rPr>
              <a:t>adblock-tester.com</a:t>
            </a:r>
            <a:endParaRPr sz="2200">
              <a:latin typeface="Avenir"/>
              <a:ea typeface="Avenir"/>
              <a:cs typeface="Avenir"/>
              <a:sym typeface="Avenir"/>
            </a:endParaRPr>
          </a:p>
        </p:txBody>
      </p:sp>
      <p:pic>
        <p:nvPicPr>
          <p:cNvPr id="303" name="Google Shape;303;g1549e06de7c_2_17"/>
          <p:cNvPicPr preferRelativeResize="0"/>
          <p:nvPr/>
        </p:nvPicPr>
        <p:blipFill>
          <a:blip r:embed="rId4">
            <a:alphaModFix/>
          </a:blip>
          <a:stretch>
            <a:fillRect/>
          </a:stretch>
        </p:blipFill>
        <p:spPr>
          <a:xfrm>
            <a:off x="4384471" y="365125"/>
            <a:ext cx="824874" cy="1325700"/>
          </a:xfrm>
          <a:prstGeom prst="rect">
            <a:avLst/>
          </a:prstGeom>
          <a:noFill/>
          <a:ln>
            <a:noFill/>
          </a:ln>
        </p:spPr>
      </p:pic>
      <p:pic>
        <p:nvPicPr>
          <p:cNvPr id="304" name="Google Shape;304;g1549e06de7c_2_17"/>
          <p:cNvPicPr preferRelativeResize="0"/>
          <p:nvPr/>
        </p:nvPicPr>
        <p:blipFill rotWithShape="1">
          <a:blip r:embed="rId5">
            <a:alphaModFix/>
          </a:blip>
          <a:srcRect b="49049" l="7323" r="56239" t="28872"/>
          <a:stretch/>
        </p:blipFill>
        <p:spPr>
          <a:xfrm>
            <a:off x="2683475" y="3401575"/>
            <a:ext cx="6825077" cy="2326250"/>
          </a:xfrm>
          <a:prstGeom prst="rect">
            <a:avLst/>
          </a:prstGeom>
          <a:noFill/>
          <a:ln>
            <a:noFill/>
          </a:ln>
        </p:spPr>
      </p:pic>
      <p:sp>
        <p:nvSpPr>
          <p:cNvPr id="305" name="Google Shape;305;g1549e06de7c_2_17"/>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2"/>
          <p:cNvSpPr txBox="1"/>
          <p:nvPr>
            <p:ph type="title"/>
          </p:nvPr>
        </p:nvSpPr>
        <p:spPr>
          <a:xfrm>
            <a:off x="1389888" y="1234440"/>
            <a:ext cx="3236976" cy="406908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Twentieth Century"/>
              <a:buNone/>
            </a:pPr>
            <a:r>
              <a:rPr lang="en-US"/>
              <a:t>Thank you</a:t>
            </a:r>
            <a:br>
              <a:rPr lang="en-US"/>
            </a:br>
            <a:r>
              <a:rPr lang="en-US"/>
              <a:t>for Listening</a:t>
            </a:r>
            <a:endParaRPr/>
          </a:p>
        </p:txBody>
      </p:sp>
      <p:sp>
        <p:nvSpPr>
          <p:cNvPr id="311" name="Google Shape;311;p12"/>
          <p:cNvSpPr txBox="1"/>
          <p:nvPr>
            <p:ph idx="1" type="body"/>
          </p:nvPr>
        </p:nvSpPr>
        <p:spPr>
          <a:xfrm>
            <a:off x="6797226" y="2944901"/>
            <a:ext cx="4709100" cy="17556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None/>
            </a:pPr>
            <a:r>
              <a:rPr lang="en-US" sz="4400"/>
              <a:t>Any</a:t>
            </a:r>
            <a:r>
              <a:rPr lang="en-US" sz="3600"/>
              <a:t> </a:t>
            </a:r>
            <a:r>
              <a:rPr lang="en-US" sz="4400"/>
              <a:t>questions?</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Timeline</a:t>
            </a:r>
            <a:endParaRPr/>
          </a:p>
        </p:txBody>
      </p:sp>
      <p:sp>
        <p:nvSpPr>
          <p:cNvPr id="164" name="Google Shape;164;p2"/>
          <p:cNvSpPr txBox="1"/>
          <p:nvPr>
            <p:ph idx="2" type="body"/>
          </p:nvPr>
        </p:nvSpPr>
        <p:spPr>
          <a:xfrm>
            <a:off x="836612" y="1690688"/>
            <a:ext cx="5157787" cy="3684588"/>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None/>
            </a:pPr>
            <a:r>
              <a:t/>
            </a:r>
            <a:endParaRPr sz="2800"/>
          </a:p>
          <a:p>
            <a:pPr indent="-228600" lvl="0" marL="228600" rtl="0" algn="l">
              <a:lnSpc>
                <a:spcPct val="90000"/>
              </a:lnSpc>
              <a:spcBef>
                <a:spcPts val="0"/>
              </a:spcBef>
              <a:spcAft>
                <a:spcPts val="0"/>
              </a:spcAft>
              <a:buClr>
                <a:schemeClr val="dk1"/>
              </a:buClr>
              <a:buSzPts val="2800"/>
              <a:buChar char="•"/>
            </a:pPr>
            <a:r>
              <a:rPr lang="en-US" sz="2800"/>
              <a:t>Docker Basics</a:t>
            </a:r>
            <a:endParaRPr/>
          </a:p>
          <a:p>
            <a:pPr indent="-228600" lvl="0" marL="228600" rtl="0" algn="l">
              <a:lnSpc>
                <a:spcPct val="90000"/>
              </a:lnSpc>
              <a:spcBef>
                <a:spcPts val="1000"/>
              </a:spcBef>
              <a:spcAft>
                <a:spcPts val="0"/>
              </a:spcAft>
              <a:buClr>
                <a:schemeClr val="dk1"/>
              </a:buClr>
              <a:buSzPts val="2800"/>
              <a:buChar char="•"/>
            </a:pPr>
            <a:r>
              <a:rPr lang="en-US" sz="2800"/>
              <a:t>Docker Security</a:t>
            </a:r>
            <a:endParaRPr sz="2800"/>
          </a:p>
          <a:p>
            <a:pPr indent="0" lvl="0" marL="228600" rtl="0" algn="l">
              <a:lnSpc>
                <a:spcPct val="90000"/>
              </a:lnSpc>
              <a:spcBef>
                <a:spcPts val="1000"/>
              </a:spcBef>
              <a:spcAft>
                <a:spcPts val="0"/>
              </a:spcAft>
              <a:buNone/>
            </a:pPr>
            <a:r>
              <a:t/>
            </a:r>
            <a:endParaRPr sz="2800"/>
          </a:p>
          <a:p>
            <a:pPr indent="-228600" lvl="0" marL="228600" rtl="0" algn="l">
              <a:lnSpc>
                <a:spcPct val="90000"/>
              </a:lnSpc>
              <a:spcBef>
                <a:spcPts val="1000"/>
              </a:spcBef>
              <a:spcAft>
                <a:spcPts val="0"/>
              </a:spcAft>
              <a:buClr>
                <a:schemeClr val="dk1"/>
              </a:buClr>
              <a:buSzPts val="2800"/>
              <a:buChar char="•"/>
            </a:pPr>
            <a:r>
              <a:rPr lang="en-US" sz="2800"/>
              <a:t>Pi-hole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8" name="Shape 168"/>
        <p:cNvGrpSpPr/>
        <p:nvPr/>
      </p:nvGrpSpPr>
      <p:grpSpPr>
        <a:xfrm>
          <a:off x="0" y="0"/>
          <a:ext cx="0" cy="0"/>
          <a:chOff x="0" y="0"/>
          <a:chExt cx="0" cy="0"/>
        </a:xfrm>
      </p:grpSpPr>
      <p:sp>
        <p:nvSpPr>
          <p:cNvPr id="169" name="Google Shape;169;p3"/>
          <p:cNvSpPr/>
          <p:nvPr/>
        </p:nvSpPr>
        <p:spPr>
          <a:xfrm flipH="1" rot="-1433279">
            <a:off x="1983794" y="20795"/>
            <a:ext cx="6816400" cy="6816400"/>
          </a:xfrm>
          <a:prstGeom prst="arc">
            <a:avLst>
              <a:gd fmla="val 16200000" name="adj1"/>
              <a:gd fmla="val 20401595" name="adj2"/>
            </a:avLst>
          </a:prstGeom>
          <a:noFill/>
          <a:ln cap="rnd" cmpd="sng" w="127000">
            <a:solidFill>
              <a:schemeClr val="accent4">
                <a:alpha val="94901"/>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70" name="Google Shape;170;p3"/>
          <p:cNvSpPr/>
          <p:nvPr/>
        </p:nvSpPr>
        <p:spPr>
          <a:xfrm>
            <a:off x="8153400" y="4609861"/>
            <a:ext cx="873032" cy="8493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71" name="Google Shape;171;p3"/>
          <p:cNvSpPr/>
          <p:nvPr/>
        </p:nvSpPr>
        <p:spPr>
          <a:xfrm>
            <a:off x="2443550" y="241950"/>
            <a:ext cx="6374100" cy="63741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lt1"/>
              </a:buClr>
              <a:buSzPts val="4000"/>
              <a:buFont typeface="Twentieth Century"/>
              <a:buNone/>
            </a:pPr>
            <a:r>
              <a:rPr lang="en-US" sz="4000">
                <a:solidFill>
                  <a:schemeClr val="lt1"/>
                </a:solidFill>
                <a:latin typeface="Twentieth Century"/>
                <a:ea typeface="Twentieth Century"/>
                <a:cs typeface="Twentieth Century"/>
                <a:sym typeface="Twentieth Century"/>
              </a:rPr>
              <a:t>All problems in </a:t>
            </a:r>
            <a:br>
              <a:rPr lang="en-US" sz="4000">
                <a:solidFill>
                  <a:schemeClr val="lt1"/>
                </a:solidFill>
                <a:latin typeface="Twentieth Century"/>
                <a:ea typeface="Twentieth Century"/>
                <a:cs typeface="Twentieth Century"/>
                <a:sym typeface="Twentieth Century"/>
              </a:rPr>
            </a:br>
            <a:r>
              <a:rPr lang="en-US" sz="4000">
                <a:solidFill>
                  <a:schemeClr val="lt1"/>
                </a:solidFill>
                <a:latin typeface="Twentieth Century"/>
                <a:ea typeface="Twentieth Century"/>
                <a:cs typeface="Twentieth Century"/>
                <a:sym typeface="Twentieth Century"/>
              </a:rPr>
              <a:t>computer science can be solved by another level of indirection.</a:t>
            </a:r>
            <a:endParaRPr sz="4000">
              <a:solidFill>
                <a:schemeClr val="lt1"/>
              </a:solidFill>
              <a:latin typeface="Twentieth Century"/>
              <a:ea typeface="Twentieth Century"/>
              <a:cs typeface="Twentieth Century"/>
              <a:sym typeface="Twentieth Century"/>
            </a:endParaRPr>
          </a:p>
          <a:p>
            <a:pPr indent="0" lvl="0" marL="0" rtl="0" algn="ctr">
              <a:lnSpc>
                <a:spcPct val="90000"/>
              </a:lnSpc>
              <a:spcBef>
                <a:spcPts val="0"/>
              </a:spcBef>
              <a:spcAft>
                <a:spcPts val="0"/>
              </a:spcAft>
              <a:buClr>
                <a:schemeClr val="lt1"/>
              </a:buClr>
              <a:buSzPts val="4000"/>
              <a:buFont typeface="Twentieth Century"/>
              <a:buNone/>
            </a:pPr>
            <a:r>
              <a:t/>
            </a:r>
            <a:endParaRPr sz="4000">
              <a:solidFill>
                <a:schemeClr val="lt1"/>
              </a:solidFill>
              <a:latin typeface="Twentieth Century"/>
              <a:ea typeface="Twentieth Century"/>
              <a:cs typeface="Twentieth Century"/>
              <a:sym typeface="Twentieth Century"/>
            </a:endParaRPr>
          </a:p>
        </p:txBody>
      </p:sp>
      <p:sp>
        <p:nvSpPr>
          <p:cNvPr id="172" name="Google Shape;172;p3"/>
          <p:cNvSpPr txBox="1"/>
          <p:nvPr>
            <p:ph idx="1" type="body"/>
          </p:nvPr>
        </p:nvSpPr>
        <p:spPr>
          <a:xfrm>
            <a:off x="3111504" y="5053651"/>
            <a:ext cx="5038200" cy="713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lnSpc>
                <a:spcPct val="90000"/>
              </a:lnSpc>
              <a:spcBef>
                <a:spcPts val="0"/>
              </a:spcBef>
              <a:spcAft>
                <a:spcPts val="0"/>
              </a:spcAft>
              <a:buClr>
                <a:schemeClr val="lt1"/>
              </a:buClr>
              <a:buSzPct val="100000"/>
              <a:buNone/>
            </a:pPr>
            <a:r>
              <a:rPr lang="en-US">
                <a:solidFill>
                  <a:schemeClr val="lt1"/>
                </a:solidFill>
                <a:latin typeface="Twentieth Century"/>
                <a:ea typeface="Twentieth Century"/>
                <a:cs typeface="Twentieth Century"/>
                <a:sym typeface="Twentieth Century"/>
              </a:rPr>
              <a:t>David Wheeler</a:t>
            </a:r>
            <a:endParaRPr>
              <a:latin typeface="Twentieth Century"/>
              <a:ea typeface="Twentieth Century"/>
              <a:cs typeface="Twentieth Century"/>
              <a:sym typeface="Twentieth Century"/>
            </a:endParaRPr>
          </a:p>
          <a:p>
            <a:pPr indent="0" lvl="0" marL="0" rtl="0" algn="ctr">
              <a:lnSpc>
                <a:spcPct val="90000"/>
              </a:lnSpc>
              <a:spcBef>
                <a:spcPts val="1000"/>
              </a:spcBef>
              <a:spcAft>
                <a:spcPts val="0"/>
              </a:spcAft>
              <a:buClr>
                <a:schemeClr val="dk1"/>
              </a:buClr>
              <a:buSzPct val="100000"/>
              <a:buNone/>
            </a:pPr>
            <a:r>
              <a:t/>
            </a:r>
            <a:endParaRPr>
              <a:latin typeface="Twentieth Century"/>
              <a:ea typeface="Twentieth Century"/>
              <a:cs typeface="Twentieth Century"/>
              <a:sym typeface="Twentieth Centur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6" name="Shape 176"/>
        <p:cNvGrpSpPr/>
        <p:nvPr/>
      </p:nvGrpSpPr>
      <p:grpSpPr>
        <a:xfrm>
          <a:off x="0" y="0"/>
          <a:ext cx="0" cy="0"/>
          <a:chOff x="0" y="0"/>
          <a:chExt cx="0" cy="0"/>
        </a:xfrm>
      </p:grpSpPr>
      <p:sp>
        <p:nvSpPr>
          <p:cNvPr id="177" name="Google Shape;177;p4"/>
          <p:cNvSpPr/>
          <p:nvPr/>
        </p:nvSpPr>
        <p:spPr>
          <a:xfrm flipH="1" rot="-1433279">
            <a:off x="2607219" y="8395"/>
            <a:ext cx="6816400" cy="6816400"/>
          </a:xfrm>
          <a:prstGeom prst="arc">
            <a:avLst>
              <a:gd fmla="val 16200000" name="adj1"/>
              <a:gd fmla="val 20401595" name="adj2"/>
            </a:avLst>
          </a:prstGeom>
          <a:noFill/>
          <a:ln cap="rnd" cmpd="sng" w="127000">
            <a:solidFill>
              <a:schemeClr val="accent4">
                <a:alpha val="94900"/>
              </a:schemeClr>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venir"/>
              <a:buNone/>
            </a:pPr>
            <a:r>
              <a:t/>
            </a:r>
            <a:endParaRPr b="0" i="0" sz="1800" u="none" cap="none" strike="noStrike">
              <a:solidFill>
                <a:srgbClr val="000000"/>
              </a:solidFill>
              <a:latin typeface="Calibri"/>
              <a:ea typeface="Calibri"/>
              <a:cs typeface="Calibri"/>
              <a:sym typeface="Calibri"/>
            </a:endParaRPr>
          </a:p>
        </p:txBody>
      </p:sp>
      <p:sp>
        <p:nvSpPr>
          <p:cNvPr id="178" name="Google Shape;178;p4"/>
          <p:cNvSpPr/>
          <p:nvPr/>
        </p:nvSpPr>
        <p:spPr>
          <a:xfrm>
            <a:off x="8153400" y="4609861"/>
            <a:ext cx="873032" cy="84934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venir"/>
              <a:buNone/>
            </a:pPr>
            <a:r>
              <a:t/>
            </a:r>
            <a:endParaRPr b="0" i="0" sz="1800" u="none" cap="none" strike="noStrike">
              <a:solidFill>
                <a:srgbClr val="FFFFFF"/>
              </a:solidFill>
              <a:latin typeface="Calibri"/>
              <a:ea typeface="Calibri"/>
              <a:cs typeface="Calibri"/>
              <a:sym typeface="Calibri"/>
            </a:endParaRPr>
          </a:p>
        </p:txBody>
      </p:sp>
      <p:sp>
        <p:nvSpPr>
          <p:cNvPr id="179" name="Google Shape;179;p4"/>
          <p:cNvSpPr/>
          <p:nvPr/>
        </p:nvSpPr>
        <p:spPr>
          <a:xfrm>
            <a:off x="168294" y="2950763"/>
            <a:ext cx="3820285" cy="3820285"/>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Twentieth Century"/>
                <a:ea typeface="Twentieth Century"/>
                <a:cs typeface="Twentieth Century"/>
                <a:sym typeface="Twentieth Century"/>
              </a:rPr>
              <a:t>How to reduce IT costs</a:t>
            </a:r>
            <a:endParaRPr/>
          </a:p>
        </p:txBody>
      </p:sp>
      <p:sp>
        <p:nvSpPr>
          <p:cNvPr id="180" name="Google Shape;180;p4"/>
          <p:cNvSpPr/>
          <p:nvPr/>
        </p:nvSpPr>
        <p:spPr>
          <a:xfrm>
            <a:off x="8532875" y="3152850"/>
            <a:ext cx="3659100" cy="36579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Twentieth Century"/>
                <a:ea typeface="Twentieth Century"/>
                <a:cs typeface="Twentieth Century"/>
                <a:sym typeface="Twentieth Century"/>
              </a:rPr>
              <a:t>How to manage Dependencies</a:t>
            </a:r>
            <a:endParaRPr/>
          </a:p>
        </p:txBody>
      </p:sp>
      <p:sp>
        <p:nvSpPr>
          <p:cNvPr id="181" name="Google Shape;181;p4"/>
          <p:cNvSpPr/>
          <p:nvPr/>
        </p:nvSpPr>
        <p:spPr>
          <a:xfrm>
            <a:off x="3352500" y="685500"/>
            <a:ext cx="5487000" cy="54870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Clr>
                <a:schemeClr val="lt1"/>
              </a:buClr>
              <a:buSzPts val="4000"/>
              <a:buFont typeface="Twentieth Century"/>
              <a:buNone/>
            </a:pPr>
            <a:r>
              <a:rPr lang="en-US" sz="4000">
                <a:solidFill>
                  <a:schemeClr val="lt1"/>
                </a:solidFill>
                <a:latin typeface="Twentieth Century"/>
                <a:ea typeface="Twentieth Century"/>
                <a:cs typeface="Twentieth Century"/>
                <a:sym typeface="Twentieth Century"/>
              </a:rPr>
              <a:t>It works on my machine but not yours!</a:t>
            </a:r>
            <a:endParaRPr sz="4000">
              <a:solidFill>
                <a:schemeClr val="lt1"/>
              </a:solidFill>
              <a:latin typeface="Twentieth Century"/>
              <a:ea typeface="Twentieth Century"/>
              <a:cs typeface="Twentieth Century"/>
              <a:sym typeface="Twentieth Century"/>
            </a:endParaRPr>
          </a:p>
        </p:txBody>
      </p:sp>
      <p:sp>
        <p:nvSpPr>
          <p:cNvPr id="182" name="Google Shape;182;p4"/>
          <p:cNvSpPr/>
          <p:nvPr/>
        </p:nvSpPr>
        <p:spPr>
          <a:xfrm>
            <a:off x="9286547" y="863095"/>
            <a:ext cx="2081400" cy="20838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3200" u="none" cap="none" strike="noStrike">
                <a:solidFill>
                  <a:schemeClr val="lt1"/>
                </a:solidFill>
                <a:latin typeface="Twentieth Century"/>
                <a:ea typeface="Twentieth Century"/>
                <a:cs typeface="Twentieth Century"/>
                <a:sym typeface="Twentieth Century"/>
              </a:rPr>
              <a:t>How to </a:t>
            </a:r>
            <a:r>
              <a:rPr lang="en-US" sz="3200">
                <a:solidFill>
                  <a:schemeClr val="lt1"/>
                </a:solidFill>
                <a:latin typeface="Twentieth Century"/>
                <a:ea typeface="Twentieth Century"/>
                <a:cs typeface="Twentieth Century"/>
                <a:sym typeface="Twentieth Century"/>
              </a:rPr>
              <a:t>scale</a:t>
            </a:r>
            <a:endParaRPr/>
          </a:p>
        </p:txBody>
      </p:sp>
      <p:sp>
        <p:nvSpPr>
          <p:cNvPr id="183" name="Google Shape;183;p4"/>
          <p:cNvSpPr/>
          <p:nvPr/>
        </p:nvSpPr>
        <p:spPr>
          <a:xfrm>
            <a:off x="0" y="0"/>
            <a:ext cx="2905500" cy="2905500"/>
          </a:xfrm>
          <a:prstGeom prst="ellipse">
            <a:avLst/>
          </a:prstGeom>
          <a:solidFill>
            <a:schemeClr val="accent2"/>
          </a:solidFill>
          <a:ln cap="flat" cmpd="sng" w="127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Font typeface="Twentieth Century"/>
              <a:buNone/>
            </a:pPr>
            <a:r>
              <a:rPr lang="en-US" sz="4000">
                <a:solidFill>
                  <a:schemeClr val="lt1"/>
                </a:solidFill>
                <a:latin typeface="Twentieth Century"/>
                <a:ea typeface="Twentieth Century"/>
                <a:cs typeface="Twentieth Century"/>
                <a:sym typeface="Twentieth Century"/>
              </a:rPr>
              <a:t>I get different results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OS, Virtual Machines and Docker</a:t>
            </a:r>
            <a:endParaRPr/>
          </a:p>
        </p:txBody>
      </p:sp>
      <p:pic>
        <p:nvPicPr>
          <p:cNvPr id="190" name="Google Shape;190;p5"/>
          <p:cNvPicPr preferRelativeResize="0"/>
          <p:nvPr/>
        </p:nvPicPr>
        <p:blipFill rotWithShape="1">
          <a:blip r:embed="rId3">
            <a:alphaModFix/>
          </a:blip>
          <a:srcRect b="0" l="0" r="0" t="0"/>
          <a:stretch/>
        </p:blipFill>
        <p:spPr>
          <a:xfrm>
            <a:off x="261812" y="1690688"/>
            <a:ext cx="11668376" cy="45116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wentieth Century"/>
              <a:buNone/>
            </a:pPr>
            <a:r>
              <a:rPr lang="en-US"/>
              <a:t>Docker Containers</a:t>
            </a:r>
            <a:endParaRPr/>
          </a:p>
        </p:txBody>
      </p:sp>
      <p:sp>
        <p:nvSpPr>
          <p:cNvPr id="197" name="Google Shape;197;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3200"/>
              <a:t>Pros:</a:t>
            </a:r>
            <a:endParaRPr sz="3200"/>
          </a:p>
        </p:txBody>
      </p:sp>
      <p:sp>
        <p:nvSpPr>
          <p:cNvPr id="198" name="Google Shape;198;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p>
            <a:pPr indent="-266700" lvl="0" marL="228600" rtl="0" algn="l">
              <a:lnSpc>
                <a:spcPct val="90000"/>
              </a:lnSpc>
              <a:spcBef>
                <a:spcPts val="0"/>
              </a:spcBef>
              <a:spcAft>
                <a:spcPts val="0"/>
              </a:spcAft>
              <a:buClr>
                <a:schemeClr val="dk1"/>
              </a:buClr>
              <a:buSzPts val="3000"/>
              <a:buChar char="•"/>
            </a:pPr>
            <a:r>
              <a:rPr lang="en-US" sz="3000"/>
              <a:t>Lightweight</a:t>
            </a:r>
            <a:endParaRPr sz="3000"/>
          </a:p>
          <a:p>
            <a:pPr indent="-266700" lvl="0" marL="228600" rtl="0" algn="l">
              <a:lnSpc>
                <a:spcPct val="90000"/>
              </a:lnSpc>
              <a:spcBef>
                <a:spcPts val="1000"/>
              </a:spcBef>
              <a:spcAft>
                <a:spcPts val="0"/>
              </a:spcAft>
              <a:buClr>
                <a:schemeClr val="dk1"/>
              </a:buClr>
              <a:buSzPts val="3000"/>
              <a:buChar char="•"/>
            </a:pPr>
            <a:r>
              <a:rPr lang="en-US" sz="3000"/>
              <a:t>Highly Portable</a:t>
            </a:r>
            <a:endParaRPr sz="3000"/>
          </a:p>
          <a:p>
            <a:pPr indent="-266700" lvl="0" marL="228600" rtl="0" algn="l">
              <a:lnSpc>
                <a:spcPct val="90000"/>
              </a:lnSpc>
              <a:spcBef>
                <a:spcPts val="1000"/>
              </a:spcBef>
              <a:spcAft>
                <a:spcPts val="0"/>
              </a:spcAft>
              <a:buClr>
                <a:schemeClr val="dk1"/>
              </a:buClr>
              <a:buSzPts val="3000"/>
              <a:buChar char="•"/>
            </a:pPr>
            <a:r>
              <a:rPr lang="en-US" sz="3000"/>
              <a:t>Efficient</a:t>
            </a:r>
            <a:endParaRPr sz="3000"/>
          </a:p>
          <a:p>
            <a:pPr indent="-266700" lvl="0" marL="228600" rtl="0" algn="l">
              <a:lnSpc>
                <a:spcPct val="90000"/>
              </a:lnSpc>
              <a:spcBef>
                <a:spcPts val="1000"/>
              </a:spcBef>
              <a:spcAft>
                <a:spcPts val="0"/>
              </a:spcAft>
              <a:buClr>
                <a:schemeClr val="dk1"/>
              </a:buClr>
              <a:buSzPts val="3000"/>
              <a:buChar char="•"/>
            </a:pPr>
            <a:r>
              <a:rPr lang="en-US" sz="3000"/>
              <a:t>Quick </a:t>
            </a:r>
            <a:r>
              <a:rPr lang="en-US" sz="3000"/>
              <a:t>Boot Up</a:t>
            </a:r>
            <a:endParaRPr sz="3000"/>
          </a:p>
        </p:txBody>
      </p:sp>
      <p:sp>
        <p:nvSpPr>
          <p:cNvPr id="199" name="Google Shape;199;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3200"/>
              <a:t>Cons:</a:t>
            </a:r>
            <a:endParaRPr sz="3200"/>
          </a:p>
        </p:txBody>
      </p:sp>
      <p:sp>
        <p:nvSpPr>
          <p:cNvPr id="200" name="Google Shape;200;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p>
            <a:pPr indent="-266700" lvl="0" marL="228600" rtl="0" algn="l">
              <a:lnSpc>
                <a:spcPct val="90000"/>
              </a:lnSpc>
              <a:spcBef>
                <a:spcPts val="0"/>
              </a:spcBef>
              <a:spcAft>
                <a:spcPts val="0"/>
              </a:spcAft>
              <a:buClr>
                <a:schemeClr val="dk1"/>
              </a:buClr>
              <a:buSzPts val="3000"/>
              <a:buChar char="•"/>
            </a:pPr>
            <a:r>
              <a:rPr lang="en-US" sz="3000"/>
              <a:t>Not fully Open Source</a:t>
            </a:r>
            <a:endParaRPr sz="3000"/>
          </a:p>
          <a:p>
            <a:pPr indent="-266700" lvl="0" marL="228600" rtl="0" algn="l">
              <a:lnSpc>
                <a:spcPct val="90000"/>
              </a:lnSpc>
              <a:spcBef>
                <a:spcPts val="1000"/>
              </a:spcBef>
              <a:spcAft>
                <a:spcPts val="0"/>
              </a:spcAft>
              <a:buClr>
                <a:schemeClr val="dk1"/>
              </a:buClr>
              <a:buSzPts val="3000"/>
              <a:buChar char="•"/>
            </a:pPr>
            <a:r>
              <a:rPr lang="en-US" sz="3000"/>
              <a:t>Slight Overhead</a:t>
            </a:r>
            <a:endParaRPr sz="3000"/>
          </a:p>
          <a:p>
            <a:pPr indent="-266700" lvl="0" marL="228600" rtl="0" algn="l">
              <a:lnSpc>
                <a:spcPct val="90000"/>
              </a:lnSpc>
              <a:spcBef>
                <a:spcPts val="1000"/>
              </a:spcBef>
              <a:spcAft>
                <a:spcPts val="0"/>
              </a:spcAft>
              <a:buClr>
                <a:schemeClr val="dk1"/>
              </a:buClr>
              <a:buSzPts val="3000"/>
              <a:buChar char="•"/>
            </a:pPr>
            <a:r>
              <a:rPr lang="en-US" sz="3000"/>
              <a:t>Persistent Storage</a:t>
            </a:r>
            <a:endParaRPr sz="3000"/>
          </a:p>
          <a:p>
            <a:pPr indent="-266700" lvl="0" marL="228600" rtl="0" algn="l">
              <a:lnSpc>
                <a:spcPct val="90000"/>
              </a:lnSpc>
              <a:spcBef>
                <a:spcPts val="1000"/>
              </a:spcBef>
              <a:spcAft>
                <a:spcPts val="0"/>
              </a:spcAft>
              <a:buSzPts val="3000"/>
              <a:buChar char="•"/>
            </a:pPr>
            <a:r>
              <a:rPr lang="en-US" sz="3000"/>
              <a:t>Persistent daemon running as superuser</a:t>
            </a:r>
            <a:endParaRPr sz="3000"/>
          </a:p>
          <a:p>
            <a:pPr indent="-266700" lvl="0" marL="228600" rtl="0" algn="l">
              <a:lnSpc>
                <a:spcPct val="90000"/>
              </a:lnSpc>
              <a:spcBef>
                <a:spcPts val="1000"/>
              </a:spcBef>
              <a:spcAft>
                <a:spcPts val="0"/>
              </a:spcAft>
              <a:buSzPts val="3000"/>
              <a:buChar char="•"/>
            </a:pPr>
            <a:r>
              <a:rPr lang="en-US" sz="3000"/>
              <a:t>Many containers require root</a:t>
            </a:r>
            <a:endParaRPr sz="3000"/>
          </a:p>
        </p:txBody>
      </p:sp>
      <p:pic>
        <p:nvPicPr>
          <p:cNvPr id="201" name="Google Shape;201;p6"/>
          <p:cNvPicPr preferRelativeResize="0"/>
          <p:nvPr/>
        </p:nvPicPr>
        <p:blipFill>
          <a:blip r:embed="rId3">
            <a:alphaModFix/>
          </a:blip>
          <a:stretch>
            <a:fillRect/>
          </a:stretch>
        </p:blipFill>
        <p:spPr>
          <a:xfrm>
            <a:off x="9141400" y="0"/>
            <a:ext cx="2213999" cy="176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875fc3c625_3_4"/>
          <p:cNvSpPr txBox="1"/>
          <p:nvPr>
            <p:ph type="title"/>
          </p:nvPr>
        </p:nvSpPr>
        <p:spPr>
          <a:xfrm>
            <a:off x="839788"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Alternatives</a:t>
            </a:r>
            <a:endParaRPr/>
          </a:p>
        </p:txBody>
      </p:sp>
      <p:sp>
        <p:nvSpPr>
          <p:cNvPr id="208" name="Google Shape;208;g1875fc3c625_3_4"/>
          <p:cNvSpPr txBox="1"/>
          <p:nvPr>
            <p:ph idx="2" type="body"/>
          </p:nvPr>
        </p:nvSpPr>
        <p:spPr>
          <a:xfrm>
            <a:off x="839800" y="1690825"/>
            <a:ext cx="9500700" cy="4284600"/>
          </a:xfrm>
          <a:prstGeom prst="rect">
            <a:avLst/>
          </a:prstGeom>
        </p:spPr>
        <p:txBody>
          <a:bodyPr anchorCtr="0" anchor="t" bIns="45700" lIns="91425" spcFirstLastPara="1" rIns="91425" wrap="square" tIns="45700">
            <a:normAutofit/>
          </a:bodyPr>
          <a:lstStyle/>
          <a:p>
            <a:pPr indent="-419100" lvl="0" marL="457200" rtl="0" algn="l">
              <a:spcBef>
                <a:spcPts val="1000"/>
              </a:spcBef>
              <a:spcAft>
                <a:spcPts val="0"/>
              </a:spcAft>
              <a:buSzPts val="3000"/>
              <a:buChar char="•"/>
            </a:pPr>
            <a:r>
              <a:rPr lang="en-US" sz="3000"/>
              <a:t>Podman (</a:t>
            </a:r>
            <a:r>
              <a:rPr lang="en-US" sz="3000" u="sng">
                <a:solidFill>
                  <a:schemeClr val="hlink"/>
                </a:solidFill>
                <a:hlinkClick r:id="rId3"/>
              </a:rPr>
              <a:t>podman.io</a:t>
            </a:r>
            <a:r>
              <a:rPr lang="en-US" sz="3000"/>
              <a:t>)</a:t>
            </a:r>
            <a:endParaRPr sz="3000"/>
          </a:p>
          <a:p>
            <a:pPr indent="0" lvl="0" marL="45720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Singularity </a:t>
            </a:r>
            <a:r>
              <a:rPr lang="en-US" sz="3000"/>
              <a:t>(</a:t>
            </a:r>
            <a:r>
              <a:rPr lang="en-US" sz="3000" u="sng">
                <a:solidFill>
                  <a:schemeClr val="hlink"/>
                </a:solidFill>
                <a:hlinkClick r:id="rId4"/>
              </a:rPr>
              <a:t>sylabs.io</a:t>
            </a:r>
            <a:r>
              <a:rPr lang="en-US" sz="3000"/>
              <a:t>) </a:t>
            </a:r>
            <a:endParaRPr sz="3000"/>
          </a:p>
          <a:p>
            <a:pPr indent="0" lvl="0" marL="45720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Many more</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5485575bbc_0_0"/>
          <p:cNvSpPr txBox="1"/>
          <p:nvPr>
            <p:ph type="title"/>
          </p:nvPr>
        </p:nvSpPr>
        <p:spPr>
          <a:xfrm>
            <a:off x="839788"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Docker </a:t>
            </a:r>
            <a:r>
              <a:rPr lang="en-US"/>
              <a:t>Security Aspects</a:t>
            </a:r>
            <a:endParaRPr/>
          </a:p>
        </p:txBody>
      </p:sp>
      <p:sp>
        <p:nvSpPr>
          <p:cNvPr id="215" name="Google Shape;215;g15485575bbc_0_0"/>
          <p:cNvSpPr txBox="1"/>
          <p:nvPr>
            <p:ph idx="2" type="body"/>
          </p:nvPr>
        </p:nvSpPr>
        <p:spPr>
          <a:xfrm>
            <a:off x="839798" y="1690825"/>
            <a:ext cx="10171200" cy="4573500"/>
          </a:xfrm>
          <a:prstGeom prst="rect">
            <a:avLst/>
          </a:prstGeom>
        </p:spPr>
        <p:txBody>
          <a:bodyPr anchorCtr="0" anchor="t" bIns="45700" lIns="91425" spcFirstLastPara="1" rIns="91425" wrap="square" tIns="45700">
            <a:normAutofit/>
          </a:bodyPr>
          <a:lstStyle/>
          <a:p>
            <a:pPr indent="-419100" lvl="0" marL="457200" rtl="0" algn="l">
              <a:spcBef>
                <a:spcPts val="1000"/>
              </a:spcBef>
              <a:spcAft>
                <a:spcPts val="0"/>
              </a:spcAft>
              <a:buSzPts val="3000"/>
              <a:buChar char="•"/>
            </a:pPr>
            <a:r>
              <a:rPr lang="en-US" sz="3000"/>
              <a:t>Security of kernel, namespaces, and cgroups</a:t>
            </a:r>
            <a:endParaRPr sz="3000"/>
          </a:p>
          <a:p>
            <a:pPr indent="0" lvl="0" marL="45720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Attack surface of Docker</a:t>
            </a:r>
            <a:endParaRPr sz="3000"/>
          </a:p>
          <a:p>
            <a:pPr indent="0" lvl="0" marL="45720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Loopholes in the container</a:t>
            </a:r>
            <a:endParaRPr sz="3000"/>
          </a:p>
          <a:p>
            <a:pPr indent="0" lvl="0" marL="457200" rtl="0" algn="l">
              <a:spcBef>
                <a:spcPts val="1000"/>
              </a:spcBef>
              <a:spcAft>
                <a:spcPts val="0"/>
              </a:spcAft>
              <a:buNone/>
            </a:pPr>
            <a:r>
              <a:t/>
            </a:r>
            <a:endParaRPr sz="3000"/>
          </a:p>
          <a:p>
            <a:pPr indent="-419100" lvl="0" marL="457200" rtl="0" algn="l">
              <a:spcBef>
                <a:spcPts val="1000"/>
              </a:spcBef>
              <a:spcAft>
                <a:spcPts val="0"/>
              </a:spcAft>
              <a:buSzPts val="3000"/>
              <a:buChar char="•"/>
            </a:pPr>
            <a:r>
              <a:rPr lang="en-US" sz="3000"/>
              <a:t>“Hardening” security features</a:t>
            </a:r>
            <a:endParaRPr sz="3000"/>
          </a:p>
        </p:txBody>
      </p:sp>
      <p:pic>
        <p:nvPicPr>
          <p:cNvPr id="216" name="Google Shape;216;g15485575bbc_0_0"/>
          <p:cNvPicPr preferRelativeResize="0"/>
          <p:nvPr/>
        </p:nvPicPr>
        <p:blipFill>
          <a:blip r:embed="rId3">
            <a:alphaModFix/>
          </a:blip>
          <a:stretch>
            <a:fillRect/>
          </a:stretch>
        </p:blipFill>
        <p:spPr>
          <a:xfrm rot="724595">
            <a:off x="9551425" y="3585575"/>
            <a:ext cx="2510850" cy="3043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4400"/>
              <a:buFont typeface="Twentieth Century"/>
              <a:buNone/>
            </a:pPr>
            <a:r>
              <a:rPr lang="en-US"/>
              <a:t>Docker Attack Surface</a:t>
            </a:r>
            <a:endParaRPr/>
          </a:p>
        </p:txBody>
      </p:sp>
      <p:pic>
        <p:nvPicPr>
          <p:cNvPr id="223" name="Google Shape;223;p8"/>
          <p:cNvPicPr preferRelativeResize="0"/>
          <p:nvPr/>
        </p:nvPicPr>
        <p:blipFill rotWithShape="1">
          <a:blip r:embed="rId3">
            <a:alphaModFix/>
          </a:blip>
          <a:srcRect b="0" l="0" r="0" t="0"/>
          <a:stretch/>
        </p:blipFill>
        <p:spPr>
          <a:xfrm>
            <a:off x="654478" y="1553286"/>
            <a:ext cx="10883043" cy="375142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apesVTI">
  <a:themeElements>
    <a:clrScheme name="Shapes">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2022-11-02T21:15:20Z</dcterms:created>
  <dc:creator>marius asadauskas</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