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lEd3q4pPgmRW2wYk6a+o08EH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69"/>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tlas-network.com/wp-content/uploads/2019/03/containers1-16.9.jp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quay/clair"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docker.com/pricing/" TargetMode="External"/><Relationship Id="rId4" Type="http://schemas.openxmlformats.org/officeDocument/2006/relationships/hyperlink" Target="https://github.com/arminc/clair-scann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ppArmor"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Security-Enhanced_Linux" TargetMode="External"/><Relationship Id="rId4" Type="http://schemas.openxmlformats.org/officeDocument/2006/relationships/hyperlink" Target="https://en.wikipedia.org/wiki/Tomoyo_Linu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lk-calvin.github.io/img/20170415vd/docker.p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engine/secur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vedetails.com/product/28125/Docker-Docker.html?vendor_id=1353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a:t>
            </a:r>
            <a:r>
              <a:rPr lang="en-US" u="sng">
                <a:solidFill>
                  <a:schemeClr val="hlink"/>
                </a:solidFill>
                <a:hlinkClick r:id="rId3"/>
              </a:rPr>
              <a:t>https://atlas-network.com/wp-content/uploads/2019/03/containers1-16.9.jpg</a:t>
            </a:r>
            <a:r>
              <a:rPr lang="en-US"/>
              <a:t> </a:t>
            </a:r>
            <a:endParaRPr/>
          </a:p>
        </p:txBody>
      </p:sp>
      <p:sp>
        <p:nvSpPr>
          <p:cNvPr id="155" name="Google Shape;1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75fc3c625_3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875fc3c625_3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[1]: J. Gummaraju, T. Desikan, and Y. Turner. Over 30% of official images in docker hub contain high priority security vulnerabilities. Technical report, BanyanOps, 2015</a:t>
            </a:r>
            <a:endParaRPr/>
          </a:p>
          <a:p>
            <a:pPr marL="0" lvl="0" indent="0" algn="l" rtl="0">
              <a:spcBef>
                <a:spcPts val="0"/>
              </a:spcBef>
              <a:spcAft>
                <a:spcPts val="0"/>
              </a:spcAft>
              <a:buNone/>
            </a:pPr>
            <a:r>
              <a:rPr lang="en-US"/>
              <a:t>[2]: Rui Shu, Xiaohui Gu, and William Enck. 2017. A Study of Security Vulnerabilities on Docker Hub. In Proceedings of the Seventh ACM on Conference on Data and Application Security and Privacy (CODASPY '17). Association for Computing Machinery, New York, NY, USA, 269–280. https://doi.org/10.1145/3029806.3029832</a:t>
            </a:r>
            <a:endParaRPr/>
          </a:p>
        </p:txBody>
      </p:sp>
      <p:sp>
        <p:nvSpPr>
          <p:cNvPr id="226" name="Google Shape;226;g1875fc3c625_3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[Clair]: </a:t>
            </a:r>
            <a:r>
              <a:rPr lang="en-US" u="sng">
                <a:solidFill>
                  <a:schemeClr val="hlink"/>
                </a:solidFill>
                <a:hlinkClick r:id="rId3"/>
              </a:rPr>
              <a:t>https://github.com/quay/clair</a:t>
            </a:r>
            <a:r>
              <a:rPr lang="en-US"/>
              <a:t>, </a:t>
            </a:r>
            <a:r>
              <a:rPr lang="en-US" u="sng">
                <a:solidFill>
                  <a:schemeClr val="hlink"/>
                </a:solidFill>
                <a:hlinkClick r:id="rId4"/>
              </a:rPr>
              <a:t>https://github.com/arminc/clair-scanner</a:t>
            </a:r>
            <a:r>
              <a:rPr lang="en-US"/>
              <a:t> </a:t>
            </a:r>
            <a:endParaRPr/>
          </a:p>
          <a:p>
            <a:pPr marL="0" lvl="0" indent="0" algn="l" rtl="0">
              <a:spcBef>
                <a:spcPts val="0"/>
              </a:spcBef>
              <a:spcAft>
                <a:spcPts val="0"/>
              </a:spcAft>
              <a:buNone/>
            </a:pPr>
            <a:r>
              <a:rPr lang="en-US"/>
              <a:t>[Docker Pro]: </a:t>
            </a:r>
            <a:r>
              <a:rPr lang="en-US" u="sng">
                <a:solidFill>
                  <a:schemeClr val="hlink"/>
                </a:solidFill>
                <a:hlinkClick r:id="rId5"/>
              </a:rPr>
              <a:t>https://www.docker.com/pricing/</a:t>
            </a:r>
            <a:endParaRPr/>
          </a:p>
        </p:txBody>
      </p:sp>
      <p:sp>
        <p:nvSpPr>
          <p:cNvPr id="233" name="Google Shape;23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485575bbc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485575bbc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[AppArmor]: </a:t>
            </a:r>
            <a:r>
              <a:rPr lang="en-US" u="sng">
                <a:solidFill>
                  <a:schemeClr val="hlink"/>
                </a:solidFill>
                <a:hlinkClick r:id="rId3"/>
              </a:rPr>
              <a:t>https://en.wikipedia.org/wiki/AppArmor</a:t>
            </a:r>
            <a:endParaRPr/>
          </a:p>
          <a:p>
            <a:pPr marL="0" lvl="0" indent="0" algn="l" rtl="0">
              <a:spcBef>
                <a:spcPts val="0"/>
              </a:spcBef>
              <a:spcAft>
                <a:spcPts val="0"/>
              </a:spcAft>
              <a:buNone/>
            </a:pPr>
            <a:r>
              <a:rPr lang="en-US"/>
              <a:t>[Tomoyo]: </a:t>
            </a:r>
            <a:r>
              <a:rPr lang="en-US" u="sng">
                <a:solidFill>
                  <a:schemeClr val="hlink"/>
                </a:solidFill>
                <a:hlinkClick r:id="rId4"/>
              </a:rPr>
              <a:t>https://en.wikipedia.org/wiki/Tomoyo_Linux</a:t>
            </a:r>
            <a:endParaRPr/>
          </a:p>
          <a:p>
            <a:pPr marL="0" lvl="0" indent="0" algn="l" rtl="0">
              <a:spcBef>
                <a:spcPts val="0"/>
              </a:spcBef>
              <a:spcAft>
                <a:spcPts val="0"/>
              </a:spcAft>
              <a:buNone/>
            </a:pPr>
            <a:r>
              <a:rPr lang="en-US"/>
              <a:t>[SELinux]: </a:t>
            </a:r>
            <a:r>
              <a:rPr lang="en-US" u="sng">
                <a:solidFill>
                  <a:schemeClr val="hlink"/>
                </a:solidFill>
                <a:hlinkClick r:id="rId5"/>
              </a:rPr>
              <a:t>https://en.wikipedia.org/wiki/Security-Enhanced_Linux</a:t>
            </a:r>
            <a:r>
              <a:rPr lang="en-US"/>
              <a:t> </a:t>
            </a:r>
            <a:endParaRPr/>
          </a:p>
          <a:p>
            <a:pPr marL="0" lvl="0" indent="0" algn="l" rtl="0">
              <a:spcBef>
                <a:spcPts val="0"/>
              </a:spcBef>
              <a:spcAft>
                <a:spcPts val="0"/>
              </a:spcAft>
              <a:buNone/>
            </a:pPr>
            <a:endParaRPr/>
          </a:p>
        </p:txBody>
      </p:sp>
      <p:sp>
        <p:nvSpPr>
          <p:cNvPr id="242" name="Google Shape;242;g15485575bbc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875fc3c62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875fc3c62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875fc3c62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75fc3c625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875fc3c625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875fc3c625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a:t>
            </a:r>
            <a:r>
              <a:rPr lang="en-US" u="sng">
                <a:solidFill>
                  <a:schemeClr val="hlink"/>
                </a:solidFill>
                <a:hlinkClick r:id="rId3"/>
              </a:rPr>
              <a:t>https://stalk-calvin.github.io/img/20170415vd/docker.pn</a:t>
            </a:r>
            <a:r>
              <a:rPr lang="en-US" u="sng">
                <a:solidFill>
                  <a:schemeClr val="hlink"/>
                </a:solidFill>
                <a:hlinkClick r:id="rId3"/>
              </a:rPr>
              <a:t>g</a:t>
            </a:r>
            <a:r>
              <a:rPr lang="en-US"/>
              <a:t> </a:t>
            </a:r>
            <a:endParaRPr/>
          </a:p>
        </p:txBody>
      </p:sp>
      <p:sp>
        <p:nvSpPr>
          <p:cNvPr id="186" name="Google Shape;1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[Logo]: https://logos-world.net/wp-content/uploads/2021/02/Docker-Logo.png </a:t>
            </a: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875fc3c625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875fc3c625_3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875fc3c625_3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485575bb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485575bb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[Aspects]: </a:t>
            </a:r>
            <a:r>
              <a:rPr lang="en-US" u="sng">
                <a:solidFill>
                  <a:schemeClr val="hlink"/>
                </a:solidFill>
                <a:hlinkClick r:id="rId3"/>
              </a:rPr>
              <a:t>https://docs.docker.com/engine/security/</a:t>
            </a:r>
            <a:r>
              <a:rPr lang="en-US"/>
              <a:t> </a:t>
            </a:r>
            <a:endParaRPr/>
          </a:p>
        </p:txBody>
      </p:sp>
      <p:sp>
        <p:nvSpPr>
          <p:cNvPr id="211" name="Google Shape;211;g15485575bb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t>
            </a:r>
            <a:r>
              <a:rPr lang="en-US" u="sng">
                <a:solidFill>
                  <a:schemeClr val="hlink"/>
                </a:solidFill>
                <a:hlinkClick r:id="rId3"/>
              </a:rPr>
              <a:t>https://www.cvedetails.com/product/28125/Docker-Docker.html?vendor_id=13534</a:t>
            </a:r>
            <a:r>
              <a:rPr lang="en-US"/>
              <a:t> </a:t>
            </a:r>
            <a:endParaRPr/>
          </a:p>
        </p:txBody>
      </p:sp>
      <p:sp>
        <p:nvSpPr>
          <p:cNvPr id="219" name="Google Shape;21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cxnSp>
        <p:nvCxnSpPr>
          <p:cNvPr id="13" name="Google Shape;13;p14"/>
          <p:cNvCxnSpPr/>
          <p:nvPr/>
        </p:nvCxnSpPr>
        <p:spPr>
          <a:xfrm>
            <a:off x="406241" y="183933"/>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14" name="Google Shape;14;p14"/>
          <p:cNvSpPr/>
          <p:nvPr/>
        </p:nvSpPr>
        <p:spPr>
          <a:xfrm>
            <a:off x="5292348" y="1"/>
            <a:ext cx="2279742" cy="1267785"/>
          </a:xfrm>
          <a:custGeom>
            <a:avLst/>
            <a:gdLst/>
            <a:ahLst/>
            <a:cxnLst/>
            <a:rect l="l" t="t" r="r" b="b"/>
            <a:pathLst>
              <a:path w="2279742" h="1267785" extrusionOk="0">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 name="Google Shape;15;p1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6" name="Google Shape;16;p14"/>
          <p:cNvSpPr/>
          <p:nvPr/>
        </p:nvSpPr>
        <p:spPr>
          <a:xfrm flipH="1">
            <a:off x="0" y="2949740"/>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7" name="Google Shape;17;p14"/>
          <p:cNvSpPr/>
          <p:nvPr/>
        </p:nvSpPr>
        <p:spPr>
          <a:xfrm rot="-5400000">
            <a:off x="126010" y="4732081"/>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8" name="Google Shape;18;p14"/>
          <p:cNvSpPr txBox="1">
            <a:spLocks noGrp="1"/>
          </p:cNvSpPr>
          <p:nvPr>
            <p:ph type="ctrTitle"/>
          </p:nvPr>
        </p:nvSpPr>
        <p:spPr>
          <a:xfrm>
            <a:off x="5093208" y="2743200"/>
            <a:ext cx="6592824" cy="2386584"/>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5093208" y="5221224"/>
            <a:ext cx="6592824" cy="996696"/>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4"/>
          <p:cNvSpPr/>
          <p:nvPr/>
        </p:nvSpPr>
        <p:spPr>
          <a:xfrm>
            <a:off x="1156556" y="1278477"/>
            <a:ext cx="9878886" cy="5579523"/>
          </a:xfrm>
          <a:custGeom>
            <a:avLst/>
            <a:gdLst/>
            <a:ahLst/>
            <a:cxnLst/>
            <a:rect l="l" t="t" r="r" b="b"/>
            <a:pathLst>
              <a:path w="9878886" h="5579523" extrusionOk="0">
                <a:moveTo>
                  <a:pt x="4939443" y="0"/>
                </a:moveTo>
                <a:cubicBezTo>
                  <a:pt x="7667422" y="0"/>
                  <a:pt x="9878886" y="2211464"/>
                  <a:pt x="9878886" y="4939443"/>
                </a:cubicBezTo>
                <a:cubicBezTo>
                  <a:pt x="9878886" y="5109942"/>
                  <a:pt x="9870247" y="5278423"/>
                  <a:pt x="9853384" y="5444473"/>
                </a:cubicBezTo>
                <a:lnTo>
                  <a:pt x="9836223" y="5579523"/>
                </a:lnTo>
                <a:lnTo>
                  <a:pt x="42663" y="5579523"/>
                </a:lnTo>
                <a:lnTo>
                  <a:pt x="25502" y="5444473"/>
                </a:lnTo>
                <a:cubicBezTo>
                  <a:pt x="8639" y="5278423"/>
                  <a:pt x="0" y="5109942"/>
                  <a:pt x="0" y="4939443"/>
                </a:cubicBezTo>
                <a:cubicBezTo>
                  <a:pt x="0" y="2211464"/>
                  <a:pt x="2211464" y="0"/>
                  <a:pt x="4939443" y="0"/>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4" name="Google Shape;9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5" name="Google Shape;9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96" name="Google Shape;96;p23"/>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7" name="Google Shape;97;p2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3 column">
  <p:cSld name="Comparison 3 column">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a:off x="83978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24"/>
          <p:cNvSpPr txBox="1">
            <a:spLocks noGrp="1"/>
          </p:cNvSpPr>
          <p:nvPr>
            <p:ph type="body" idx="2"/>
          </p:nvPr>
        </p:nvSpPr>
        <p:spPr>
          <a:xfrm>
            <a:off x="83978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4"/>
          <p:cNvSpPr txBox="1">
            <a:spLocks noGrp="1"/>
          </p:cNvSpPr>
          <p:nvPr>
            <p:ph type="body" idx="3"/>
          </p:nvPr>
        </p:nvSpPr>
        <p:spPr>
          <a:xfrm>
            <a:off x="445312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 name="Google Shape;103;p24"/>
          <p:cNvSpPr txBox="1">
            <a:spLocks noGrp="1"/>
          </p:cNvSpPr>
          <p:nvPr>
            <p:ph type="body" idx="4"/>
          </p:nvPr>
        </p:nvSpPr>
        <p:spPr>
          <a:xfrm>
            <a:off x="445312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5" name="Google Shape;10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6" name="Google Shape;10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07" name="Google Shape;107;p24"/>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8" name="Google Shape;108;p24"/>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9" name="Google Shape;109;p24"/>
          <p:cNvSpPr txBox="1">
            <a:spLocks noGrp="1"/>
          </p:cNvSpPr>
          <p:nvPr>
            <p:ph type="body" idx="5"/>
          </p:nvPr>
        </p:nvSpPr>
        <p:spPr>
          <a:xfrm>
            <a:off x="8065008" y="1681163"/>
            <a:ext cx="32918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24"/>
          <p:cNvSpPr txBox="1">
            <a:spLocks noGrp="1"/>
          </p:cNvSpPr>
          <p:nvPr>
            <p:ph type="body" idx="6"/>
          </p:nvPr>
        </p:nvSpPr>
        <p:spPr>
          <a:xfrm>
            <a:off x="8065008" y="2505075"/>
            <a:ext cx="329184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with 2 medium pictures">
  <p:cSld name="Title and Content with 2 medium pictures">
    <p:spTree>
      <p:nvGrpSpPr>
        <p:cNvPr id="1" name="Shape 111"/>
        <p:cNvGrpSpPr/>
        <p:nvPr/>
      </p:nvGrpSpPr>
      <p:grpSpPr>
        <a:xfrm>
          <a:off x="0" y="0"/>
          <a:ext cx="0" cy="0"/>
          <a:chOff x="0" y="0"/>
          <a:chExt cx="0" cy="0"/>
        </a:xfrm>
      </p:grpSpPr>
      <p:sp>
        <p:nvSpPr>
          <p:cNvPr id="112" name="Google Shape;112;p25"/>
          <p:cNvSpPr>
            <a:spLocks noGrp="1"/>
          </p:cNvSpPr>
          <p:nvPr>
            <p:ph type="pic" idx="2"/>
          </p:nvPr>
        </p:nvSpPr>
        <p:spPr>
          <a:xfrm>
            <a:off x="7901259" y="2727729"/>
            <a:ext cx="4290740" cy="4130271"/>
          </a:xfrm>
          <a:prstGeom prst="rect">
            <a:avLst/>
          </a:prstGeom>
          <a:noFill/>
          <a:ln>
            <a:noFill/>
          </a:ln>
        </p:spPr>
      </p:sp>
      <p:sp>
        <p:nvSpPr>
          <p:cNvPr id="113" name="Google Shape;113;p25"/>
          <p:cNvSpPr>
            <a:spLocks noGrp="1"/>
          </p:cNvSpPr>
          <p:nvPr>
            <p:ph type="pic" idx="3"/>
          </p:nvPr>
        </p:nvSpPr>
        <p:spPr>
          <a:xfrm>
            <a:off x="6261609" y="0"/>
            <a:ext cx="3519311" cy="3007909"/>
          </a:xfrm>
          <a:prstGeom prst="rect">
            <a:avLst/>
          </a:prstGeom>
          <a:noFill/>
          <a:ln>
            <a:noFill/>
          </a:ln>
        </p:spPr>
      </p:sp>
      <p:sp>
        <p:nvSpPr>
          <p:cNvPr id="114" name="Google Shape;114;p25"/>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5" name="Google Shape;115;p25"/>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6" name="Google Shape;116;p25"/>
          <p:cNvSpPr txBox="1">
            <a:spLocks noGrp="1"/>
          </p:cNvSpPr>
          <p:nvPr>
            <p:ph type="title"/>
          </p:nvPr>
        </p:nvSpPr>
        <p:spPr>
          <a:xfrm>
            <a:off x="841248" y="365760"/>
            <a:ext cx="51206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8" name="Google Shape;11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9" name="Google Shape;11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25"/>
          <p:cNvSpPr txBox="1">
            <a:spLocks noGrp="1"/>
          </p:cNvSpPr>
          <p:nvPr>
            <p:ph type="body" idx="1"/>
          </p:nvPr>
        </p:nvSpPr>
        <p:spPr>
          <a:xfrm>
            <a:off x="841248" y="1828800"/>
            <a:ext cx="5093208"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3" name="Google Shape;12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4" name="Google Shape;1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25" name="Google Shape;125;p2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26" name="Google Shape;126;p2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7"/>
        <p:cNvGrpSpPr/>
        <p:nvPr/>
      </p:nvGrpSpPr>
      <p:grpSpPr>
        <a:xfrm>
          <a:off x="0" y="0"/>
          <a:ext cx="0" cy="0"/>
          <a:chOff x="0" y="0"/>
          <a:chExt cx="0" cy="0"/>
        </a:xfrm>
      </p:grpSpPr>
      <p:sp>
        <p:nvSpPr>
          <p:cNvPr id="128" name="Google Shape;12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9" name="Google Shape;12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0" name="Google Shape;13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31" name="Google Shape;131;p2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32" name="Google Shape;132;p2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33" name="Google Shape;13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7" name="Google Shape;13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8" name="Google Shape;13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9" name="Google Shape;13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0" name="Google Shape;14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41" name="Google Shape;141;p2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42" name="Google Shape;142;p2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9"/>
          <p:cNvSpPr>
            <a:spLocks noGrp="1"/>
          </p:cNvSpPr>
          <p:nvPr>
            <p:ph type="pic" idx="2"/>
          </p:nvPr>
        </p:nvSpPr>
        <p:spPr>
          <a:xfrm>
            <a:off x="5183188" y="987425"/>
            <a:ext cx="6172200" cy="4873625"/>
          </a:xfrm>
          <a:prstGeom prst="rect">
            <a:avLst/>
          </a:prstGeom>
          <a:noFill/>
          <a:ln>
            <a:noFill/>
          </a:ln>
        </p:spPr>
      </p:sp>
      <p:sp>
        <p:nvSpPr>
          <p:cNvPr id="146" name="Google Shape;146;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8" name="Google Shape;14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9" name="Google Shape;14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150" name="Google Shape;150;p2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1" name="Google Shape;151;p2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28" name="Google Shape;2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1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31" name="Google Shape;31;p1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slide with picture">
  <p:cSld name="Quote slide with picture">
    <p:bg>
      <p:bgPr>
        <a:solidFill>
          <a:schemeClr val="lt1"/>
        </a:solidFill>
        <a:effectLst/>
      </p:bgPr>
    </p:bg>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3111500" y="370600"/>
            <a:ext cx="5923842" cy="5923842"/>
          </a:xfrm>
          <a:prstGeom prst="rect">
            <a:avLst/>
          </a:prstGeom>
          <a:solidFill>
            <a:schemeClr val="accent2">
              <a:alpha val="94901"/>
            </a:schemeClr>
          </a:solidFill>
          <a:ln>
            <a:noFill/>
          </a:ln>
        </p:spPr>
        <p:txBody>
          <a:bodyPr spcFirstLastPara="1" wrap="square" lIns="457200" tIns="45700" rIns="457200" bIns="2331700" anchor="b" anchorCtr="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3575304" y="4379976"/>
            <a:ext cx="5038344" cy="71323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lt1"/>
                </a:solidFill>
                <a:latin typeface="Avenir"/>
                <a:ea typeface="Avenir"/>
                <a:cs typeface="Avenir"/>
                <a:sym typeface="Avenir"/>
              </a:defRPr>
            </a:lvl1pPr>
            <a:lvl2pPr marL="0" marR="0" lvl="1" indent="0" algn="l" rtl="0">
              <a:spcBef>
                <a:spcPts val="0"/>
              </a:spcBef>
              <a:buNone/>
              <a:defRPr sz="1800" b="0" i="0" u="none" strike="noStrike" cap="none">
                <a:solidFill>
                  <a:schemeClr val="lt1"/>
                </a:solidFill>
                <a:latin typeface="Avenir"/>
                <a:ea typeface="Avenir"/>
                <a:cs typeface="Avenir"/>
                <a:sym typeface="Avenir"/>
              </a:defRPr>
            </a:lvl2pPr>
            <a:lvl3pPr marL="0" marR="0" lvl="2" indent="0" algn="l" rtl="0">
              <a:spcBef>
                <a:spcPts val="0"/>
              </a:spcBef>
              <a:buNone/>
              <a:defRPr sz="1800" b="0" i="0" u="none" strike="noStrike" cap="none">
                <a:solidFill>
                  <a:schemeClr val="lt1"/>
                </a:solidFill>
                <a:latin typeface="Avenir"/>
                <a:ea typeface="Avenir"/>
                <a:cs typeface="Avenir"/>
                <a:sym typeface="Avenir"/>
              </a:defRPr>
            </a:lvl3pPr>
            <a:lvl4pPr marL="0" marR="0" lvl="3" indent="0" algn="l" rtl="0">
              <a:spcBef>
                <a:spcPts val="0"/>
              </a:spcBef>
              <a:buNone/>
              <a:defRPr sz="1800" b="0" i="0" u="none" strike="noStrike" cap="none">
                <a:solidFill>
                  <a:schemeClr val="lt1"/>
                </a:solidFill>
                <a:latin typeface="Avenir"/>
                <a:ea typeface="Avenir"/>
                <a:cs typeface="Avenir"/>
                <a:sym typeface="Avenir"/>
              </a:defRPr>
            </a:lvl4pPr>
            <a:lvl5pPr marL="0" marR="0" lvl="4" indent="0" algn="l" rtl="0">
              <a:spcBef>
                <a:spcPts val="0"/>
              </a:spcBef>
              <a:buNone/>
              <a:defRPr sz="1800" b="0" i="0" u="none" strike="noStrike" cap="none">
                <a:solidFill>
                  <a:schemeClr val="lt1"/>
                </a:solidFill>
                <a:latin typeface="Avenir"/>
                <a:ea typeface="Avenir"/>
                <a:cs typeface="Avenir"/>
                <a:sym typeface="Avenir"/>
              </a:defRPr>
            </a:lvl5pPr>
            <a:lvl6pPr marL="0" marR="0" lvl="5" indent="0" algn="l" rtl="0">
              <a:spcBef>
                <a:spcPts val="0"/>
              </a:spcBef>
              <a:buNone/>
              <a:defRPr sz="1800" b="0" i="0" u="none" strike="noStrike" cap="none">
                <a:solidFill>
                  <a:schemeClr val="lt1"/>
                </a:solidFill>
                <a:latin typeface="Avenir"/>
                <a:ea typeface="Avenir"/>
                <a:cs typeface="Avenir"/>
                <a:sym typeface="Avenir"/>
              </a:defRPr>
            </a:lvl6pPr>
            <a:lvl7pPr marL="0" marR="0" lvl="6" indent="0" algn="l" rtl="0">
              <a:spcBef>
                <a:spcPts val="0"/>
              </a:spcBef>
              <a:buNone/>
              <a:defRPr sz="1800" b="0" i="0" u="none" strike="noStrike" cap="none">
                <a:solidFill>
                  <a:schemeClr val="lt1"/>
                </a:solidFill>
                <a:latin typeface="Avenir"/>
                <a:ea typeface="Avenir"/>
                <a:cs typeface="Avenir"/>
                <a:sym typeface="Avenir"/>
              </a:defRPr>
            </a:lvl7pPr>
            <a:lvl8pPr marL="0" marR="0" lvl="7" indent="0" algn="l" rtl="0">
              <a:spcBef>
                <a:spcPts val="0"/>
              </a:spcBef>
              <a:buNone/>
              <a:defRPr sz="1800" b="0" i="0" u="none" strike="noStrike" cap="none">
                <a:solidFill>
                  <a:schemeClr val="lt1"/>
                </a:solidFill>
                <a:latin typeface="Avenir"/>
                <a:ea typeface="Avenir"/>
                <a:cs typeface="Avenir"/>
                <a:sym typeface="Avenir"/>
              </a:defRPr>
            </a:lvl8pPr>
            <a:lvl9pPr marL="0" marR="0" lvl="8" indent="0" algn="l" rtl="0">
              <a:spcBef>
                <a:spcPts val="0"/>
              </a:spcBef>
              <a:buNone/>
              <a:defRPr sz="1800" b="0" i="0" u="none" strike="noStrike" cap="none">
                <a:solidFill>
                  <a:schemeClr val="lt1"/>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38"/>
        <p:cNvGrpSpPr/>
        <p:nvPr/>
      </p:nvGrpSpPr>
      <p:grpSpPr>
        <a:xfrm>
          <a:off x="0" y="0"/>
          <a:ext cx="0" cy="0"/>
          <a:chOff x="0" y="0"/>
          <a:chExt cx="0" cy="0"/>
        </a:xfrm>
      </p:grpSpPr>
      <p:sp>
        <p:nvSpPr>
          <p:cNvPr id="39" name="Google Shape;39;p17"/>
          <p:cNvSpPr/>
          <p:nvPr/>
        </p:nvSpPr>
        <p:spPr>
          <a:xfrm>
            <a:off x="707393" y="847600"/>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0" name="Google Shape;40;p17"/>
          <p:cNvSpPr/>
          <p:nvPr/>
        </p:nvSpPr>
        <p:spPr>
          <a:xfrm flipH="1">
            <a:off x="530529" y="0"/>
            <a:ext cx="1155142" cy="591009"/>
          </a:xfrm>
          <a:custGeom>
            <a:avLst/>
            <a:gdLst/>
            <a:ahLst/>
            <a:cxnLst/>
            <a:rect l="l" t="t" r="r" b="b"/>
            <a:pathLst>
              <a:path w="1155142" h="591009" extrusionOk="0">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1" name="Google Shape;41;p17"/>
          <p:cNvSpPr/>
          <p:nvPr/>
        </p:nvSpPr>
        <p:spPr>
          <a:xfrm flipH="1">
            <a:off x="3961511" y="-1"/>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2" name="Google Shape;42;p17"/>
          <p:cNvSpPr/>
          <p:nvPr/>
        </p:nvSpPr>
        <p:spPr>
          <a:xfrm flipH="1">
            <a:off x="0" y="2936831"/>
            <a:ext cx="159741" cy="552996"/>
          </a:xfrm>
          <a:custGeom>
            <a:avLst/>
            <a:gdLst/>
            <a:ahLst/>
            <a:cxnLst/>
            <a:rect l="l" t="t" r="r" b="b"/>
            <a:pathLst>
              <a:path w="159741" h="552996" extrusionOk="0">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3" name="Google Shape;43;p17"/>
          <p:cNvSpPr/>
          <p:nvPr/>
        </p:nvSpPr>
        <p:spPr>
          <a:xfrm flipH="1">
            <a:off x="0" y="5835649"/>
            <a:ext cx="1548180" cy="1022351"/>
          </a:xfrm>
          <a:custGeom>
            <a:avLst/>
            <a:gdLst/>
            <a:ahLst/>
            <a:cxnLst/>
            <a:rect l="l" t="t" r="r" b="b"/>
            <a:pathLst>
              <a:path w="1548180" h="1022351" extrusionOk="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4" name="Google Shape;44;p17"/>
          <p:cNvSpPr/>
          <p:nvPr/>
        </p:nvSpPr>
        <p:spPr>
          <a:xfrm flipH="1">
            <a:off x="340505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5" name="Google Shape;45;p17"/>
          <p:cNvSpPr/>
          <p:nvPr/>
        </p:nvSpPr>
        <p:spPr>
          <a:xfrm flipH="1">
            <a:off x="4132972" y="6258755"/>
            <a:ext cx="1565940" cy="599245"/>
          </a:xfrm>
          <a:custGeom>
            <a:avLst/>
            <a:gdLst/>
            <a:ahLst/>
            <a:cxnLst/>
            <a:rect l="l" t="t" r="r" b="b"/>
            <a:pathLst>
              <a:path w="1565940" h="599245" extrusionOk="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6" name="Google Shape;46;p17"/>
          <p:cNvSpPr txBox="1">
            <a:spLocks noGrp="1"/>
          </p:cNvSpPr>
          <p:nvPr>
            <p:ph type="title"/>
          </p:nvPr>
        </p:nvSpPr>
        <p:spPr>
          <a:xfrm>
            <a:off x="1389888" y="1234440"/>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1682496" y="6356350"/>
            <a:ext cx="154533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8" name="Google Shape;48;p17"/>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9" name="Google Shape;49;p17"/>
          <p:cNvSpPr txBox="1">
            <a:spLocks noGrp="1"/>
          </p:cNvSpPr>
          <p:nvPr>
            <p:ph type="sldNum" idx="12"/>
          </p:nvPr>
        </p:nvSpPr>
        <p:spPr>
          <a:xfrm>
            <a:off x="10506456" y="6356350"/>
            <a:ext cx="850392"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50" name="Google Shape;50;p17"/>
          <p:cNvSpPr txBox="1">
            <a:spLocks noGrp="1"/>
          </p:cNvSpPr>
          <p:nvPr>
            <p:ph type="body" idx="1"/>
          </p:nvPr>
        </p:nvSpPr>
        <p:spPr>
          <a:xfrm>
            <a:off x="6665976" y="2551176"/>
            <a:ext cx="4709160" cy="17556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type="obj">
  <p:cSld name="OBJECT">
    <p:spTree>
      <p:nvGrpSpPr>
        <p:cNvPr id="1" name="Shape 51"/>
        <p:cNvGrpSpPr/>
        <p:nvPr/>
      </p:nvGrpSpPr>
      <p:grpSpPr>
        <a:xfrm>
          <a:off x="0" y="0"/>
          <a:ext cx="0" cy="0"/>
          <a:chOff x="0" y="0"/>
          <a:chExt cx="0" cy="0"/>
        </a:xfrm>
      </p:grpSpPr>
      <p:sp>
        <p:nvSpPr>
          <p:cNvPr id="52" name="Google Shape;52;p18"/>
          <p:cNvSpPr/>
          <p:nvPr/>
        </p:nvSpPr>
        <p:spPr>
          <a:xfrm>
            <a:off x="489189" y="1119031"/>
            <a:ext cx="4619938" cy="461993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3" name="Google Shape;53;p18"/>
          <p:cNvSpPr/>
          <p:nvPr/>
        </p:nvSpPr>
        <p:spPr>
          <a:xfrm rot="-1790889">
            <a:off x="8683720" y="941148"/>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18"/>
          <p:cNvSpPr/>
          <p:nvPr/>
        </p:nvSpPr>
        <p:spPr>
          <a:xfrm>
            <a:off x="910048" y="4780992"/>
            <a:ext cx="546100" cy="5461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5" name="Google Shape;55;p18"/>
          <p:cNvSpPr txBox="1">
            <a:spLocks noGrp="1"/>
          </p:cNvSpPr>
          <p:nvPr>
            <p:ph type="title"/>
          </p:nvPr>
        </p:nvSpPr>
        <p:spPr>
          <a:xfrm>
            <a:off x="1170432" y="1399032"/>
            <a:ext cx="3236976" cy="4069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788152" y="1527048"/>
            <a:ext cx="5111496" cy="39319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228600" algn="l">
              <a:lnSpc>
                <a:spcPct val="90000"/>
              </a:lnSpc>
              <a:spcBef>
                <a:spcPts val="500"/>
              </a:spcBef>
              <a:spcAft>
                <a:spcPts val="0"/>
              </a:spcAft>
              <a:buClr>
                <a:schemeClr val="dk1"/>
              </a:buClr>
              <a:buSzPts val="18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2 small pictures">
  <p:cSld name="Title and Content 2 small pictures">
    <p:spTree>
      <p:nvGrpSpPr>
        <p:cNvPr id="1" name="Shape 57"/>
        <p:cNvGrpSpPr/>
        <p:nvPr/>
      </p:nvGrpSpPr>
      <p:grpSpPr>
        <a:xfrm>
          <a:off x="0" y="0"/>
          <a:ext cx="0" cy="0"/>
          <a:chOff x="0" y="0"/>
          <a:chExt cx="0" cy="0"/>
        </a:xfrm>
      </p:grpSpPr>
      <p:sp>
        <p:nvSpPr>
          <p:cNvPr id="58" name="Google Shape;58;p19"/>
          <p:cNvSpPr>
            <a:spLocks noGrp="1"/>
          </p:cNvSpPr>
          <p:nvPr>
            <p:ph type="pic" idx="2"/>
          </p:nvPr>
        </p:nvSpPr>
        <p:spPr>
          <a:xfrm>
            <a:off x="7200479" y="1150210"/>
            <a:ext cx="2207046" cy="2204178"/>
          </a:xfrm>
          <a:prstGeom prst="rect">
            <a:avLst/>
          </a:prstGeom>
          <a:noFill/>
          <a:ln>
            <a:noFill/>
          </a:ln>
        </p:spPr>
      </p:sp>
      <p:sp>
        <p:nvSpPr>
          <p:cNvPr id="59" name="Google Shape;59;p19"/>
          <p:cNvSpPr>
            <a:spLocks noGrp="1"/>
          </p:cNvSpPr>
          <p:nvPr>
            <p:ph type="pic" idx="3"/>
          </p:nvPr>
        </p:nvSpPr>
        <p:spPr>
          <a:xfrm>
            <a:off x="8444632" y="2579683"/>
            <a:ext cx="3096807" cy="3096807"/>
          </a:xfrm>
          <a:prstGeom prst="rect">
            <a:avLst/>
          </a:prstGeom>
          <a:noFill/>
          <a:ln>
            <a:noFill/>
          </a:ln>
        </p:spPr>
      </p:sp>
      <p:sp>
        <p:nvSpPr>
          <p:cNvPr id="60" name="Google Shape;60;p19"/>
          <p:cNvSpPr txBox="1">
            <a:spLocks noGrp="1"/>
          </p:cNvSpPr>
          <p:nvPr>
            <p:ph type="title"/>
          </p:nvPr>
        </p:nvSpPr>
        <p:spPr>
          <a:xfrm>
            <a:off x="539496" y="365124"/>
            <a:ext cx="5806440"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9"/>
          <p:cNvSpPr txBox="1">
            <a:spLocks noGrp="1"/>
          </p:cNvSpPr>
          <p:nvPr>
            <p:ph type="body" idx="1"/>
          </p:nvPr>
        </p:nvSpPr>
        <p:spPr>
          <a:xfrm>
            <a:off x="539496" y="1825625"/>
            <a:ext cx="5806440" cy="4352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30200" algn="l">
              <a:lnSpc>
                <a:spcPct val="110000"/>
              </a:lnSpc>
              <a:spcBef>
                <a:spcPts val="500"/>
              </a:spcBef>
              <a:spcAft>
                <a:spcPts val="0"/>
              </a:spcAft>
              <a:buClr>
                <a:schemeClr val="dk1"/>
              </a:buClr>
              <a:buSzPts val="1600"/>
              <a:buChar char="•"/>
              <a:defRPr sz="1600"/>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65" name="Google Shape;65;p19"/>
          <p:cNvSpPr/>
          <p:nvPr/>
        </p:nvSpPr>
        <p:spPr>
          <a:xfrm>
            <a:off x="10249620" y="1555068"/>
            <a:ext cx="819303" cy="79707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6" name="Google Shape;66;p19"/>
          <p:cNvSpPr/>
          <p:nvPr/>
        </p:nvSpPr>
        <p:spPr>
          <a:xfrm>
            <a:off x="7590089" y="4034393"/>
            <a:ext cx="876704" cy="876704"/>
          </a:xfrm>
          <a:prstGeom prst="rect">
            <a:avLst/>
          </a:prstGeom>
          <a:noFill/>
          <a:ln w="127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20"/>
          <p:cNvSpPr/>
          <p:nvPr/>
        </p:nvSpPr>
        <p:spPr>
          <a:xfrm>
            <a:off x="2815929" y="148929"/>
            <a:ext cx="6560142" cy="6560142"/>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9" name="Google Shape;69;p20"/>
          <p:cNvSpPr/>
          <p:nvPr/>
        </p:nvSpPr>
        <p:spPr>
          <a:xfrm rot="-1577571" flipH="1">
            <a:off x="2494119" y="-28502"/>
            <a:ext cx="6816262" cy="6816262"/>
          </a:xfrm>
          <a:prstGeom prst="arc">
            <a:avLst>
              <a:gd name="adj1" fmla="val 16200000"/>
              <a:gd name="adj2" fmla="val 20093138"/>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0" name="Google Shape;70;p20"/>
          <p:cNvSpPr/>
          <p:nvPr/>
        </p:nvSpPr>
        <p:spPr>
          <a:xfrm>
            <a:off x="8165417" y="5241988"/>
            <a:ext cx="759403" cy="738802"/>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1" name="Google Shape;71;p20"/>
          <p:cNvSpPr txBox="1">
            <a:spLocks noGrp="1"/>
          </p:cNvSpPr>
          <p:nvPr>
            <p:ph type="title"/>
          </p:nvPr>
        </p:nvSpPr>
        <p:spPr>
          <a:xfrm>
            <a:off x="3319272" y="1380744"/>
            <a:ext cx="5559552" cy="2514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0"/>
          <p:cNvSpPr txBox="1">
            <a:spLocks noGrp="1"/>
          </p:cNvSpPr>
          <p:nvPr>
            <p:ph type="body" idx="1"/>
          </p:nvPr>
        </p:nvSpPr>
        <p:spPr>
          <a:xfrm>
            <a:off x="3319272" y="4078224"/>
            <a:ext cx="5559552" cy="153619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539496"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1"/>
          <p:cNvSpPr txBox="1">
            <a:spLocks noGrp="1"/>
          </p:cNvSpPr>
          <p:nvPr>
            <p:ph type="body" idx="1"/>
          </p:nvPr>
        </p:nvSpPr>
        <p:spPr>
          <a:xfrm>
            <a:off x="1179576" y="1911096"/>
            <a:ext cx="98298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77" name="Google Shape;7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78" name="Google Shape;7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79" name="Google Shape;79;p2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0" name="Google Shape;80;p21"/>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84" name="Google Shape;8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85" name="Google Shape;8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888888"/>
                </a:solidFill>
                <a:latin typeface="Avenir"/>
                <a:ea typeface="Avenir"/>
                <a:cs typeface="Avenir"/>
                <a:sym typeface="Avenir"/>
              </a:defRPr>
            </a:lvl1pPr>
            <a:lvl2pPr marL="0" marR="0" lvl="1" indent="0" algn="l" rtl="0">
              <a:spcBef>
                <a:spcPts val="0"/>
              </a:spcBef>
              <a:buNone/>
              <a:defRPr sz="1800" b="0" i="0" u="none" strike="noStrike" cap="none">
                <a:solidFill>
                  <a:srgbClr val="888888"/>
                </a:solidFill>
                <a:latin typeface="Avenir"/>
                <a:ea typeface="Avenir"/>
                <a:cs typeface="Avenir"/>
                <a:sym typeface="Avenir"/>
              </a:defRPr>
            </a:lvl2pPr>
            <a:lvl3pPr marL="0" marR="0" lvl="2" indent="0" algn="l" rtl="0">
              <a:spcBef>
                <a:spcPts val="0"/>
              </a:spcBef>
              <a:buNone/>
              <a:defRPr sz="1800" b="0" i="0" u="none" strike="noStrike" cap="none">
                <a:solidFill>
                  <a:srgbClr val="888888"/>
                </a:solidFill>
                <a:latin typeface="Avenir"/>
                <a:ea typeface="Avenir"/>
                <a:cs typeface="Avenir"/>
                <a:sym typeface="Avenir"/>
              </a:defRPr>
            </a:lvl3pPr>
            <a:lvl4pPr marL="0" marR="0" lvl="3" indent="0" algn="l" rtl="0">
              <a:spcBef>
                <a:spcPts val="0"/>
              </a:spcBef>
              <a:buNone/>
              <a:defRPr sz="1800" b="0" i="0" u="none" strike="noStrike" cap="none">
                <a:solidFill>
                  <a:srgbClr val="888888"/>
                </a:solidFill>
                <a:latin typeface="Avenir"/>
                <a:ea typeface="Avenir"/>
                <a:cs typeface="Avenir"/>
                <a:sym typeface="Avenir"/>
              </a:defRPr>
            </a:lvl4pPr>
            <a:lvl5pPr marL="0" marR="0" lvl="4" indent="0" algn="l" rtl="0">
              <a:spcBef>
                <a:spcPts val="0"/>
              </a:spcBef>
              <a:buNone/>
              <a:defRPr sz="1800" b="0" i="0" u="none" strike="noStrike" cap="none">
                <a:solidFill>
                  <a:srgbClr val="888888"/>
                </a:solidFill>
                <a:latin typeface="Avenir"/>
                <a:ea typeface="Avenir"/>
                <a:cs typeface="Avenir"/>
                <a:sym typeface="Avenir"/>
              </a:defRPr>
            </a:lvl5pPr>
            <a:lvl6pPr marL="0" marR="0" lvl="5" indent="0" algn="l" rtl="0">
              <a:spcBef>
                <a:spcPts val="0"/>
              </a:spcBef>
              <a:buNone/>
              <a:defRPr sz="1800" b="0" i="0" u="none" strike="noStrike" cap="none">
                <a:solidFill>
                  <a:srgbClr val="888888"/>
                </a:solidFill>
                <a:latin typeface="Avenir"/>
                <a:ea typeface="Avenir"/>
                <a:cs typeface="Avenir"/>
                <a:sym typeface="Avenir"/>
              </a:defRPr>
            </a:lvl6pPr>
            <a:lvl7pPr marL="0" marR="0" lvl="6" indent="0" algn="l" rtl="0">
              <a:spcBef>
                <a:spcPts val="0"/>
              </a:spcBef>
              <a:buNone/>
              <a:defRPr sz="1800" b="0" i="0" u="none" strike="noStrike" cap="none">
                <a:solidFill>
                  <a:srgbClr val="888888"/>
                </a:solidFill>
                <a:latin typeface="Avenir"/>
                <a:ea typeface="Avenir"/>
                <a:cs typeface="Avenir"/>
                <a:sym typeface="Avenir"/>
              </a:defRPr>
            </a:lvl7pPr>
            <a:lvl8pPr marL="0" marR="0" lvl="7" indent="0" algn="l" rtl="0">
              <a:spcBef>
                <a:spcPts val="0"/>
              </a:spcBef>
              <a:buNone/>
              <a:defRPr sz="1800" b="0" i="0" u="none" strike="noStrike" cap="none">
                <a:solidFill>
                  <a:srgbClr val="888888"/>
                </a:solidFill>
                <a:latin typeface="Avenir"/>
                <a:ea typeface="Avenir"/>
                <a:cs typeface="Avenir"/>
                <a:sym typeface="Avenir"/>
              </a:defRPr>
            </a:lvl8pPr>
            <a:lvl9pPr marL="0" marR="0" lvl="8" indent="0" algn="l" rtl="0">
              <a:spcBef>
                <a:spcPts val="0"/>
              </a:spcBef>
              <a:buNone/>
              <a:defRPr sz="1800"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86" name="Google Shape;86;p2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7" name="Google Shape;87;p2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8" name="Google Shape;88;p22"/>
          <p:cNvSpPr txBox="1">
            <a:spLocks noGrp="1"/>
          </p:cNvSpPr>
          <p:nvPr>
            <p:ph type="body" idx="1"/>
          </p:nvPr>
        </p:nvSpPr>
        <p:spPr>
          <a:xfrm>
            <a:off x="838200" y="1911096"/>
            <a:ext cx="105156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i-hole/pi-hol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hub.docker.com/r/pihole/pihole/" TargetMode="External"/><Relationship Id="rId4" Type="http://schemas.openxmlformats.org/officeDocument/2006/relationships/hyperlink" Target="https://github.com/pi-hole/docker-pi-ho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odman.i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aws.amazon.com/de/ecs/" TargetMode="External"/><Relationship Id="rId4" Type="http://schemas.openxmlformats.org/officeDocument/2006/relationships/hyperlink" Target="https://kubernetes.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1"/>
          <p:cNvSpPr txBox="1">
            <a:spLocks noGrp="1"/>
          </p:cNvSpPr>
          <p:nvPr>
            <p:ph type="ctrTitle"/>
          </p:nvPr>
        </p:nvSpPr>
        <p:spPr>
          <a:xfrm>
            <a:off x="2799588" y="2235708"/>
            <a:ext cx="6592824" cy="238658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600"/>
              <a:buFont typeface="Twentieth Century"/>
              <a:buNone/>
            </a:pPr>
            <a:r>
              <a:rPr lang="en-US" sz="6600">
                <a:solidFill>
                  <a:srgbClr val="FFFFFF"/>
                </a:solidFill>
              </a:rPr>
              <a:t>Docker</a:t>
            </a:r>
            <a:r>
              <a:rPr lang="en-US">
                <a:solidFill>
                  <a:srgbClr val="FFFFFF"/>
                </a:solidFill>
              </a:rPr>
              <a:t> Containers</a:t>
            </a:r>
            <a:endParaRPr/>
          </a:p>
        </p:txBody>
      </p:sp>
      <p:sp>
        <p:nvSpPr>
          <p:cNvPr id="158" name="Google Shape;158;p1"/>
          <p:cNvSpPr txBox="1">
            <a:spLocks noGrp="1"/>
          </p:cNvSpPr>
          <p:nvPr>
            <p:ph type="subTitle" idx="1"/>
          </p:nvPr>
        </p:nvSpPr>
        <p:spPr>
          <a:xfrm>
            <a:off x="2216419" y="5096124"/>
            <a:ext cx="7759161" cy="996696"/>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rgbClr val="FFFFFF"/>
              </a:buClr>
              <a:buSzPct val="100000"/>
              <a:buNone/>
            </a:pPr>
            <a:r>
              <a:rPr lang="en-US">
                <a:solidFill>
                  <a:srgbClr val="FFFFFF"/>
                </a:solidFill>
              </a:rPr>
              <a:t>Presentation by Marius Asadauskas &amp; Julius Oeftiger</a:t>
            </a:r>
            <a:endParaRPr/>
          </a:p>
          <a:p>
            <a:pPr marL="0" lvl="0" indent="0" algn="ctr" rtl="0">
              <a:lnSpc>
                <a:spcPct val="90000"/>
              </a:lnSpc>
              <a:spcBef>
                <a:spcPts val="1000"/>
              </a:spcBef>
              <a:spcAft>
                <a:spcPts val="0"/>
              </a:spcAft>
              <a:buClr>
                <a:srgbClr val="FFFFFF"/>
              </a:buClr>
              <a:buSzPct val="100000"/>
              <a:buNone/>
            </a:pPr>
            <a:r>
              <a:rPr lang="en-US">
                <a:solidFill>
                  <a:srgbClr val="FFFFFF"/>
                </a:solidFill>
              </a:rPr>
              <a:t>Fabrication and Prototyping in the Learning Lab</a:t>
            </a:r>
            <a:endParaRPr/>
          </a:p>
          <a:p>
            <a:pPr marL="0" lvl="0" indent="0" algn="ctr" rtl="0">
              <a:lnSpc>
                <a:spcPct val="90000"/>
              </a:lnSpc>
              <a:spcBef>
                <a:spcPts val="1000"/>
              </a:spcBef>
              <a:spcAft>
                <a:spcPts val="0"/>
              </a:spcAft>
              <a:buClr>
                <a:srgbClr val="FFFFFF"/>
              </a:buClr>
              <a:buSzPct val="100000"/>
              <a:buNone/>
            </a:pPr>
            <a:r>
              <a:rPr lang="en-US">
                <a:solidFill>
                  <a:srgbClr val="FFFFFF"/>
                </a:solidFill>
              </a:rPr>
              <a:t>10.11.2022</a:t>
            </a:r>
            <a:endParaRPr/>
          </a:p>
          <a:p>
            <a:pPr marL="0" lvl="0" indent="0" algn="ctr" rtl="0">
              <a:lnSpc>
                <a:spcPct val="90000"/>
              </a:lnSpc>
              <a:spcBef>
                <a:spcPts val="1000"/>
              </a:spcBef>
              <a:spcAft>
                <a:spcPts val="0"/>
              </a:spcAft>
              <a:buClr>
                <a:schemeClr val="lt1"/>
              </a:buClr>
              <a:buSzPct val="100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875fc3c625_3_18"/>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Image Security ~Beginning</a:t>
            </a:r>
            <a:endParaRPr/>
          </a:p>
        </p:txBody>
      </p:sp>
      <p:sp>
        <p:nvSpPr>
          <p:cNvPr id="229" name="Google Shape;229;g1875fc3c625_3_18"/>
          <p:cNvSpPr txBox="1">
            <a:spLocks noGrp="1"/>
          </p:cNvSpPr>
          <p:nvPr>
            <p:ph type="body" idx="2"/>
          </p:nvPr>
        </p:nvSpPr>
        <p:spPr>
          <a:xfrm>
            <a:off x="839800" y="1690825"/>
            <a:ext cx="10581900" cy="44988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Char char="•"/>
            </a:pPr>
            <a:r>
              <a:rPr lang="en-US" sz="2600"/>
              <a:t>Over 30% of official images included high priority vulnerabilities [1]</a:t>
            </a:r>
            <a:endParaRPr sz="2600"/>
          </a:p>
          <a:p>
            <a:pPr marL="457200" lvl="0" indent="0" algn="l" rtl="0">
              <a:spcBef>
                <a:spcPts val="1000"/>
              </a:spcBef>
              <a:spcAft>
                <a:spcPts val="0"/>
              </a:spcAft>
              <a:buNone/>
            </a:pPr>
            <a:endParaRPr sz="2600"/>
          </a:p>
          <a:p>
            <a:pPr marL="457200" lvl="0" indent="-393700" algn="l" rtl="0">
              <a:spcBef>
                <a:spcPts val="1000"/>
              </a:spcBef>
              <a:spcAft>
                <a:spcPts val="0"/>
              </a:spcAft>
              <a:buSzPts val="2600"/>
              <a:buChar char="•"/>
            </a:pPr>
            <a:r>
              <a:rPr lang="en-US" sz="2600"/>
              <a:t>300’000 images had on avg. 180 vulnerabilities [2]</a:t>
            </a:r>
            <a:endParaRPr sz="2600"/>
          </a:p>
          <a:p>
            <a:pPr marL="457200" lvl="0" indent="0" algn="l" rtl="0">
              <a:spcBef>
                <a:spcPts val="1000"/>
              </a:spcBef>
              <a:spcAft>
                <a:spcPts val="0"/>
              </a:spcAft>
              <a:buNone/>
            </a:pPr>
            <a:endParaRPr sz="2600"/>
          </a:p>
          <a:p>
            <a:pPr marL="457200" lvl="0" indent="-393700" algn="l" rtl="0">
              <a:spcBef>
                <a:spcPts val="1000"/>
              </a:spcBef>
              <a:spcAft>
                <a:spcPts val="0"/>
              </a:spcAft>
              <a:buSzPts val="2600"/>
              <a:buChar char="•"/>
            </a:pPr>
            <a:r>
              <a:rPr lang="en-US" sz="2600"/>
              <a:t>Many images not updated for 100+ days [2]</a:t>
            </a:r>
            <a:endParaRPr sz="2600"/>
          </a:p>
          <a:p>
            <a:pPr marL="457200" lvl="0" indent="0" algn="l" rtl="0">
              <a:spcBef>
                <a:spcPts val="1000"/>
              </a:spcBef>
              <a:spcAft>
                <a:spcPts val="0"/>
              </a:spcAft>
              <a:buNone/>
            </a:pPr>
            <a:endParaRPr sz="2600"/>
          </a:p>
          <a:p>
            <a:pPr marL="457200" lvl="0" indent="-393700" algn="l" rtl="0">
              <a:spcBef>
                <a:spcPts val="1000"/>
              </a:spcBef>
              <a:spcAft>
                <a:spcPts val="0"/>
              </a:spcAft>
              <a:buSzPts val="2600"/>
              <a:buChar char="•"/>
            </a:pPr>
            <a:r>
              <a:rPr lang="en-US" sz="2600"/>
              <a:t>Vulnerabilities spread from parent to child [2]</a:t>
            </a:r>
            <a:endParaRPr sz="2600"/>
          </a:p>
        </p:txBody>
      </p:sp>
      <p:pic>
        <p:nvPicPr>
          <p:cNvPr id="230" name="Google Shape;230;g1875fc3c625_3_18"/>
          <p:cNvPicPr preferRelativeResize="0"/>
          <p:nvPr/>
        </p:nvPicPr>
        <p:blipFill>
          <a:blip r:embed="rId3">
            <a:alphaModFix/>
          </a:blip>
          <a:stretch>
            <a:fillRect/>
          </a:stretch>
        </p:blipFill>
        <p:spPr>
          <a:xfrm rot="724595">
            <a:off x="9551425" y="3585575"/>
            <a:ext cx="2510850" cy="3043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Security Nowadays</a:t>
            </a:r>
            <a:endParaRPr/>
          </a:p>
        </p:txBody>
      </p:sp>
      <p:sp>
        <p:nvSpPr>
          <p:cNvPr id="236" name="Google Shape;236;p9"/>
          <p:cNvSpPr txBox="1">
            <a:spLocks noGrp="1"/>
          </p:cNvSpPr>
          <p:nvPr>
            <p:ph type="body" idx="2"/>
          </p:nvPr>
        </p:nvSpPr>
        <p:spPr>
          <a:xfrm>
            <a:off x="839788" y="2693450"/>
            <a:ext cx="5157900" cy="3684600"/>
          </a:xfrm>
          <a:prstGeom prst="rect">
            <a:avLst/>
          </a:prstGeom>
          <a:noFill/>
          <a:ln>
            <a:noFill/>
          </a:ln>
        </p:spPr>
        <p:txBody>
          <a:bodyPr spcFirstLastPara="1" wrap="square" lIns="91425" tIns="45700" rIns="91425" bIns="45700" anchor="t" anchorCtr="0">
            <a:normAutofit/>
          </a:bodyPr>
          <a:lstStyle/>
          <a:p>
            <a:pPr marL="228600" lvl="0" indent="-241300" algn="l" rtl="0">
              <a:lnSpc>
                <a:spcPct val="90000"/>
              </a:lnSpc>
              <a:spcBef>
                <a:spcPts val="0"/>
              </a:spcBef>
              <a:spcAft>
                <a:spcPts val="0"/>
              </a:spcAft>
              <a:buClr>
                <a:schemeClr val="dk1"/>
              </a:buClr>
              <a:buSzPts val="2600"/>
              <a:buChar char="•"/>
            </a:pPr>
            <a:r>
              <a:rPr lang="en-US" sz="2600"/>
              <a:t>Database of vulnerabilities</a:t>
            </a:r>
            <a:endParaRPr sz="2600"/>
          </a:p>
          <a:p>
            <a:pPr marL="228600" lvl="0" indent="0" algn="l" rtl="0">
              <a:lnSpc>
                <a:spcPct val="90000"/>
              </a:lnSpc>
              <a:spcBef>
                <a:spcPts val="1000"/>
              </a:spcBef>
              <a:spcAft>
                <a:spcPts val="0"/>
              </a:spcAft>
              <a:buNone/>
            </a:pPr>
            <a:endParaRPr sz="2600"/>
          </a:p>
          <a:p>
            <a:pPr marL="228600" lvl="0" indent="-241300" algn="l" rtl="0">
              <a:lnSpc>
                <a:spcPct val="90000"/>
              </a:lnSpc>
              <a:spcBef>
                <a:spcPts val="1000"/>
              </a:spcBef>
              <a:spcAft>
                <a:spcPts val="0"/>
              </a:spcAft>
              <a:buSzPts val="2600"/>
              <a:buChar char="•"/>
            </a:pPr>
            <a:r>
              <a:rPr lang="en-US" sz="2600"/>
              <a:t>Scans layer by layer for flaws</a:t>
            </a:r>
            <a:endParaRPr sz="2600"/>
          </a:p>
          <a:p>
            <a:pPr marL="228600" lvl="0" indent="0" algn="l" rtl="0">
              <a:lnSpc>
                <a:spcPct val="90000"/>
              </a:lnSpc>
              <a:spcBef>
                <a:spcPts val="1000"/>
              </a:spcBef>
              <a:spcAft>
                <a:spcPts val="0"/>
              </a:spcAft>
              <a:buNone/>
            </a:pPr>
            <a:endParaRPr sz="2600"/>
          </a:p>
          <a:p>
            <a:pPr marL="228600" lvl="0" indent="-241300" algn="l" rtl="0">
              <a:lnSpc>
                <a:spcPct val="90000"/>
              </a:lnSpc>
              <a:spcBef>
                <a:spcPts val="1000"/>
              </a:spcBef>
              <a:spcAft>
                <a:spcPts val="0"/>
              </a:spcAft>
              <a:buSzPts val="2600"/>
              <a:buChar char="•"/>
            </a:pPr>
            <a:r>
              <a:rPr lang="en-US" sz="2600"/>
              <a:t>Continuous monitoring of vulnerabilities</a:t>
            </a:r>
            <a:endParaRPr sz="2600"/>
          </a:p>
        </p:txBody>
      </p:sp>
      <p:pic>
        <p:nvPicPr>
          <p:cNvPr id="237" name="Google Shape;237;p9"/>
          <p:cNvPicPr preferRelativeResize="0"/>
          <p:nvPr/>
        </p:nvPicPr>
        <p:blipFill>
          <a:blip r:embed="rId3">
            <a:alphaModFix/>
          </a:blip>
          <a:stretch>
            <a:fillRect/>
          </a:stretch>
        </p:blipFill>
        <p:spPr>
          <a:xfrm>
            <a:off x="839800" y="1616875"/>
            <a:ext cx="2990850" cy="952500"/>
          </a:xfrm>
          <a:prstGeom prst="rect">
            <a:avLst/>
          </a:prstGeom>
          <a:noFill/>
          <a:ln>
            <a:noFill/>
          </a:ln>
        </p:spPr>
      </p:pic>
      <p:pic>
        <p:nvPicPr>
          <p:cNvPr id="238" name="Google Shape;238;p9"/>
          <p:cNvPicPr preferRelativeResize="0"/>
          <p:nvPr/>
        </p:nvPicPr>
        <p:blipFill>
          <a:blip r:embed="rId4">
            <a:alphaModFix/>
          </a:blip>
          <a:stretch>
            <a:fillRect/>
          </a:stretch>
        </p:blipFill>
        <p:spPr>
          <a:xfrm>
            <a:off x="7622288" y="997738"/>
            <a:ext cx="3601861" cy="4862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5485575bbc_0_15"/>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Hardening</a:t>
            </a:r>
            <a:endParaRPr/>
          </a:p>
        </p:txBody>
      </p:sp>
      <p:sp>
        <p:nvSpPr>
          <p:cNvPr id="245" name="Google Shape;245;g15485575bbc_0_15"/>
          <p:cNvSpPr txBox="1">
            <a:spLocks noGrp="1"/>
          </p:cNvSpPr>
          <p:nvPr>
            <p:ph type="body" idx="1"/>
          </p:nvPr>
        </p:nvSpPr>
        <p:spPr>
          <a:xfrm>
            <a:off x="839804" y="1681175"/>
            <a:ext cx="6689400" cy="507900"/>
          </a:xfrm>
          <a:prstGeom prst="rect">
            <a:avLst/>
          </a:prstGeom>
        </p:spPr>
        <p:txBody>
          <a:bodyPr spcFirstLastPara="1" wrap="square" lIns="91425" tIns="45700" rIns="91425" bIns="45700" anchor="b" anchorCtr="0">
            <a:spAutoFit/>
          </a:bodyPr>
          <a:lstStyle/>
          <a:p>
            <a:pPr marL="0" lvl="0" indent="0" algn="l" rtl="0">
              <a:spcBef>
                <a:spcPts val="1000"/>
              </a:spcBef>
              <a:spcAft>
                <a:spcPts val="0"/>
              </a:spcAft>
              <a:buNone/>
            </a:pPr>
            <a:r>
              <a:rPr lang="en-US" sz="3000"/>
              <a:t>leverage existing, well-known systems</a:t>
            </a:r>
            <a:endParaRPr sz="3000"/>
          </a:p>
        </p:txBody>
      </p:sp>
      <p:sp>
        <p:nvSpPr>
          <p:cNvPr id="246" name="Google Shape;246;g15485575bbc_0_15"/>
          <p:cNvSpPr txBox="1">
            <a:spLocks noGrp="1"/>
          </p:cNvSpPr>
          <p:nvPr>
            <p:ph type="body" idx="2"/>
          </p:nvPr>
        </p:nvSpPr>
        <p:spPr>
          <a:xfrm>
            <a:off x="839800" y="2505075"/>
            <a:ext cx="8508900" cy="3684600"/>
          </a:xfrm>
          <a:prstGeom prst="rect">
            <a:avLst/>
          </a:prstGeom>
        </p:spPr>
        <p:txBody>
          <a:bodyPr spcFirstLastPara="1" wrap="square" lIns="91425" tIns="45700" rIns="91425" bIns="45700" anchor="t" anchorCtr="0">
            <a:normAutofit/>
          </a:bodyPr>
          <a:lstStyle/>
          <a:p>
            <a:pPr marL="457200" lvl="0" indent="-419100" algn="l" rtl="0">
              <a:spcBef>
                <a:spcPts val="1000"/>
              </a:spcBef>
              <a:spcAft>
                <a:spcPts val="0"/>
              </a:spcAft>
              <a:buSzPts val="3000"/>
              <a:buChar char="•"/>
            </a:pPr>
            <a:r>
              <a:rPr lang="en-US" sz="3000" dirty="0"/>
              <a:t>Restrict programs capabilities with </a:t>
            </a:r>
            <a:r>
              <a:rPr lang="en-US" sz="3000" dirty="0" err="1"/>
              <a:t>AppArmor</a:t>
            </a:r>
            <a:endParaRPr sz="3000" dirty="0"/>
          </a:p>
          <a:p>
            <a:pPr marL="0" lvl="0" indent="0" algn="l" rtl="0">
              <a:spcBef>
                <a:spcPts val="1000"/>
              </a:spcBef>
              <a:spcAft>
                <a:spcPts val="0"/>
              </a:spcAft>
              <a:buNone/>
            </a:pPr>
            <a:endParaRPr sz="3000" dirty="0"/>
          </a:p>
          <a:p>
            <a:pPr marL="457200" lvl="0" indent="-419100" algn="l" rtl="0">
              <a:spcBef>
                <a:spcPts val="1000"/>
              </a:spcBef>
              <a:spcAft>
                <a:spcPts val="0"/>
              </a:spcAft>
              <a:buSzPts val="3000"/>
              <a:buChar char="•"/>
            </a:pPr>
            <a:r>
              <a:rPr lang="en-US" sz="3000" dirty="0"/>
              <a:t>(MAC) Mandatory Access Control with </a:t>
            </a:r>
            <a:r>
              <a:rPr lang="en-US" sz="3000" dirty="0" err="1"/>
              <a:t>Tomoyo</a:t>
            </a:r>
            <a:endParaRPr sz="3000" dirty="0"/>
          </a:p>
          <a:p>
            <a:pPr marL="457200" lvl="0" indent="0" algn="l" rtl="0">
              <a:spcBef>
                <a:spcPts val="1000"/>
              </a:spcBef>
              <a:spcAft>
                <a:spcPts val="0"/>
              </a:spcAft>
              <a:buNone/>
            </a:pPr>
            <a:endParaRPr sz="3000" dirty="0"/>
          </a:p>
          <a:p>
            <a:pPr marL="457200" lvl="0" indent="-419100" algn="l" rtl="0">
              <a:spcBef>
                <a:spcPts val="1000"/>
              </a:spcBef>
              <a:spcAft>
                <a:spcPts val="0"/>
              </a:spcAft>
              <a:buSzPts val="3000"/>
              <a:buChar char="•"/>
            </a:pPr>
            <a:r>
              <a:rPr lang="en-US" sz="3000" dirty="0"/>
              <a:t>Security Enhanced Linux (</a:t>
            </a:r>
            <a:r>
              <a:rPr lang="en-US" sz="3000" dirty="0" err="1"/>
              <a:t>SELinux</a:t>
            </a:r>
            <a:r>
              <a:rPr lang="en-US" sz="3000" dirty="0"/>
              <a:t>)</a:t>
            </a:r>
            <a:endParaRPr sz="3000" dirty="0"/>
          </a:p>
          <a:p>
            <a:pPr marL="0" lvl="0" indent="0" algn="l" rtl="0">
              <a:spcBef>
                <a:spcPts val="1000"/>
              </a:spcBef>
              <a:spcAft>
                <a:spcPts val="0"/>
              </a:spcAft>
              <a:buNone/>
            </a:pPr>
            <a:endParaRPr sz="3000" dirty="0"/>
          </a:p>
        </p:txBody>
      </p:sp>
      <p:pic>
        <p:nvPicPr>
          <p:cNvPr id="247" name="Google Shape;247;g15485575bbc_0_15"/>
          <p:cNvPicPr preferRelativeResize="0"/>
          <p:nvPr/>
        </p:nvPicPr>
        <p:blipFill>
          <a:blip r:embed="rId3">
            <a:alphaModFix/>
          </a:blip>
          <a:stretch>
            <a:fillRect/>
          </a:stretch>
        </p:blipFill>
        <p:spPr>
          <a:xfrm>
            <a:off x="10287008" y="1319550"/>
            <a:ext cx="1905000" cy="1905000"/>
          </a:xfrm>
          <a:prstGeom prst="rect">
            <a:avLst/>
          </a:prstGeom>
          <a:noFill/>
          <a:ln>
            <a:noFill/>
          </a:ln>
        </p:spPr>
      </p:pic>
      <p:pic>
        <p:nvPicPr>
          <p:cNvPr id="248" name="Google Shape;248;g15485575bbc_0_15"/>
          <p:cNvPicPr preferRelativeResize="0"/>
          <p:nvPr/>
        </p:nvPicPr>
        <p:blipFill>
          <a:blip r:embed="rId4">
            <a:alphaModFix/>
          </a:blip>
          <a:stretch>
            <a:fillRect/>
          </a:stretch>
        </p:blipFill>
        <p:spPr>
          <a:xfrm>
            <a:off x="9953633" y="3318600"/>
            <a:ext cx="1057275" cy="1428750"/>
          </a:xfrm>
          <a:prstGeom prst="rect">
            <a:avLst/>
          </a:prstGeom>
          <a:noFill/>
          <a:ln>
            <a:noFill/>
          </a:ln>
        </p:spPr>
      </p:pic>
      <p:pic>
        <p:nvPicPr>
          <p:cNvPr id="249" name="Google Shape;249;g15485575bbc_0_15"/>
          <p:cNvPicPr preferRelativeResize="0"/>
          <p:nvPr/>
        </p:nvPicPr>
        <p:blipFill>
          <a:blip r:embed="rId5">
            <a:alphaModFix/>
          </a:blip>
          <a:stretch>
            <a:fillRect/>
          </a:stretch>
        </p:blipFill>
        <p:spPr>
          <a:xfrm>
            <a:off x="10726760" y="4747350"/>
            <a:ext cx="1465239" cy="132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875fc3c625_0_0"/>
          <p:cNvSpPr txBox="1"/>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56" name="Google Shape;256;g1875fc3c625_0_0"/>
          <p:cNvSpPr txBox="1"/>
          <p:nvPr/>
        </p:nvSpPr>
        <p:spPr>
          <a:xfrm>
            <a:off x="839813" y="2505075"/>
            <a:ext cx="10515600" cy="36846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Clr>
                <a:srgbClr val="000000"/>
              </a:buClr>
              <a:buSzPts val="2400"/>
              <a:buChar char="-"/>
            </a:pPr>
            <a:r>
              <a:rPr lang="en-US" sz="2400">
                <a:solidFill>
                  <a:srgbClr val="000000"/>
                </a:solidFill>
                <a:latin typeface="Avenir"/>
                <a:ea typeface="Avenir"/>
                <a:cs typeface="Avenir"/>
                <a:sym typeface="Avenir"/>
              </a:rPr>
              <a:t>DNS sinkhole</a:t>
            </a:r>
            <a:endParaRPr sz="2400">
              <a:solidFill>
                <a:srgbClr val="000000"/>
              </a:solidFill>
              <a:latin typeface="Avenir"/>
              <a:ea typeface="Avenir"/>
              <a:cs typeface="Avenir"/>
              <a:sym typeface="Avenir"/>
            </a:endParaRPr>
          </a:p>
          <a:p>
            <a:pPr marL="457200" lvl="0" indent="-381000" algn="l" rtl="0">
              <a:lnSpc>
                <a:spcPct val="90000"/>
              </a:lnSpc>
              <a:spcBef>
                <a:spcPts val="0"/>
              </a:spcBef>
              <a:spcAft>
                <a:spcPts val="0"/>
              </a:spcAft>
              <a:buClr>
                <a:srgbClr val="000000"/>
              </a:buClr>
              <a:buSzPts val="2400"/>
              <a:buChar char="-"/>
            </a:pPr>
            <a:r>
              <a:rPr lang="en-US" sz="2400">
                <a:solidFill>
                  <a:srgbClr val="000000"/>
                </a:solidFill>
                <a:latin typeface="Avenir"/>
                <a:ea typeface="Avenir"/>
                <a:cs typeface="Avenir"/>
                <a:sym typeface="Avenir"/>
              </a:rPr>
              <a:t>blocks ads, trackers</a:t>
            </a:r>
            <a:r>
              <a:rPr lang="en-US" sz="2400">
                <a:latin typeface="Avenir"/>
                <a:ea typeface="Avenir"/>
                <a:cs typeface="Avenir"/>
                <a:sym typeface="Avenir"/>
              </a:rPr>
              <a:t> (or whatever domain name you want)</a:t>
            </a:r>
            <a:endParaRPr sz="2400">
              <a:latin typeface="Avenir"/>
              <a:ea typeface="Avenir"/>
              <a:cs typeface="Avenir"/>
              <a:sym typeface="Avenir"/>
            </a:endParaRPr>
          </a:p>
          <a:p>
            <a:pPr marL="457200" lvl="0" indent="-381000" algn="l" rtl="0">
              <a:lnSpc>
                <a:spcPct val="90000"/>
              </a:lnSpc>
              <a:spcBef>
                <a:spcPts val="0"/>
              </a:spcBef>
              <a:spcAft>
                <a:spcPts val="0"/>
              </a:spcAft>
              <a:buClr>
                <a:srgbClr val="000000"/>
              </a:buClr>
              <a:buSzPts val="2400"/>
              <a:buFont typeface="Avenir"/>
              <a:buChar char="-"/>
            </a:pPr>
            <a:r>
              <a:rPr lang="en-US" sz="2400">
                <a:latin typeface="Avenir"/>
                <a:ea typeface="Avenir"/>
                <a:cs typeface="Avenir"/>
                <a:sym typeface="Avenir"/>
              </a:rPr>
              <a:t>one authority</a:t>
            </a:r>
            <a:endParaRPr sz="2400">
              <a:latin typeface="Avenir"/>
              <a:ea typeface="Avenir"/>
              <a:cs typeface="Avenir"/>
              <a:sym typeface="Avenir"/>
            </a:endParaRPr>
          </a:p>
          <a:p>
            <a:pPr marL="457200" lvl="0" indent="-381000" algn="l" rtl="0">
              <a:lnSpc>
                <a:spcPct val="90000"/>
              </a:lnSpc>
              <a:spcBef>
                <a:spcPts val="0"/>
              </a:spcBef>
              <a:spcAft>
                <a:spcPts val="0"/>
              </a:spcAft>
              <a:buSzPts val="2400"/>
              <a:buFont typeface="Avenir"/>
              <a:buChar char="-"/>
            </a:pPr>
            <a:r>
              <a:rPr lang="en-US" sz="2400">
                <a:latin typeface="Avenir"/>
                <a:ea typeface="Avenir"/>
                <a:cs typeface="Avenir"/>
                <a:sym typeface="Avenir"/>
              </a:rPr>
              <a:t>works for all devices in network</a:t>
            </a:r>
            <a:endParaRPr sz="2400">
              <a:latin typeface="Avenir"/>
              <a:ea typeface="Avenir"/>
              <a:cs typeface="Avenir"/>
              <a:sym typeface="Avenir"/>
            </a:endParaRPr>
          </a:p>
          <a:p>
            <a:pPr marL="457200" lvl="0" indent="-381000" algn="l" rtl="0">
              <a:lnSpc>
                <a:spcPct val="90000"/>
              </a:lnSpc>
              <a:spcBef>
                <a:spcPts val="0"/>
              </a:spcBef>
              <a:spcAft>
                <a:spcPts val="0"/>
              </a:spcAft>
              <a:buSzPts val="2400"/>
              <a:buFont typeface="Avenir"/>
              <a:buChar char="-"/>
            </a:pPr>
            <a:r>
              <a:rPr lang="en-US" sz="2400">
                <a:latin typeface="Avenir"/>
                <a:ea typeface="Avenir"/>
                <a:cs typeface="Avenir"/>
                <a:sym typeface="Avenir"/>
              </a:rPr>
              <a:t>can work as DHCP</a:t>
            </a:r>
            <a:endParaRPr sz="2400">
              <a:latin typeface="Avenir"/>
              <a:ea typeface="Avenir"/>
              <a:cs typeface="Avenir"/>
              <a:sym typeface="Avenir"/>
            </a:endParaRPr>
          </a:p>
        </p:txBody>
      </p:sp>
      <p:sp>
        <p:nvSpPr>
          <p:cNvPr id="257" name="Google Shape;257;g1875fc3c625_0_0"/>
          <p:cNvSpPr txBo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None/>
            </a:pPr>
            <a:endParaRPr sz="2400" b="1">
              <a:solidFill>
                <a:srgbClr val="000000"/>
              </a:solidFill>
              <a:latin typeface="Avenir"/>
              <a:ea typeface="Avenir"/>
              <a:cs typeface="Avenir"/>
              <a:sym typeface="Avenir"/>
            </a:endParaRPr>
          </a:p>
        </p:txBody>
      </p:sp>
      <p:sp>
        <p:nvSpPr>
          <p:cNvPr id="258" name="Google Shape;258;g1875fc3c625_0_0"/>
          <p:cNvSpPr txBox="1"/>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None/>
            </a:pPr>
            <a:endParaRPr sz="2400" b="1">
              <a:solidFill>
                <a:srgbClr val="000000"/>
              </a:solidFill>
              <a:latin typeface="Avenir"/>
              <a:ea typeface="Avenir"/>
              <a:cs typeface="Avenir"/>
              <a:sym typeface="Avenir"/>
            </a:endParaRPr>
          </a:p>
        </p:txBody>
      </p:sp>
      <p:pic>
        <p:nvPicPr>
          <p:cNvPr id="259" name="Google Shape;259;g1875fc3c625_0_0"/>
          <p:cNvPicPr preferRelativeResize="0"/>
          <p:nvPr/>
        </p:nvPicPr>
        <p:blipFill>
          <a:blip r:embed="rId3">
            <a:alphaModFix/>
          </a:blip>
          <a:stretch>
            <a:fillRect/>
          </a:stretch>
        </p:blipFill>
        <p:spPr>
          <a:xfrm>
            <a:off x="4384471" y="365125"/>
            <a:ext cx="824874" cy="132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875fc3c625_0_36"/>
          <p:cNvSpPr txBox="1"/>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66" name="Google Shape;266;g1875fc3c625_0_36"/>
          <p:cNvSpPr txBo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None/>
            </a:pPr>
            <a:r>
              <a:rPr lang="en-US" sz="2400" b="1">
                <a:latin typeface="Avenir"/>
                <a:ea typeface="Avenir"/>
                <a:cs typeface="Avenir"/>
                <a:sym typeface="Avenir"/>
              </a:rPr>
              <a:t>Setup</a:t>
            </a:r>
            <a:endParaRPr sz="2400" b="1">
              <a:latin typeface="Avenir"/>
              <a:ea typeface="Avenir"/>
              <a:cs typeface="Avenir"/>
              <a:sym typeface="Avenir"/>
            </a:endParaRPr>
          </a:p>
        </p:txBody>
      </p:sp>
      <p:sp>
        <p:nvSpPr>
          <p:cNvPr id="267" name="Google Shape;267;g1875fc3c625_0_36"/>
          <p:cNvSpPr txBox="1"/>
          <p:nvPr/>
        </p:nvSpPr>
        <p:spPr>
          <a:xfrm>
            <a:off x="839800" y="2505075"/>
            <a:ext cx="10515600" cy="17004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3"/>
              </a:rPr>
              <a:t>https://github.com/pi-hole/pi-hole</a:t>
            </a:r>
            <a:r>
              <a:rPr lang="en-US" sz="2400">
                <a:solidFill>
                  <a:schemeClr val="dk1"/>
                </a:solidFill>
                <a:latin typeface="Avenir"/>
                <a:ea typeface="Avenir"/>
                <a:cs typeface="Avenir"/>
                <a:sym typeface="Avenir"/>
              </a:rPr>
              <a:t> (manual setup)</a:t>
            </a:r>
            <a:endParaRPr sz="2400">
              <a:solidFill>
                <a:schemeClr val="dk1"/>
              </a:solidFill>
              <a:latin typeface="Avenir"/>
              <a:ea typeface="Avenir"/>
              <a:cs typeface="Avenir"/>
              <a:sym typeface="Avenir"/>
            </a:endParaRPr>
          </a:p>
          <a:p>
            <a:pPr marL="0" lvl="0" indent="0" algn="l" rtl="0">
              <a:lnSpc>
                <a:spcPct val="90000"/>
              </a:lnSpc>
              <a:spcBef>
                <a:spcPts val="1000"/>
              </a:spcBef>
              <a:spcAft>
                <a:spcPts val="0"/>
              </a:spcAft>
              <a:buNone/>
            </a:pPr>
            <a:endParaRPr sz="2400">
              <a:solidFill>
                <a:schemeClr val="dk1"/>
              </a:solidFill>
              <a:latin typeface="Avenir"/>
              <a:ea typeface="Avenir"/>
              <a:cs typeface="Avenir"/>
              <a:sym typeface="Avenir"/>
            </a:endParaRPr>
          </a:p>
          <a:p>
            <a:pPr marL="457200" lvl="0" indent="-381000" algn="l" rtl="0">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4"/>
              </a:rPr>
              <a:t>https://github.com/pi-hole/docker-pi-hole/</a:t>
            </a:r>
            <a:r>
              <a:rPr lang="en-US" sz="2400">
                <a:solidFill>
                  <a:schemeClr val="dk1"/>
                </a:solidFill>
                <a:latin typeface="Avenir"/>
                <a:ea typeface="Avenir"/>
                <a:cs typeface="Avenir"/>
                <a:sym typeface="Avenir"/>
              </a:rPr>
              <a:t> </a:t>
            </a:r>
            <a:endParaRPr sz="2400">
              <a:solidFill>
                <a:schemeClr val="dk1"/>
              </a:solidFill>
              <a:latin typeface="Avenir"/>
              <a:ea typeface="Avenir"/>
              <a:cs typeface="Avenir"/>
              <a:sym typeface="Avenir"/>
            </a:endParaRPr>
          </a:p>
          <a:p>
            <a:pPr marL="457200" lvl="0" indent="-381000" algn="l" rtl="0">
              <a:lnSpc>
                <a:spcPct val="90000"/>
              </a:lnSpc>
              <a:spcBef>
                <a:spcPts val="0"/>
              </a:spcBef>
              <a:spcAft>
                <a:spcPts val="0"/>
              </a:spcAft>
              <a:buSzPts val="2400"/>
              <a:buFont typeface="Avenir"/>
              <a:buChar char="-"/>
            </a:pPr>
            <a:r>
              <a:rPr lang="en-US" sz="2400" u="sng">
                <a:solidFill>
                  <a:schemeClr val="hlink"/>
                </a:solidFill>
                <a:latin typeface="Avenir"/>
                <a:ea typeface="Avenir"/>
                <a:cs typeface="Avenir"/>
                <a:sym typeface="Avenir"/>
                <a:hlinkClick r:id="rId5"/>
              </a:rPr>
              <a:t>https://hub.docker.com/r/pihole/pihole/</a:t>
            </a:r>
            <a:r>
              <a:rPr lang="en-US" sz="2400">
                <a:latin typeface="Avenir"/>
                <a:ea typeface="Avenir"/>
                <a:cs typeface="Avenir"/>
                <a:sym typeface="Avenir"/>
              </a:rPr>
              <a:t> </a:t>
            </a:r>
            <a:endParaRPr sz="2400">
              <a:latin typeface="Avenir"/>
              <a:ea typeface="Avenir"/>
              <a:cs typeface="Avenir"/>
              <a:sym typeface="Avenir"/>
            </a:endParaRPr>
          </a:p>
        </p:txBody>
      </p:sp>
      <p:sp>
        <p:nvSpPr>
          <p:cNvPr id="268" name="Google Shape;268;g1875fc3c625_0_36"/>
          <p:cNvSpPr txBox="1"/>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None/>
            </a:pPr>
            <a:endParaRPr sz="2400" b="1">
              <a:solidFill>
                <a:srgbClr val="000000"/>
              </a:solidFill>
              <a:latin typeface="Avenir"/>
              <a:ea typeface="Avenir"/>
              <a:cs typeface="Avenir"/>
              <a:sym typeface="Avenir"/>
            </a:endParaRPr>
          </a:p>
        </p:txBody>
      </p:sp>
      <p:pic>
        <p:nvPicPr>
          <p:cNvPr id="269" name="Google Shape;269;g1875fc3c625_0_36"/>
          <p:cNvPicPr preferRelativeResize="0"/>
          <p:nvPr/>
        </p:nvPicPr>
        <p:blipFill>
          <a:blip r:embed="rId6">
            <a:alphaModFix/>
          </a:blip>
          <a:stretch>
            <a:fillRect/>
          </a:stretch>
        </p:blipFill>
        <p:spPr>
          <a:xfrm>
            <a:off x="4384471" y="365125"/>
            <a:ext cx="824874" cy="1325700"/>
          </a:xfrm>
          <a:prstGeom prst="rect">
            <a:avLst/>
          </a:prstGeom>
          <a:noFill/>
          <a:ln>
            <a:noFill/>
          </a:ln>
        </p:spPr>
      </p:pic>
      <p:sp>
        <p:nvSpPr>
          <p:cNvPr id="270" name="Google Shape;270;g1875fc3c625_0_36"/>
          <p:cNvSpPr txBox="1"/>
          <p:nvPr/>
        </p:nvSpPr>
        <p:spPr>
          <a:xfrm>
            <a:off x="839788" y="4205463"/>
            <a:ext cx="5157900" cy="823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1000"/>
              </a:spcBef>
              <a:spcAft>
                <a:spcPts val="0"/>
              </a:spcAft>
              <a:buNone/>
            </a:pPr>
            <a:r>
              <a:rPr lang="en-US" sz="2400" b="1">
                <a:latin typeface="Avenir"/>
                <a:ea typeface="Avenir"/>
                <a:cs typeface="Avenir"/>
                <a:sym typeface="Avenir"/>
              </a:rPr>
              <a:t>Preconfigured RPi image</a:t>
            </a:r>
            <a:endParaRPr sz="2400" b="1">
              <a:latin typeface="Avenir"/>
              <a:ea typeface="Avenir"/>
              <a:cs typeface="Avenir"/>
              <a:sym typeface="Avenir"/>
            </a:endParaRPr>
          </a:p>
        </p:txBody>
      </p:sp>
      <p:sp>
        <p:nvSpPr>
          <p:cNvPr id="271" name="Google Shape;271;g1875fc3c625_0_36"/>
          <p:cNvSpPr txBox="1"/>
          <p:nvPr/>
        </p:nvSpPr>
        <p:spPr>
          <a:xfrm>
            <a:off x="839800" y="5029275"/>
            <a:ext cx="10515600" cy="9027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Font typeface="Avenir"/>
              <a:buChar char="-"/>
            </a:pPr>
            <a:endParaRPr sz="2400">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Project: Pi-hole</a:t>
            </a:r>
            <a:endParaRPr/>
          </a:p>
        </p:txBody>
      </p:sp>
      <p:sp>
        <p:nvSpPr>
          <p:cNvPr id="277" name="Google Shape;277;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a:t>Subtitle</a:t>
            </a:r>
            <a:endParaRPr/>
          </a:p>
        </p:txBody>
      </p:sp>
      <p:sp>
        <p:nvSpPr>
          <p:cNvPr id="278" name="Google Shape;278;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Add text, images, art, and videos. </a:t>
            </a:r>
            <a:endParaRPr/>
          </a:p>
          <a:p>
            <a:pPr marL="228600" lvl="0" indent="-228600" algn="l" rtl="0">
              <a:lnSpc>
                <a:spcPct val="90000"/>
              </a:lnSpc>
              <a:spcBef>
                <a:spcPts val="1000"/>
              </a:spcBef>
              <a:spcAft>
                <a:spcPts val="0"/>
              </a:spcAft>
              <a:buClr>
                <a:schemeClr val="dk1"/>
              </a:buClr>
              <a:buSzPts val="2400"/>
              <a:buChar char="•"/>
            </a:pPr>
            <a:r>
              <a:rPr lang="en-US"/>
              <a:t>Add transitions, animations, and motion. </a:t>
            </a:r>
            <a:endParaRPr/>
          </a:p>
          <a:p>
            <a:pPr marL="228600" lvl="0" indent="-228600" algn="l" rtl="0">
              <a:lnSpc>
                <a:spcPct val="90000"/>
              </a:lnSpc>
              <a:spcBef>
                <a:spcPts val="1000"/>
              </a:spcBef>
              <a:spcAft>
                <a:spcPts val="0"/>
              </a:spcAft>
              <a:buClr>
                <a:schemeClr val="dk1"/>
              </a:buClr>
              <a:buSzPts val="2400"/>
              <a:buChar char="•"/>
            </a:pPr>
            <a:r>
              <a:rPr lang="en-US"/>
              <a:t>Save to OneDrive, to get to your presentations from your computer, tablet, or phone. </a:t>
            </a:r>
            <a:endParaRPr/>
          </a:p>
        </p:txBody>
      </p:sp>
      <p:sp>
        <p:nvSpPr>
          <p:cNvPr id="279" name="Google Shape;279;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a:t>Subtitle</a:t>
            </a:r>
            <a:endParaRPr/>
          </a:p>
        </p:txBody>
      </p:sp>
      <p:sp>
        <p:nvSpPr>
          <p:cNvPr id="280" name="Google Shape;280;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Open the Design Ideas pane for instant slide makeovers. </a:t>
            </a:r>
            <a:endParaRPr/>
          </a:p>
          <a:p>
            <a:pPr marL="228600" lvl="0" indent="-228600" algn="l" rtl="0">
              <a:lnSpc>
                <a:spcPct val="90000"/>
              </a:lnSpc>
              <a:spcBef>
                <a:spcPts val="1000"/>
              </a:spcBef>
              <a:spcAft>
                <a:spcPts val="0"/>
              </a:spcAft>
              <a:buClr>
                <a:schemeClr val="dk1"/>
              </a:buClr>
              <a:buSzPts val="2400"/>
              <a:buChar char="•"/>
            </a:pPr>
            <a:r>
              <a:rPr lang="en-US" sz="2400"/>
              <a:t>When we have design ideas, we’ll show them to you right there. </a:t>
            </a:r>
            <a:endParaRPr/>
          </a:p>
        </p:txBody>
      </p:sp>
      <p:pic>
        <p:nvPicPr>
          <p:cNvPr id="281" name="Google Shape;281;p11"/>
          <p:cNvPicPr preferRelativeResize="0"/>
          <p:nvPr/>
        </p:nvPicPr>
        <p:blipFill>
          <a:blip r:embed="rId3">
            <a:alphaModFix/>
          </a:blip>
          <a:stretch>
            <a:fillRect/>
          </a:stretch>
        </p:blipFill>
        <p:spPr>
          <a:xfrm>
            <a:off x="4384471" y="365125"/>
            <a:ext cx="824874" cy="132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2"/>
          <p:cNvSpPr txBox="1">
            <a:spLocks noGrp="1"/>
          </p:cNvSpPr>
          <p:nvPr>
            <p:ph type="title"/>
          </p:nvPr>
        </p:nvSpPr>
        <p:spPr>
          <a:xfrm>
            <a:off x="1389888" y="1234440"/>
            <a:ext cx="3236976" cy="40690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Twentieth Century"/>
              <a:buNone/>
            </a:pPr>
            <a:r>
              <a:rPr lang="en-US"/>
              <a:t>Thank you</a:t>
            </a:r>
            <a:br>
              <a:rPr lang="en-US"/>
            </a:br>
            <a:r>
              <a:rPr lang="en-US"/>
              <a:t>for Listening</a:t>
            </a:r>
            <a:endParaRPr/>
          </a:p>
        </p:txBody>
      </p:sp>
      <p:sp>
        <p:nvSpPr>
          <p:cNvPr id="287" name="Google Shape;287;p12"/>
          <p:cNvSpPr txBox="1">
            <a:spLocks noGrp="1"/>
          </p:cNvSpPr>
          <p:nvPr>
            <p:ph type="body" idx="1"/>
          </p:nvPr>
        </p:nvSpPr>
        <p:spPr>
          <a:xfrm>
            <a:off x="6797226" y="2944901"/>
            <a:ext cx="4709100" cy="1755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r>
              <a:rPr lang="en-US" sz="4400"/>
              <a:t>Any</a:t>
            </a:r>
            <a:r>
              <a:rPr lang="en-US" sz="3600"/>
              <a:t> </a:t>
            </a:r>
            <a:r>
              <a:rPr lang="en-US" sz="44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Timeline</a:t>
            </a:r>
            <a:endParaRPr/>
          </a:p>
        </p:txBody>
      </p:sp>
      <p:sp>
        <p:nvSpPr>
          <p:cNvPr id="164" name="Google Shape;164;p2"/>
          <p:cNvSpPr txBox="1">
            <a:spLocks noGrp="1"/>
          </p:cNvSpPr>
          <p:nvPr>
            <p:ph type="body" idx="2"/>
          </p:nvPr>
        </p:nvSpPr>
        <p:spPr>
          <a:xfrm>
            <a:off x="836612" y="1690688"/>
            <a:ext cx="5157787" cy="368458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endParaRPr sz="2800"/>
          </a:p>
          <a:p>
            <a:pPr marL="228600" lvl="0" indent="-228600" algn="l" rtl="0">
              <a:lnSpc>
                <a:spcPct val="90000"/>
              </a:lnSpc>
              <a:spcBef>
                <a:spcPts val="0"/>
              </a:spcBef>
              <a:spcAft>
                <a:spcPts val="0"/>
              </a:spcAft>
              <a:buClr>
                <a:schemeClr val="dk1"/>
              </a:buClr>
              <a:buSzPts val="2800"/>
              <a:buChar char="•"/>
            </a:pPr>
            <a:r>
              <a:rPr lang="en-US" sz="2800"/>
              <a:t>Docker Basics</a:t>
            </a:r>
            <a:endParaRPr/>
          </a:p>
          <a:p>
            <a:pPr marL="228600" lvl="0" indent="-228600" algn="l" rtl="0">
              <a:lnSpc>
                <a:spcPct val="90000"/>
              </a:lnSpc>
              <a:spcBef>
                <a:spcPts val="1000"/>
              </a:spcBef>
              <a:spcAft>
                <a:spcPts val="0"/>
              </a:spcAft>
              <a:buClr>
                <a:schemeClr val="dk1"/>
              </a:buClr>
              <a:buSzPts val="2800"/>
              <a:buChar char="•"/>
            </a:pPr>
            <a:r>
              <a:rPr lang="en-US" sz="2800"/>
              <a:t>Docker Security</a:t>
            </a:r>
            <a:endParaRPr sz="2800"/>
          </a:p>
          <a:p>
            <a:pPr marL="228600" lvl="0" indent="0" algn="l" rtl="0">
              <a:lnSpc>
                <a:spcPct val="90000"/>
              </a:lnSpc>
              <a:spcBef>
                <a:spcPts val="1000"/>
              </a:spcBef>
              <a:spcAft>
                <a:spcPts val="0"/>
              </a:spcAft>
              <a:buNone/>
            </a:pPr>
            <a:endParaRPr sz="2800"/>
          </a:p>
          <a:p>
            <a:pPr marL="228600" lvl="0" indent="-228600" algn="l" rtl="0">
              <a:lnSpc>
                <a:spcPct val="90000"/>
              </a:lnSpc>
              <a:spcBef>
                <a:spcPts val="1000"/>
              </a:spcBef>
              <a:spcAft>
                <a:spcPts val="0"/>
              </a:spcAft>
              <a:buClr>
                <a:schemeClr val="dk1"/>
              </a:buClr>
              <a:buSzPts val="2800"/>
              <a:buChar char="•"/>
            </a:pPr>
            <a:r>
              <a:rPr lang="en-US" sz="2800"/>
              <a:t>Pi-hole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
          <p:cNvSpPr/>
          <p:nvPr/>
        </p:nvSpPr>
        <p:spPr>
          <a:xfrm rot="-1433279" flipH="1">
            <a:off x="1983794" y="20795"/>
            <a:ext cx="6816400" cy="6816400"/>
          </a:xfrm>
          <a:prstGeom prst="arc">
            <a:avLst>
              <a:gd name="adj1" fmla="val 16200000"/>
              <a:gd name="adj2" fmla="val 20401595"/>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70" name="Google Shape;170;p3"/>
          <p:cNvSpPr/>
          <p:nvPr/>
        </p:nvSpPr>
        <p:spPr>
          <a:xfrm>
            <a:off x="8153400" y="4609861"/>
            <a:ext cx="873032" cy="84934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71" name="Google Shape;171;p3"/>
          <p:cNvSpPr/>
          <p:nvPr/>
        </p:nvSpPr>
        <p:spPr>
          <a:xfrm>
            <a:off x="2443550" y="241950"/>
            <a:ext cx="6374100" cy="637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4000"/>
              <a:buFont typeface="Twentieth Century"/>
              <a:buNone/>
            </a:pPr>
            <a:r>
              <a:rPr lang="en-US" sz="4000">
                <a:solidFill>
                  <a:schemeClr val="lt1"/>
                </a:solidFill>
                <a:latin typeface="Twentieth Century"/>
                <a:ea typeface="Twentieth Century"/>
                <a:cs typeface="Twentieth Century"/>
                <a:sym typeface="Twentieth Century"/>
              </a:rPr>
              <a:t>All problems in </a:t>
            </a:r>
            <a:br>
              <a:rPr lang="en-US" sz="4000">
                <a:solidFill>
                  <a:schemeClr val="lt1"/>
                </a:solidFill>
                <a:latin typeface="Twentieth Century"/>
                <a:ea typeface="Twentieth Century"/>
                <a:cs typeface="Twentieth Century"/>
                <a:sym typeface="Twentieth Century"/>
              </a:rPr>
            </a:br>
            <a:r>
              <a:rPr lang="en-US" sz="4000">
                <a:solidFill>
                  <a:schemeClr val="lt1"/>
                </a:solidFill>
                <a:latin typeface="Twentieth Century"/>
                <a:ea typeface="Twentieth Century"/>
                <a:cs typeface="Twentieth Century"/>
                <a:sym typeface="Twentieth Century"/>
              </a:rPr>
              <a:t>computer science can be solved by another level of indirection.</a:t>
            </a:r>
            <a:endParaRPr sz="4000">
              <a:solidFill>
                <a:schemeClr val="lt1"/>
              </a:solidFill>
              <a:latin typeface="Twentieth Century"/>
              <a:ea typeface="Twentieth Century"/>
              <a:cs typeface="Twentieth Century"/>
              <a:sym typeface="Twentieth Century"/>
            </a:endParaRPr>
          </a:p>
          <a:p>
            <a:pPr marL="0" lvl="0" indent="0" algn="ctr" rtl="0">
              <a:lnSpc>
                <a:spcPct val="90000"/>
              </a:lnSpc>
              <a:spcBef>
                <a:spcPts val="0"/>
              </a:spcBef>
              <a:spcAft>
                <a:spcPts val="0"/>
              </a:spcAft>
              <a:buClr>
                <a:schemeClr val="lt1"/>
              </a:buClr>
              <a:buSzPts val="4000"/>
              <a:buFont typeface="Twentieth Century"/>
              <a:buNone/>
            </a:pPr>
            <a:endParaRPr sz="4000">
              <a:solidFill>
                <a:schemeClr val="lt1"/>
              </a:solidFill>
              <a:latin typeface="Twentieth Century"/>
              <a:ea typeface="Twentieth Century"/>
              <a:cs typeface="Twentieth Century"/>
              <a:sym typeface="Twentieth Century"/>
            </a:endParaRPr>
          </a:p>
        </p:txBody>
      </p:sp>
      <p:sp>
        <p:nvSpPr>
          <p:cNvPr id="172" name="Google Shape;172;p3"/>
          <p:cNvSpPr txBox="1">
            <a:spLocks noGrp="1"/>
          </p:cNvSpPr>
          <p:nvPr>
            <p:ph type="body" idx="1"/>
          </p:nvPr>
        </p:nvSpPr>
        <p:spPr>
          <a:xfrm>
            <a:off x="3111504" y="5053651"/>
            <a:ext cx="5038200" cy="7131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lt1"/>
              </a:buClr>
              <a:buSzPct val="100000"/>
              <a:buNone/>
            </a:pPr>
            <a:r>
              <a:rPr lang="en-US">
                <a:solidFill>
                  <a:schemeClr val="lt1"/>
                </a:solidFill>
                <a:latin typeface="Twentieth Century"/>
                <a:ea typeface="Twentieth Century"/>
                <a:cs typeface="Twentieth Century"/>
                <a:sym typeface="Twentieth Century"/>
              </a:rPr>
              <a:t>David Wheeler</a:t>
            </a:r>
            <a:endParaRPr>
              <a:latin typeface="Twentieth Century"/>
              <a:ea typeface="Twentieth Century"/>
              <a:cs typeface="Twentieth Century"/>
              <a:sym typeface="Twentieth Century"/>
            </a:endParaRPr>
          </a:p>
          <a:p>
            <a:pPr marL="0" lvl="0" indent="0" algn="ctr" rtl="0">
              <a:lnSpc>
                <a:spcPct val="90000"/>
              </a:lnSpc>
              <a:spcBef>
                <a:spcPts val="1000"/>
              </a:spcBef>
              <a:spcAft>
                <a:spcPts val="0"/>
              </a:spcAft>
              <a:buClr>
                <a:schemeClr val="dk1"/>
              </a:buClr>
              <a:buSzPct val="100000"/>
              <a:buNone/>
            </a:pPr>
            <a:endParaRPr>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4"/>
          <p:cNvSpPr/>
          <p:nvPr/>
        </p:nvSpPr>
        <p:spPr>
          <a:xfrm rot="-1433279" flipH="1">
            <a:off x="2607219" y="8395"/>
            <a:ext cx="6816400" cy="6816400"/>
          </a:xfrm>
          <a:prstGeom prst="arc">
            <a:avLst>
              <a:gd name="adj1" fmla="val 16200000"/>
              <a:gd name="adj2" fmla="val 20401595"/>
            </a:avLst>
          </a:prstGeom>
          <a:noFill/>
          <a:ln w="127000" cap="rnd" cmpd="sng">
            <a:solidFill>
              <a:schemeClr val="accent4">
                <a:alpha val="94900"/>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78" name="Google Shape;178;p4"/>
          <p:cNvSpPr/>
          <p:nvPr/>
        </p:nvSpPr>
        <p:spPr>
          <a:xfrm>
            <a:off x="8153400" y="4609861"/>
            <a:ext cx="873032" cy="84934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79" name="Google Shape;179;p4"/>
          <p:cNvSpPr/>
          <p:nvPr/>
        </p:nvSpPr>
        <p:spPr>
          <a:xfrm>
            <a:off x="168294" y="2950763"/>
            <a:ext cx="3820285" cy="3820285"/>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wentieth Century"/>
                <a:ea typeface="Twentieth Century"/>
                <a:cs typeface="Twentieth Century"/>
                <a:sym typeface="Twentieth Century"/>
              </a:rPr>
              <a:t>How to reduce IT costs</a:t>
            </a:r>
            <a:endParaRPr/>
          </a:p>
        </p:txBody>
      </p:sp>
      <p:sp>
        <p:nvSpPr>
          <p:cNvPr id="180" name="Google Shape;180;p4"/>
          <p:cNvSpPr/>
          <p:nvPr/>
        </p:nvSpPr>
        <p:spPr>
          <a:xfrm>
            <a:off x="8625455" y="3288720"/>
            <a:ext cx="3566545" cy="3566545"/>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lt1"/>
                </a:solidFill>
                <a:latin typeface="Twentieth Century"/>
                <a:ea typeface="Twentieth Century"/>
                <a:cs typeface="Twentieth Century"/>
                <a:sym typeface="Twentieth Century"/>
              </a:rPr>
              <a:t>How to manage Dependencies</a:t>
            </a:r>
            <a:endParaRPr dirty="0"/>
          </a:p>
        </p:txBody>
      </p:sp>
      <p:sp>
        <p:nvSpPr>
          <p:cNvPr id="181" name="Google Shape;181;p4"/>
          <p:cNvSpPr/>
          <p:nvPr/>
        </p:nvSpPr>
        <p:spPr>
          <a:xfrm>
            <a:off x="3352500" y="685500"/>
            <a:ext cx="5487000" cy="548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lt1"/>
              </a:buClr>
              <a:buSzPts val="4000"/>
              <a:buFont typeface="Twentieth Century"/>
              <a:buNone/>
            </a:pPr>
            <a:r>
              <a:rPr lang="en-US" sz="4000">
                <a:solidFill>
                  <a:schemeClr val="lt1"/>
                </a:solidFill>
                <a:latin typeface="Twentieth Century"/>
                <a:ea typeface="Twentieth Century"/>
                <a:cs typeface="Twentieth Century"/>
                <a:sym typeface="Twentieth Century"/>
              </a:rPr>
              <a:t>It works on my machine but not yours!</a:t>
            </a:r>
            <a:endParaRPr/>
          </a:p>
        </p:txBody>
      </p:sp>
      <p:sp>
        <p:nvSpPr>
          <p:cNvPr id="182" name="Google Shape;182;p4"/>
          <p:cNvSpPr/>
          <p:nvPr/>
        </p:nvSpPr>
        <p:spPr>
          <a:xfrm>
            <a:off x="9286547" y="863095"/>
            <a:ext cx="2081400" cy="20838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wentieth Century"/>
                <a:ea typeface="Twentieth Century"/>
                <a:cs typeface="Twentieth Century"/>
                <a:sym typeface="Twentieth Century"/>
              </a:rPr>
              <a:t>How to </a:t>
            </a:r>
            <a:r>
              <a:rPr lang="en-US" sz="3200">
                <a:solidFill>
                  <a:schemeClr val="lt1"/>
                </a:solidFill>
                <a:latin typeface="Twentieth Century"/>
                <a:ea typeface="Twentieth Century"/>
                <a:cs typeface="Twentieth Century"/>
                <a:sym typeface="Twentieth Century"/>
              </a:rPr>
              <a:t>scale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OS, Virtual Machines and Docker</a:t>
            </a:r>
            <a:endParaRPr/>
          </a:p>
        </p:txBody>
      </p:sp>
      <p:pic>
        <p:nvPicPr>
          <p:cNvPr id="189" name="Google Shape;189;p5"/>
          <p:cNvPicPr preferRelativeResize="0"/>
          <p:nvPr/>
        </p:nvPicPr>
        <p:blipFill rotWithShape="1">
          <a:blip r:embed="rId3">
            <a:alphaModFix/>
          </a:blip>
          <a:srcRect/>
          <a:stretch/>
        </p:blipFill>
        <p:spPr>
          <a:xfrm>
            <a:off x="261812" y="1690688"/>
            <a:ext cx="11668376" cy="45116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Docker Containers</a:t>
            </a:r>
            <a:endParaRPr/>
          </a:p>
        </p:txBody>
      </p:sp>
      <p:sp>
        <p:nvSpPr>
          <p:cNvPr id="196" name="Google Shape;19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sz="3200"/>
              <a:t>Pros:</a:t>
            </a:r>
            <a:endParaRPr sz="3200"/>
          </a:p>
        </p:txBody>
      </p:sp>
      <p:sp>
        <p:nvSpPr>
          <p:cNvPr id="197" name="Google Shape;19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p>
            <a:pPr marL="228600" lvl="0" indent="-266700" algn="l" rtl="0">
              <a:lnSpc>
                <a:spcPct val="90000"/>
              </a:lnSpc>
              <a:spcBef>
                <a:spcPts val="0"/>
              </a:spcBef>
              <a:spcAft>
                <a:spcPts val="0"/>
              </a:spcAft>
              <a:buClr>
                <a:schemeClr val="dk1"/>
              </a:buClr>
              <a:buSzPts val="3000"/>
              <a:buChar char="•"/>
            </a:pPr>
            <a:r>
              <a:rPr lang="en-US" sz="3000"/>
              <a:t>Lightweight</a:t>
            </a:r>
            <a:endParaRPr sz="3000"/>
          </a:p>
          <a:p>
            <a:pPr marL="228600" lvl="0" indent="-266700" algn="l" rtl="0">
              <a:lnSpc>
                <a:spcPct val="90000"/>
              </a:lnSpc>
              <a:spcBef>
                <a:spcPts val="1000"/>
              </a:spcBef>
              <a:spcAft>
                <a:spcPts val="0"/>
              </a:spcAft>
              <a:buClr>
                <a:schemeClr val="dk1"/>
              </a:buClr>
              <a:buSzPts val="3000"/>
              <a:buChar char="•"/>
            </a:pPr>
            <a:r>
              <a:rPr lang="en-US" sz="3000"/>
              <a:t>Highly Portable</a:t>
            </a:r>
            <a:endParaRPr sz="3000"/>
          </a:p>
          <a:p>
            <a:pPr marL="228600" lvl="0" indent="-266700" algn="l" rtl="0">
              <a:lnSpc>
                <a:spcPct val="90000"/>
              </a:lnSpc>
              <a:spcBef>
                <a:spcPts val="1000"/>
              </a:spcBef>
              <a:spcAft>
                <a:spcPts val="0"/>
              </a:spcAft>
              <a:buClr>
                <a:schemeClr val="dk1"/>
              </a:buClr>
              <a:buSzPts val="3000"/>
              <a:buChar char="•"/>
            </a:pPr>
            <a:r>
              <a:rPr lang="en-US" sz="3000"/>
              <a:t>Efficient</a:t>
            </a:r>
            <a:endParaRPr sz="3000"/>
          </a:p>
          <a:p>
            <a:pPr marL="228600" lvl="0" indent="-266700" algn="l" rtl="0">
              <a:lnSpc>
                <a:spcPct val="90000"/>
              </a:lnSpc>
              <a:spcBef>
                <a:spcPts val="1000"/>
              </a:spcBef>
              <a:spcAft>
                <a:spcPts val="0"/>
              </a:spcAft>
              <a:buClr>
                <a:schemeClr val="dk1"/>
              </a:buClr>
              <a:buSzPts val="3000"/>
              <a:buChar char="•"/>
            </a:pPr>
            <a:r>
              <a:rPr lang="en-US" sz="3000"/>
              <a:t>Quick Boot Up</a:t>
            </a:r>
            <a:endParaRPr sz="3000"/>
          </a:p>
        </p:txBody>
      </p:sp>
      <p:sp>
        <p:nvSpPr>
          <p:cNvPr id="198" name="Google Shape;19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sz="3200"/>
              <a:t>Cons:</a:t>
            </a:r>
            <a:endParaRPr sz="3200"/>
          </a:p>
        </p:txBody>
      </p:sp>
      <p:sp>
        <p:nvSpPr>
          <p:cNvPr id="199" name="Google Shape;19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p>
            <a:pPr marL="228600" lvl="0" indent="-266700" algn="l" rtl="0">
              <a:lnSpc>
                <a:spcPct val="90000"/>
              </a:lnSpc>
              <a:spcBef>
                <a:spcPts val="0"/>
              </a:spcBef>
              <a:spcAft>
                <a:spcPts val="0"/>
              </a:spcAft>
              <a:buClr>
                <a:schemeClr val="dk1"/>
              </a:buClr>
              <a:buSzPts val="3000"/>
              <a:buChar char="•"/>
            </a:pPr>
            <a:r>
              <a:rPr lang="en-US" sz="3000"/>
              <a:t>Not fully Open Source</a:t>
            </a:r>
            <a:endParaRPr sz="3000"/>
          </a:p>
          <a:p>
            <a:pPr marL="228600" lvl="0" indent="-266700" algn="l" rtl="0">
              <a:lnSpc>
                <a:spcPct val="90000"/>
              </a:lnSpc>
              <a:spcBef>
                <a:spcPts val="1000"/>
              </a:spcBef>
              <a:spcAft>
                <a:spcPts val="0"/>
              </a:spcAft>
              <a:buClr>
                <a:schemeClr val="dk1"/>
              </a:buClr>
              <a:buSzPts val="3000"/>
              <a:buChar char="•"/>
            </a:pPr>
            <a:r>
              <a:rPr lang="en-US" sz="3000"/>
              <a:t>Slight Overhead</a:t>
            </a:r>
            <a:endParaRPr sz="3000"/>
          </a:p>
          <a:p>
            <a:pPr marL="228600" lvl="0" indent="-266700" algn="l" rtl="0">
              <a:lnSpc>
                <a:spcPct val="90000"/>
              </a:lnSpc>
              <a:spcBef>
                <a:spcPts val="1000"/>
              </a:spcBef>
              <a:spcAft>
                <a:spcPts val="0"/>
              </a:spcAft>
              <a:buClr>
                <a:schemeClr val="dk1"/>
              </a:buClr>
              <a:buSzPts val="3000"/>
              <a:buChar char="•"/>
            </a:pPr>
            <a:r>
              <a:rPr lang="en-US" sz="3000"/>
              <a:t>Persistent Storage</a:t>
            </a:r>
            <a:endParaRPr sz="3000"/>
          </a:p>
        </p:txBody>
      </p:sp>
      <p:pic>
        <p:nvPicPr>
          <p:cNvPr id="200" name="Google Shape;200;p6"/>
          <p:cNvPicPr preferRelativeResize="0"/>
          <p:nvPr/>
        </p:nvPicPr>
        <p:blipFill>
          <a:blip r:embed="rId3">
            <a:alphaModFix/>
          </a:blip>
          <a:stretch>
            <a:fillRect/>
          </a:stretch>
        </p:blipFill>
        <p:spPr>
          <a:xfrm>
            <a:off x="9141400" y="0"/>
            <a:ext cx="2213999" cy="17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875fc3c625_3_4"/>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Alternatives</a:t>
            </a:r>
            <a:endParaRPr/>
          </a:p>
        </p:txBody>
      </p:sp>
      <p:sp>
        <p:nvSpPr>
          <p:cNvPr id="207" name="Google Shape;207;g1875fc3c625_3_4"/>
          <p:cNvSpPr txBox="1">
            <a:spLocks noGrp="1"/>
          </p:cNvSpPr>
          <p:nvPr>
            <p:ph type="body" idx="2"/>
          </p:nvPr>
        </p:nvSpPr>
        <p:spPr>
          <a:xfrm>
            <a:off x="839800" y="1690825"/>
            <a:ext cx="9500700" cy="4284600"/>
          </a:xfrm>
          <a:prstGeom prst="rect">
            <a:avLst/>
          </a:prstGeom>
        </p:spPr>
        <p:txBody>
          <a:bodyPr spcFirstLastPara="1" wrap="square" lIns="91425" tIns="45700" rIns="91425" bIns="45700" anchor="t" anchorCtr="0">
            <a:normAutofit/>
          </a:bodyPr>
          <a:lstStyle/>
          <a:p>
            <a:pPr marL="457200" lvl="0" indent="-419100" algn="l" rtl="0">
              <a:spcBef>
                <a:spcPts val="1000"/>
              </a:spcBef>
              <a:spcAft>
                <a:spcPts val="0"/>
              </a:spcAft>
              <a:buSzPts val="3000"/>
              <a:buChar char="•"/>
            </a:pPr>
            <a:r>
              <a:rPr lang="en-US" sz="3000" u="sng">
                <a:solidFill>
                  <a:schemeClr val="hlink"/>
                </a:solidFill>
                <a:hlinkClick r:id="rId3"/>
              </a:rPr>
              <a:t>Podman</a:t>
            </a:r>
            <a:r>
              <a:rPr lang="en-US" sz="3000"/>
              <a:t> by RedHat</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u="sng">
                <a:solidFill>
                  <a:schemeClr val="hlink"/>
                </a:solidFill>
                <a:hlinkClick r:id="rId4"/>
              </a:rPr>
              <a:t>Kubernetes</a:t>
            </a:r>
            <a:r>
              <a:rPr lang="en-US" sz="3000"/>
              <a:t> by Google</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u="sng">
                <a:solidFill>
                  <a:schemeClr val="hlink"/>
                </a:solidFill>
                <a:hlinkClick r:id="rId5"/>
              </a:rPr>
              <a:t>Amazon ECS</a:t>
            </a:r>
            <a:r>
              <a:rPr lang="en-US" sz="3000"/>
              <a:t> by Amazon</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a:t>Many more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5485575bbc_0_0"/>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Docker Security Aspects</a:t>
            </a:r>
            <a:endParaRPr/>
          </a:p>
        </p:txBody>
      </p:sp>
      <p:sp>
        <p:nvSpPr>
          <p:cNvPr id="214" name="Google Shape;214;g15485575bbc_0_0"/>
          <p:cNvSpPr txBox="1">
            <a:spLocks noGrp="1"/>
          </p:cNvSpPr>
          <p:nvPr>
            <p:ph type="body" idx="2"/>
          </p:nvPr>
        </p:nvSpPr>
        <p:spPr>
          <a:xfrm>
            <a:off x="839798" y="1690825"/>
            <a:ext cx="10171200" cy="4573500"/>
          </a:xfrm>
          <a:prstGeom prst="rect">
            <a:avLst/>
          </a:prstGeom>
        </p:spPr>
        <p:txBody>
          <a:bodyPr spcFirstLastPara="1" wrap="square" lIns="91425" tIns="45700" rIns="91425" bIns="45700" anchor="t" anchorCtr="0">
            <a:normAutofit/>
          </a:bodyPr>
          <a:lstStyle/>
          <a:p>
            <a:pPr marL="457200" lvl="0" indent="-419100" algn="l" rtl="0">
              <a:spcBef>
                <a:spcPts val="1000"/>
              </a:spcBef>
              <a:spcAft>
                <a:spcPts val="0"/>
              </a:spcAft>
              <a:buSzPts val="3000"/>
              <a:buChar char="•"/>
            </a:pPr>
            <a:r>
              <a:rPr lang="en-US" sz="3000"/>
              <a:t>Security of kernel, namespaces, and cgroups</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a:t>Attack surface of Docker</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a:t>Loopholes in the container</a:t>
            </a:r>
            <a:endParaRPr sz="3000"/>
          </a:p>
          <a:p>
            <a:pPr marL="457200" lvl="0" indent="0" algn="l" rtl="0">
              <a:spcBef>
                <a:spcPts val="1000"/>
              </a:spcBef>
              <a:spcAft>
                <a:spcPts val="0"/>
              </a:spcAft>
              <a:buNone/>
            </a:pPr>
            <a:endParaRPr sz="3000"/>
          </a:p>
          <a:p>
            <a:pPr marL="457200" lvl="0" indent="-419100" algn="l" rtl="0">
              <a:spcBef>
                <a:spcPts val="1000"/>
              </a:spcBef>
              <a:spcAft>
                <a:spcPts val="0"/>
              </a:spcAft>
              <a:buSzPts val="3000"/>
              <a:buChar char="•"/>
            </a:pPr>
            <a:r>
              <a:rPr lang="en-US" sz="3000"/>
              <a:t>“Hardening” security features</a:t>
            </a:r>
            <a:endParaRPr sz="3000"/>
          </a:p>
        </p:txBody>
      </p:sp>
      <p:pic>
        <p:nvPicPr>
          <p:cNvPr id="215" name="Google Shape;215;g15485575bbc_0_0"/>
          <p:cNvPicPr preferRelativeResize="0"/>
          <p:nvPr/>
        </p:nvPicPr>
        <p:blipFill>
          <a:blip r:embed="rId3">
            <a:alphaModFix/>
          </a:blip>
          <a:stretch>
            <a:fillRect/>
          </a:stretch>
        </p:blipFill>
        <p:spPr>
          <a:xfrm rot="724595">
            <a:off x="9551425" y="3585575"/>
            <a:ext cx="2510850" cy="304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a:t>Docker Attack Surface</a:t>
            </a:r>
            <a:endParaRPr/>
          </a:p>
        </p:txBody>
      </p:sp>
      <p:pic>
        <p:nvPicPr>
          <p:cNvPr id="222" name="Google Shape;222;p8"/>
          <p:cNvPicPr preferRelativeResize="0"/>
          <p:nvPr/>
        </p:nvPicPr>
        <p:blipFill rotWithShape="1">
          <a:blip r:embed="rId3">
            <a:alphaModFix/>
          </a:blip>
          <a:srcRect/>
          <a:stretch/>
        </p:blipFill>
        <p:spPr>
          <a:xfrm>
            <a:off x="654478" y="1553286"/>
            <a:ext cx="10883043" cy="3751427"/>
          </a:xfrm>
          <a:prstGeom prst="rect">
            <a:avLst/>
          </a:prstGeom>
          <a:noFill/>
          <a:ln>
            <a:noFill/>
          </a:ln>
        </p:spPr>
      </p:pic>
    </p:spTree>
  </p:cSld>
  <p:clrMapOvr>
    <a:masterClrMapping/>
  </p:clrMapOvr>
</p:sld>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Widescreen</PresentationFormat>
  <Paragraphs>110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vt:lpstr>
      <vt:lpstr>Twentieth Century</vt:lpstr>
      <vt:lpstr>Arial</vt:lpstr>
      <vt:lpstr>Calibri</vt:lpstr>
      <vt:lpstr>ShapesVTI</vt:lpstr>
      <vt:lpstr>Docker Containers</vt:lpstr>
      <vt:lpstr>Timeline</vt:lpstr>
      <vt:lpstr>PowerPoint Presentation</vt:lpstr>
      <vt:lpstr>PowerPoint Presentation</vt:lpstr>
      <vt:lpstr>OS, Virtual Machines and Docker</vt:lpstr>
      <vt:lpstr>Docker Containers</vt:lpstr>
      <vt:lpstr>Alternatives</vt:lpstr>
      <vt:lpstr>Docker Security Aspects</vt:lpstr>
      <vt:lpstr>Docker Attack Surface</vt:lpstr>
      <vt:lpstr>Image Security ~Beginning</vt:lpstr>
      <vt:lpstr>Security Nowadays</vt:lpstr>
      <vt:lpstr>Hardening</vt:lpstr>
      <vt:lpstr>PowerPoint Presentation</vt:lpstr>
      <vt:lpstr>PowerPoint Presentation</vt:lpstr>
      <vt:lpstr>Project: Pi-hole</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Containers</dc:title>
  <dc:creator>marius asadauskas</dc:creator>
  <cp:lastModifiedBy>marius asadauskas</cp:lastModifiedBy>
  <cp:revision>1</cp:revision>
  <dcterms:created xsi:type="dcterms:W3CDTF">2022-11-02T21:15:20Z</dcterms:created>
  <dcterms:modified xsi:type="dcterms:W3CDTF">2022-11-09T21:58:16Z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