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8" r:id="rId4"/>
    <p:sldId id="269" r:id="rId5"/>
    <p:sldId id="260" r:id="rId6"/>
    <p:sldId id="266" r:id="rId7"/>
    <p:sldId id="270" r:id="rId8"/>
    <p:sldId id="262" r:id="rId9"/>
    <p:sldId id="267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한수원 한돋움" panose="020B0600000101010101" pitchFamily="50" charset="-127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B2"/>
    <a:srgbClr val="002A50"/>
    <a:srgbClr val="71FCFF"/>
    <a:srgbClr val="00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3A64C-F69B-47BC-879A-0C7C8025E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C8C5D-65DF-4320-9292-F9A851AC0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1A4E6-A610-4BD7-B18C-18BE039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AC7C5-32C2-4A3E-95C8-8AF64859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15F57-F13F-4062-BDA3-16B96E3D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2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E325-F755-4E96-8130-A26000E0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F55F2-BD1C-4889-BE60-8EE65E4CA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452E0-022D-4BC7-B206-EEB47422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A5861-0CD2-4577-B2FB-8D28A209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54050-2489-4507-873D-19D25DB6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CB5F81-DF88-4E81-8DCA-7CEEFA974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92527-6874-4C0E-B200-6C4413751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2F56B-7361-4E98-B94B-DFA48DFF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619DB-D3E1-44C3-A708-4428D91C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EC245-AD65-43F2-A698-E64628D3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0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3173E-9A53-4270-8182-B61D511A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179B3-8C4F-49CE-9BCA-5A2EFCC0C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D2F65-F2A0-4907-9A6E-A71D19C6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6EED-54DE-4C1E-94A0-157F61CB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7257D-9580-4508-98C7-BB85C61A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22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AC216-3DE7-4F3F-9AE4-DA063E53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613D2-BCF3-4004-9965-02AC87945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D8D48-0829-4628-9FA6-028C9737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30C50-A6F8-49B3-9C33-6652E27E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EDC24-52E5-42FA-92F5-9E9E5566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2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D50F-B68D-448E-99B1-1C412321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B6D2-5F15-49B0-932C-5B75762A5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B3F13-E984-4765-9B24-0314204DC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DC6FE-3E14-4292-B9C3-F199C615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F2905-3959-4F0F-9875-453C71EC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55E5D-EC38-46EC-9210-B0DBC071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93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AC4F8-E3EC-4113-AD82-1BD15247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CD62F-8AEC-41F7-BEA7-051A0B93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C93AD-F78B-4B3A-998F-B2E03831A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056922-A73E-4B6C-ABA7-66BF0F2F3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CD3847-AA81-4723-B13A-89925D8A4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E6EA5-AE65-40A0-9EE0-32E16DB4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D95014-8933-4550-A754-9B8D4233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D86EAA-1FF4-4DE1-B5D5-09AC4917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0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0A308-0CA2-4D50-A09D-FDCDE4AC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FA7F0-D04A-4D1A-A418-326E5242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632A06-6F71-4DC7-94BA-B0FF7403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384AF1-C005-46C4-8556-8AC2C453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BDED1A-B9B1-4DC8-B1B8-6CCAF280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590EC-2C8A-4BBA-9C90-951F0F86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34233-647D-4A35-87D4-0B5E5BF6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07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7380B-9A7F-463B-9EFA-9379B7C5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1AC60-75DD-4A0E-B96F-5B5C8EF4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331CE-729C-4043-8049-A8F75EEF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8637D-2BC8-45D6-B121-CA761D88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2EE26-559B-4D48-9FFB-449983EC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DDE0D-E648-488B-8DDA-535DFCAB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FA8E3-E8F0-4D00-BA62-17A2206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C90CE0-C424-4CAD-B3A4-C7F366690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D84EB-3F83-493B-B4C0-2C6618EB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B4388-5AB9-4138-849F-867A77A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E0DE9-96B4-4A71-89DC-20046769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B7C6C-3E34-48EF-891C-D21655AC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8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BD409-10E7-4E30-9ABA-152C96B2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A8C84-166A-4BE9-AD56-383D6BBF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767095-4E34-49A0-AD4B-D4E99106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C479-EC85-4678-8C28-659FDFC6C10B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2EF13-98F5-433D-89F4-C1BB9CA13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92230-43F6-4552-8AD9-7441EB738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C517-ADE5-4BC5-97EF-638DF80F3B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9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DCF38C-26F7-4FC7-BCC2-BD404BFDE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90261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BB0C5-834E-4315-BB80-47FC6A065ECE}"/>
              </a:ext>
            </a:extLst>
          </p:cNvPr>
          <p:cNvSpPr txBox="1"/>
          <p:nvPr/>
        </p:nvSpPr>
        <p:spPr>
          <a:xfrm>
            <a:off x="116661" y="794156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스트레스는</a:t>
            </a:r>
            <a:r>
              <a:rPr lang="en-US" altLang="ko-KR" sz="2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!</a:t>
            </a:r>
            <a:endParaRPr lang="ko-KR" altLang="en-US" sz="20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DAC82-27F1-48DE-A4E3-B72B77F16EEE}"/>
              </a:ext>
            </a:extLst>
          </p:cNvPr>
          <p:cNvSpPr txBox="1"/>
          <p:nvPr/>
        </p:nvSpPr>
        <p:spPr>
          <a:xfrm>
            <a:off x="2339161" y="5300702"/>
            <a:ext cx="2425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지역화폐로 풀자</a:t>
            </a:r>
            <a:r>
              <a:rPr lang="en-US" altLang="ko-KR" sz="22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!</a:t>
            </a:r>
            <a:endParaRPr lang="ko-KR" altLang="en-US" sz="22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0790A0-9900-4072-8EA1-D9976287BCF7}"/>
              </a:ext>
            </a:extLst>
          </p:cNvPr>
          <p:cNvSpPr/>
          <p:nvPr/>
        </p:nvSpPr>
        <p:spPr>
          <a:xfrm>
            <a:off x="4889500" y="228600"/>
            <a:ext cx="6400800" cy="64008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DCE0F-4022-49B3-A25A-D56CB30E7564}"/>
              </a:ext>
            </a:extLst>
          </p:cNvPr>
          <p:cNvSpPr txBox="1"/>
          <p:nvPr/>
        </p:nvSpPr>
        <p:spPr>
          <a:xfrm>
            <a:off x="5895161" y="84590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스크립트 언어 </a:t>
            </a:r>
            <a:r>
              <a:rPr lang="en-US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TEAM PROJECT</a:t>
            </a:r>
            <a:endParaRPr lang="ko-KR" altLang="en-US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C87AB-A311-47F0-89F3-96670D913B0A}"/>
              </a:ext>
            </a:extLst>
          </p:cNvPr>
          <p:cNvSpPr txBox="1"/>
          <p:nvPr/>
        </p:nvSpPr>
        <p:spPr>
          <a:xfrm>
            <a:off x="5895161" y="4803738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2019184017 </a:t>
            </a:r>
            <a:r>
              <a:rPr lang="ko-KR" altLang="en-US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신민경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A55E5-9D4F-423F-A936-001A40C06BCF}"/>
              </a:ext>
            </a:extLst>
          </p:cNvPr>
          <p:cNvSpPr txBox="1"/>
          <p:nvPr/>
        </p:nvSpPr>
        <p:spPr>
          <a:xfrm>
            <a:off x="5895161" y="4238926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2017180045</a:t>
            </a:r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홍찬우</a:t>
            </a:r>
            <a:endParaRPr lang="ko-KR" altLang="en-US" sz="28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23B97-9A18-4E7A-A3E8-E0C67D5498BB}"/>
              </a:ext>
            </a:extLst>
          </p:cNvPr>
          <p:cNvSpPr txBox="1"/>
          <p:nvPr/>
        </p:nvSpPr>
        <p:spPr>
          <a:xfrm>
            <a:off x="4400550" y="2300967"/>
            <a:ext cx="737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스트레스는 </a:t>
            </a:r>
            <a:endParaRPr lang="en-US" altLang="ko-KR" sz="36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지역화폐로 풀자</a:t>
            </a:r>
            <a:r>
              <a:rPr lang="en-US" altLang="ko-KR" sz="3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!</a:t>
            </a:r>
            <a:endParaRPr lang="ko-KR" altLang="en-US" sz="36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9C27C5-CAA3-4507-85A8-9AC682471A9A}"/>
              </a:ext>
            </a:extLst>
          </p:cNvPr>
          <p:cNvCxnSpPr/>
          <p:nvPr/>
        </p:nvCxnSpPr>
        <p:spPr>
          <a:xfrm>
            <a:off x="5133161" y="3698999"/>
            <a:ext cx="5826939" cy="0"/>
          </a:xfrm>
          <a:prstGeom prst="line">
            <a:avLst/>
          </a:prstGeom>
          <a:ln w="1111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12090F-568D-4365-84B6-6A036B5C188F}"/>
              </a:ext>
            </a:extLst>
          </p:cNvPr>
          <p:cNvSpPr txBox="1"/>
          <p:nvPr/>
        </p:nvSpPr>
        <p:spPr>
          <a:xfrm>
            <a:off x="6407150" y="1209261"/>
            <a:ext cx="3365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중간 발표 </a:t>
            </a:r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</a:t>
            </a:r>
            <a:endParaRPr lang="ko-KR" altLang="en-US" sz="28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FC298-CC9E-49A2-8525-AF73EEFCF0F8}"/>
              </a:ext>
            </a:extLst>
          </p:cNvPr>
          <p:cNvSpPr txBox="1"/>
          <p:nvPr/>
        </p:nvSpPr>
        <p:spPr>
          <a:xfrm>
            <a:off x="4996592" y="6601700"/>
            <a:ext cx="7195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애니메이션이 삽입된 문서 입니다</a:t>
            </a:r>
            <a:r>
              <a:rPr lang="en-US" altLang="ko-KR" sz="105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 PPT</a:t>
            </a:r>
            <a:r>
              <a:rPr lang="ko-KR" altLang="en-US" sz="105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로 열람하시길 권장합니다</a:t>
            </a:r>
            <a:r>
              <a:rPr lang="en-US" altLang="ko-KR" sz="105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.</a:t>
            </a:r>
            <a:endParaRPr lang="ko-KR" altLang="en-US" sz="105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18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A3EDD7BA-BEC0-4F0B-BB5D-98321C6C4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706" y="3844498"/>
            <a:ext cx="4314294" cy="301350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8467BFF8-D667-4C28-B883-098137EDBBBF}"/>
              </a:ext>
            </a:extLst>
          </p:cNvPr>
          <p:cNvSpPr/>
          <p:nvPr/>
        </p:nvSpPr>
        <p:spPr>
          <a:xfrm>
            <a:off x="-6351" y="553303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F2AA13-A090-482E-9AE3-6FCDB37A1484}"/>
              </a:ext>
            </a:extLst>
          </p:cNvPr>
          <p:cNvSpPr/>
          <p:nvPr/>
        </p:nvSpPr>
        <p:spPr>
          <a:xfrm>
            <a:off x="984249" y="2001103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67C1AFC-E968-4584-8A5C-B0AC3940AE2F}"/>
              </a:ext>
            </a:extLst>
          </p:cNvPr>
          <p:cNvSpPr/>
          <p:nvPr/>
        </p:nvSpPr>
        <p:spPr>
          <a:xfrm>
            <a:off x="984249" y="3866298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BFEAF2-C513-4D08-B7F7-0C867A971F7A}"/>
              </a:ext>
            </a:extLst>
          </p:cNvPr>
          <p:cNvSpPr/>
          <p:nvPr/>
        </p:nvSpPr>
        <p:spPr>
          <a:xfrm>
            <a:off x="-6351" y="5314097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EA881-1C58-4F6E-BB65-E62496D4B277}"/>
              </a:ext>
            </a:extLst>
          </p:cNvPr>
          <p:cNvSpPr txBox="1"/>
          <p:nvPr/>
        </p:nvSpPr>
        <p:spPr>
          <a:xfrm>
            <a:off x="4146869" y="694660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활용 데이터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7A211-8852-4259-B09D-95BB72AA5BC0}"/>
              </a:ext>
            </a:extLst>
          </p:cNvPr>
          <p:cNvSpPr txBox="1"/>
          <p:nvPr/>
        </p:nvSpPr>
        <p:spPr>
          <a:xfrm>
            <a:off x="5143820" y="2142460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구현된 기능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A4CFE6-162D-43A1-9D37-75A590D5483E}"/>
              </a:ext>
            </a:extLst>
          </p:cNvPr>
          <p:cNvSpPr txBox="1"/>
          <p:nvPr/>
        </p:nvSpPr>
        <p:spPr>
          <a:xfrm>
            <a:off x="5143820" y="4007655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주차별</a:t>
            </a:r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계획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AFB91E-1482-4980-A9BD-C5539BDFB387}"/>
              </a:ext>
            </a:extLst>
          </p:cNvPr>
          <p:cNvSpPr txBox="1"/>
          <p:nvPr/>
        </p:nvSpPr>
        <p:spPr>
          <a:xfrm>
            <a:off x="4146869" y="5455454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깃 허브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A0790A0-9900-4072-8EA1-D9976287BCF7}"/>
              </a:ext>
            </a:extLst>
          </p:cNvPr>
          <p:cNvSpPr/>
          <p:nvPr/>
        </p:nvSpPr>
        <p:spPr>
          <a:xfrm>
            <a:off x="-3200400" y="228600"/>
            <a:ext cx="6400800" cy="64008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8A37C-5904-49C2-B766-3C1AD5E85E24}"/>
              </a:ext>
            </a:extLst>
          </p:cNvPr>
          <p:cNvSpPr txBox="1"/>
          <p:nvPr/>
        </p:nvSpPr>
        <p:spPr>
          <a:xfrm>
            <a:off x="685800" y="3013501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090969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25 7.40741E-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3.7037E-7 L 0.25 -3.7037E-7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3.7037E-7 L 0.25 3.7037E-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16667E-6 -7.40741E-7 L 0.25 -7.40741E-7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42A746D-5CE4-41C5-87EA-027BB9D9431D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890B9-4925-446C-B536-621540BE1218}"/>
              </a:ext>
            </a:extLst>
          </p:cNvPr>
          <p:cNvSpPr txBox="1"/>
          <p:nvPr/>
        </p:nvSpPr>
        <p:spPr>
          <a:xfrm>
            <a:off x="1308098" y="340717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활용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50324-DED8-480D-84C7-C0F6EB830E98}"/>
              </a:ext>
            </a:extLst>
          </p:cNvPr>
          <p:cNvSpPr txBox="1"/>
          <p:nvPr/>
        </p:nvSpPr>
        <p:spPr>
          <a:xfrm>
            <a:off x="9857792" y="1690954"/>
            <a:ext cx="213840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가맹점  </a:t>
            </a:r>
          </a:p>
        </p:txBody>
      </p:sp>
      <p:sp>
        <p:nvSpPr>
          <p:cNvPr id="31" name="슬라이드 번호 개체 틀 23">
            <a:extLst>
              <a:ext uri="{FF2B5EF4-FFF2-40B4-BE49-F238E27FC236}">
                <a16:creationId xmlns:a16="http://schemas.microsoft.com/office/drawing/2014/main" id="{E35D2781-A269-44C4-BB3C-95B38A87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91AB9E-DEF8-416B-B3B5-DAF3489D8E24}"/>
              </a:ext>
            </a:extLst>
          </p:cNvPr>
          <p:cNvSpPr/>
          <p:nvPr/>
        </p:nvSpPr>
        <p:spPr>
          <a:xfrm>
            <a:off x="7025931" y="1330938"/>
            <a:ext cx="4359533" cy="538871"/>
          </a:xfrm>
          <a:prstGeom prst="rect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활용 내역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1994A3-B5FD-4515-BA0C-3F153336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51" y="1330938"/>
            <a:ext cx="5591990" cy="3828448"/>
          </a:xfrm>
          <a:prstGeom prst="rect">
            <a:avLst/>
          </a:prstGeom>
          <a:ln w="19050">
            <a:solidFill>
              <a:srgbClr val="005CB2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539EF9-6D82-4145-8C24-D55E6E8E0031}"/>
              </a:ext>
            </a:extLst>
          </p:cNvPr>
          <p:cNvSpPr/>
          <p:nvPr/>
        </p:nvSpPr>
        <p:spPr>
          <a:xfrm>
            <a:off x="624357" y="5172285"/>
            <a:ext cx="5718778" cy="538871"/>
          </a:xfrm>
          <a:prstGeom prst="rect">
            <a:avLst/>
          </a:prstGeom>
          <a:solidFill>
            <a:srgbClr val="005CB2">
              <a:alpha val="50000"/>
            </a:srgbClr>
          </a:solidFill>
          <a:ln>
            <a:solidFill>
              <a:srgbClr val="005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경기도</a:t>
            </a:r>
            <a:r>
              <a:rPr lang="en-US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지역화폐 가맹점 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A51F7-2F31-436E-8443-2EA111BE5B88}"/>
              </a:ext>
            </a:extLst>
          </p:cNvPr>
          <p:cNvSpPr txBox="1"/>
          <p:nvPr/>
        </p:nvSpPr>
        <p:spPr>
          <a:xfrm>
            <a:off x="7025931" y="2114495"/>
            <a:ext cx="435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1.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경기도 시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군에 따른 가맹점 상호명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A98F80-7FBB-4BBD-BDDD-2A9A3C2C0B65}"/>
              </a:ext>
            </a:extLst>
          </p:cNvPr>
          <p:cNvSpPr txBox="1"/>
          <p:nvPr/>
        </p:nvSpPr>
        <p:spPr>
          <a:xfrm>
            <a:off x="7025931" y="2699562"/>
            <a:ext cx="435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2.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경기도 시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군에 따른 가맹점 주소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77354C-DC79-4744-8849-174DF81DE134}"/>
              </a:ext>
            </a:extLst>
          </p:cNvPr>
          <p:cNvSpPr/>
          <p:nvPr/>
        </p:nvSpPr>
        <p:spPr>
          <a:xfrm>
            <a:off x="7025931" y="3429000"/>
            <a:ext cx="4359533" cy="538871"/>
          </a:xfrm>
          <a:prstGeom prst="rect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중간 발표 이후 예상 활용 내역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AAAF1-8BA6-4029-B936-CD8F4C517F8A}"/>
              </a:ext>
            </a:extLst>
          </p:cNvPr>
          <p:cNvSpPr txBox="1"/>
          <p:nvPr/>
        </p:nvSpPr>
        <p:spPr>
          <a:xfrm>
            <a:off x="7025931" y="4184301"/>
            <a:ext cx="455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경기도 시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군에 따른 가맹점 위도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경도 정보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EC2255-3711-4659-A179-573CFF7C2191}"/>
              </a:ext>
            </a:extLst>
          </p:cNvPr>
          <p:cNvSpPr txBox="1"/>
          <p:nvPr/>
        </p:nvSpPr>
        <p:spPr>
          <a:xfrm>
            <a:off x="7025931" y="4698204"/>
            <a:ext cx="435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경기도 시</a:t>
            </a:r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/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군에 따른 가맹점 </a:t>
            </a:r>
            <a:r>
              <a:rPr lang="ko-KR" altLang="en-US" dirty="0" err="1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업종명</a:t>
            </a:r>
            <a:endParaRPr lang="ko-KR" altLang="en-US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220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42A746D-5CE4-41C5-87EA-027BB9D9431D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1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890B9-4925-446C-B536-621540BE1218}"/>
              </a:ext>
            </a:extLst>
          </p:cNvPr>
          <p:cNvSpPr txBox="1"/>
          <p:nvPr/>
        </p:nvSpPr>
        <p:spPr>
          <a:xfrm>
            <a:off x="1308098" y="340717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활용 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50324-DED8-480D-84C7-C0F6EB830E98}"/>
              </a:ext>
            </a:extLst>
          </p:cNvPr>
          <p:cNvSpPr txBox="1"/>
          <p:nvPr/>
        </p:nvSpPr>
        <p:spPr>
          <a:xfrm>
            <a:off x="9857792" y="1690954"/>
            <a:ext cx="213840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가맹점  </a:t>
            </a:r>
          </a:p>
        </p:txBody>
      </p:sp>
      <p:sp>
        <p:nvSpPr>
          <p:cNvPr id="31" name="슬라이드 번호 개체 틀 23">
            <a:extLst>
              <a:ext uri="{FF2B5EF4-FFF2-40B4-BE49-F238E27FC236}">
                <a16:creationId xmlns:a16="http://schemas.microsoft.com/office/drawing/2014/main" id="{E35D2781-A269-44C4-BB3C-95B38A87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77354C-DC79-4744-8849-174DF81DE134}"/>
              </a:ext>
            </a:extLst>
          </p:cNvPr>
          <p:cNvSpPr/>
          <p:nvPr/>
        </p:nvSpPr>
        <p:spPr>
          <a:xfrm>
            <a:off x="7025931" y="2621692"/>
            <a:ext cx="4359533" cy="538871"/>
          </a:xfrm>
          <a:prstGeom prst="rect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중간 발표 이후 예상 활용 내역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AAAF1-8BA6-4029-B936-CD8F4C517F8A}"/>
              </a:ext>
            </a:extLst>
          </p:cNvPr>
          <p:cNvSpPr txBox="1"/>
          <p:nvPr/>
        </p:nvSpPr>
        <p:spPr>
          <a:xfrm>
            <a:off x="7025931" y="3376993"/>
            <a:ext cx="455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</a:t>
            </a:r>
            <a:r>
              <a:rPr lang="ko-KR" altLang="en-US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28059EB-F0B7-4969-B8D7-2A10EC8A8400}"/>
              </a:ext>
            </a:extLst>
          </p:cNvPr>
          <p:cNvGrpSpPr/>
          <p:nvPr/>
        </p:nvGrpSpPr>
        <p:grpSpPr>
          <a:xfrm>
            <a:off x="624357" y="1944130"/>
            <a:ext cx="5718778" cy="3292808"/>
            <a:chOff x="624357" y="2405449"/>
            <a:chExt cx="5718778" cy="329280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F814C8-1926-488F-B443-C8F43A2D72AD}"/>
                </a:ext>
              </a:extLst>
            </p:cNvPr>
            <p:cNvSpPr/>
            <p:nvPr/>
          </p:nvSpPr>
          <p:spPr>
            <a:xfrm>
              <a:off x="624357" y="5159386"/>
              <a:ext cx="5718778" cy="538871"/>
            </a:xfrm>
            <a:prstGeom prst="rect">
              <a:avLst/>
            </a:prstGeom>
            <a:solidFill>
              <a:srgbClr val="005CB2">
                <a:alpha val="50000"/>
              </a:srgbClr>
            </a:solidFill>
            <a:ln>
              <a:solidFill>
                <a:srgbClr val="005C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한수원 한돋움" panose="020B0600000101010101" pitchFamily="50" charset="-127"/>
                  <a:ea typeface="한수원 한돋움" panose="020B0600000101010101" pitchFamily="50" charset="-127"/>
                </a:rPr>
                <a:t>KAKAO MAP API</a:t>
              </a:r>
              <a:endPara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F8D8BEB-C5D2-444D-8825-9CA91646D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972" y="2405449"/>
              <a:ext cx="5601769" cy="2740390"/>
            </a:xfrm>
            <a:prstGeom prst="rect">
              <a:avLst/>
            </a:prstGeom>
            <a:ln>
              <a:solidFill>
                <a:srgbClr val="005CB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2125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>
            <a:extLst>
              <a:ext uri="{FF2B5EF4-FFF2-40B4-BE49-F238E27FC236}">
                <a16:creationId xmlns:a16="http://schemas.microsoft.com/office/drawing/2014/main" id="{EB8DC127-0845-4D79-85C8-35F0B2AA4E3E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EE21A1-6E8C-447B-B17A-A6041D480AD8}"/>
              </a:ext>
            </a:extLst>
          </p:cNvPr>
          <p:cNvSpPr txBox="1"/>
          <p:nvPr/>
        </p:nvSpPr>
        <p:spPr>
          <a:xfrm>
            <a:off x="1308098" y="340717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구현한 기능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E1BD1B-C058-4AC3-87C6-408562295E0D}"/>
              </a:ext>
            </a:extLst>
          </p:cNvPr>
          <p:cNvSpPr/>
          <p:nvPr/>
        </p:nvSpPr>
        <p:spPr>
          <a:xfrm>
            <a:off x="698499" y="1367482"/>
            <a:ext cx="10795002" cy="5170324"/>
          </a:xfrm>
          <a:prstGeom prst="rect">
            <a:avLst/>
          </a:prstGeom>
          <a:solidFill>
            <a:srgbClr val="005CB2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7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43" name="슬라이드 번호 개체 틀 23">
            <a:extLst>
              <a:ext uri="{FF2B5EF4-FFF2-40B4-BE49-F238E27FC236}">
                <a16:creationId xmlns:a16="http://schemas.microsoft.com/office/drawing/2014/main" id="{738866A3-4DFF-488C-B573-FFB0D79E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5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5AA39-A8C7-4D11-947E-EFA592F27558}"/>
              </a:ext>
            </a:extLst>
          </p:cNvPr>
          <p:cNvSpPr txBox="1"/>
          <p:nvPr/>
        </p:nvSpPr>
        <p:spPr>
          <a:xfrm>
            <a:off x="3048811" y="2067512"/>
            <a:ext cx="6094378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39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46001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8916CAC1-BD4D-4477-88DB-FAA3316FEF22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3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7366D-0FA7-4BEE-9FF1-46D282241FCE}"/>
              </a:ext>
            </a:extLst>
          </p:cNvPr>
          <p:cNvSpPr txBox="1"/>
          <p:nvPr/>
        </p:nvSpPr>
        <p:spPr>
          <a:xfrm>
            <a:off x="1330003" y="340717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개발 계획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F14A3A5-AD17-4F46-A71D-E46669588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08819"/>
              </p:ext>
            </p:extLst>
          </p:nvPr>
        </p:nvGraphicFramePr>
        <p:xfrm>
          <a:off x="466405" y="1251000"/>
          <a:ext cx="11302999" cy="55101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27152">
                  <a:extLst>
                    <a:ext uri="{9D8B030D-6E8A-4147-A177-3AD203B41FA5}">
                      <a16:colId xmlns:a16="http://schemas.microsoft.com/office/drawing/2014/main" val="2226805888"/>
                    </a:ext>
                  </a:extLst>
                </a:gridCol>
                <a:gridCol w="3616411">
                  <a:extLst>
                    <a:ext uri="{9D8B030D-6E8A-4147-A177-3AD203B41FA5}">
                      <a16:colId xmlns:a16="http://schemas.microsoft.com/office/drawing/2014/main" val="687990759"/>
                    </a:ext>
                  </a:extLst>
                </a:gridCol>
                <a:gridCol w="3923138">
                  <a:extLst>
                    <a:ext uri="{9D8B030D-6E8A-4147-A177-3AD203B41FA5}">
                      <a16:colId xmlns:a16="http://schemas.microsoft.com/office/drawing/2014/main" val="2767783768"/>
                    </a:ext>
                  </a:extLst>
                </a:gridCol>
                <a:gridCol w="2236298">
                  <a:extLst>
                    <a:ext uri="{9D8B030D-6E8A-4147-A177-3AD203B41FA5}">
                      <a16:colId xmlns:a16="http://schemas.microsoft.com/office/drawing/2014/main" val="1505819046"/>
                    </a:ext>
                  </a:extLst>
                </a:gridCol>
              </a:tblGrid>
              <a:tr h="37668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8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8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계획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8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세부 계획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8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진행 상황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781773"/>
                  </a:ext>
                </a:extLst>
              </a:tr>
              <a:tr h="9040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(5/10 ~ 5/16)</a:t>
                      </a:r>
                      <a:endParaRPr lang="ko-KR" altLang="en-US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주제 선정 및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Open API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조사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프로젝트 준비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기획 발표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제작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5/13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기획 발표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공공 데이터 포탈 이용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–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활용 신청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Git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저장소 생성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기획 발표 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제작 후 영상 업로드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40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✅</a:t>
                      </a:r>
                      <a:endParaRPr lang="en-US" altLang="ko-KR" sz="40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1050541"/>
                  </a:ext>
                </a:extLst>
              </a:tr>
              <a:tr h="935588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(5/17 ~ 5/23)</a:t>
                      </a:r>
                      <a:endParaRPr lang="ko-KR" altLang="en-US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검색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정보 가져오기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 err="1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Tkinter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GUI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리소스 적용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가맹점 검색 기능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가맹점 정보 가져오기 구현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 err="1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Tkinter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인터페이스 구성</a:t>
                      </a:r>
                      <a:endParaRPr lang="en-US" altLang="ko-KR" sz="1200" dirty="0">
                        <a:solidFill>
                          <a:srgbClr val="005CB2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 err="1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Tkinter</a:t>
                      </a:r>
                      <a:r>
                        <a:rPr lang="en-US" altLang="ko-KR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5CB2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인터페이스에 리소스 적용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40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✅</a:t>
                      </a:r>
                      <a:endParaRPr lang="en-US" altLang="ko-KR" sz="40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77937139"/>
                  </a:ext>
                </a:extLst>
              </a:tr>
              <a:tr h="114684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3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(5/24 ~ 5/30)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북마크 기능 구현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지도 연동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C/C++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함수 혹은 라이브러리 연동 시작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중간 발표 </a:t>
                      </a: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 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제작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C00000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5/27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중간 발표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가맹점 저장 기능 구현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지도 정보 연동 구현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중간 발표 </a:t>
                      </a: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 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제작 후 영상 업로드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가맹점 저장 기능 일부 구현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- 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중간 발표 </a:t>
                      </a: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제작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0245155"/>
                  </a:ext>
                </a:extLst>
              </a:tr>
              <a:tr h="998319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4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(5/31 ~ 6/6)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그래프 출력 구현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C/C++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함수 혹은 라이브러리 연동 마무리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Gmail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연동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텔레그램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연동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저장한 가맹점 업종에 대한 그래프 구현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C/C++ 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함수</a:t>
                      </a: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혹은 라이브러리 연동 구현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Gmail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로 저장한 가맹점 정보 보내는 기능 구현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텔레그램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챗봇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 기능 구현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2799538"/>
                  </a:ext>
                </a:extLst>
              </a:tr>
              <a:tr h="935588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5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주차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(6/7 ~ 6/10)</a:t>
                      </a: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개발 패키지 배포 파일 작성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버그 </a:t>
                      </a:r>
                      <a:r>
                        <a:rPr lang="ko-KR" altLang="en-US" sz="1200" dirty="0" err="1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픽스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최종 발표 </a:t>
                      </a: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 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제작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1200" dirty="0">
                          <a:solidFill>
                            <a:srgbClr val="C00000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6/10 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최종 발표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개발 패키지 배포 파일 작성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버그가 발생하는지 확인</a:t>
                      </a: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수정</a:t>
                      </a:r>
                      <a:endParaRPr lang="en-US" altLang="ko-KR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최종 발표 </a:t>
                      </a:r>
                      <a:r>
                        <a:rPr lang="en-US" altLang="ko-KR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PPT </a:t>
                      </a:r>
                      <a:r>
                        <a:rPr lang="ko-KR" altLang="en-US" sz="1200" dirty="0">
                          <a:latin typeface="한수원 한돋움" panose="020B0600000101010101" pitchFamily="50" charset="-127"/>
                          <a:ea typeface="한수원 한돋움" panose="020B0600000101010101" pitchFamily="50" charset="-127"/>
                        </a:rPr>
                        <a:t>제작 후 영상 업로드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200" dirty="0">
                        <a:latin typeface="한수원 한돋움" panose="020B0600000101010101" pitchFamily="50" charset="-127"/>
                        <a:ea typeface="한수원 한돋움" panose="020B0600000101010101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5C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19643"/>
                  </a:ext>
                </a:extLst>
              </a:tr>
            </a:tbl>
          </a:graphicData>
        </a:graphic>
      </p:graphicFrame>
      <p:sp>
        <p:nvSpPr>
          <p:cNvPr id="15" name="슬라이드 번호 개체 틀 23">
            <a:extLst>
              <a:ext uri="{FF2B5EF4-FFF2-40B4-BE49-F238E27FC236}">
                <a16:creationId xmlns:a16="http://schemas.microsoft.com/office/drawing/2014/main" id="{5F360003-E49E-4FAD-A592-A4C8BFA6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6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7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D4D9BB51-2EC2-40FE-918A-8D6AF72B3B13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69BD9-9844-402A-90A0-0EDEE15CB734}"/>
              </a:ext>
            </a:extLst>
          </p:cNvPr>
          <p:cNvSpPr txBox="1"/>
          <p:nvPr/>
        </p:nvSpPr>
        <p:spPr>
          <a:xfrm>
            <a:off x="1308098" y="334511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깃 허브</a:t>
            </a:r>
          </a:p>
        </p:txBody>
      </p:sp>
      <p:sp>
        <p:nvSpPr>
          <p:cNvPr id="81" name="슬라이드 번호 개체 틀 23">
            <a:extLst>
              <a:ext uri="{FF2B5EF4-FFF2-40B4-BE49-F238E27FC236}">
                <a16:creationId xmlns:a16="http://schemas.microsoft.com/office/drawing/2014/main" id="{69A3B0CA-019A-4BFA-AB0A-5C3C8010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7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BF01AF-FCAF-4587-B0BA-0CFF956FBC65}"/>
              </a:ext>
            </a:extLst>
          </p:cNvPr>
          <p:cNvSpPr txBox="1"/>
          <p:nvPr/>
        </p:nvSpPr>
        <p:spPr>
          <a:xfrm>
            <a:off x="1586552" y="2338031"/>
            <a:ext cx="284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깃 허브</a:t>
            </a:r>
            <a:r>
              <a:rPr lang="en-US" altLang="ko-KR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Network graph</a:t>
            </a:r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56145-B978-44D2-BE13-7646966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12" y="955947"/>
            <a:ext cx="7393075" cy="17514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A64A59-31BC-4B87-B091-01D69E896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2854926"/>
            <a:ext cx="7497999" cy="3801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EFA4FF-1B4F-4BDA-B090-269523A1A5D7}"/>
              </a:ext>
            </a:extLst>
          </p:cNvPr>
          <p:cNvSpPr txBox="1"/>
          <p:nvPr/>
        </p:nvSpPr>
        <p:spPr>
          <a:xfrm>
            <a:off x="7701198" y="6287055"/>
            <a:ext cx="284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깃 허브 </a:t>
            </a:r>
            <a:r>
              <a:rPr lang="en-US" altLang="ko-KR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pulse</a:t>
            </a:r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93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D4D9BB51-2EC2-40FE-918A-8D6AF72B3B13}"/>
              </a:ext>
            </a:extLst>
          </p:cNvPr>
          <p:cNvSpPr/>
          <p:nvPr/>
        </p:nvSpPr>
        <p:spPr>
          <a:xfrm>
            <a:off x="203199" y="199360"/>
            <a:ext cx="990600" cy="99060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</a:t>
            </a:r>
            <a:endParaRPr lang="ko-KR" altLang="en-US" sz="32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69BD9-9844-402A-90A0-0EDEE15CB734}"/>
              </a:ext>
            </a:extLst>
          </p:cNvPr>
          <p:cNvSpPr txBox="1"/>
          <p:nvPr/>
        </p:nvSpPr>
        <p:spPr>
          <a:xfrm>
            <a:off x="1308098" y="334511"/>
            <a:ext cx="478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깃 허브</a:t>
            </a:r>
          </a:p>
        </p:txBody>
      </p:sp>
      <p:sp>
        <p:nvSpPr>
          <p:cNvPr id="81" name="슬라이드 번호 개체 틀 23">
            <a:extLst>
              <a:ext uri="{FF2B5EF4-FFF2-40B4-BE49-F238E27FC236}">
                <a16:creationId xmlns:a16="http://schemas.microsoft.com/office/drawing/2014/main" id="{69A3B0CA-019A-4BFA-AB0A-5C3C8010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3825"/>
            <a:ext cx="2743200" cy="365125"/>
          </a:xfrm>
        </p:spPr>
        <p:txBody>
          <a:bodyPr/>
          <a:lstStyle/>
          <a:p>
            <a:fld id="{94599F83-269B-4AE8-9ADB-F42EB6EF66EB}" type="slidenum">
              <a:rPr lang="ko-KR" altLang="en-US" smtClean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8</a:t>
            </a:fld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EAF912-E7F6-45CB-A109-8D830AB3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583" y="1621158"/>
            <a:ext cx="5479375" cy="37951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3263F9-ECDA-484C-A2D1-C813B0FA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" y="1621158"/>
            <a:ext cx="5479375" cy="3784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6BDDD4-E858-4B8D-B14E-A4C77604B2C4}"/>
              </a:ext>
            </a:extLst>
          </p:cNvPr>
          <p:cNvSpPr txBox="1"/>
          <p:nvPr/>
        </p:nvSpPr>
        <p:spPr>
          <a:xfrm>
            <a:off x="7527046" y="5493204"/>
            <a:ext cx="27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신민경 </a:t>
            </a:r>
            <a:r>
              <a:rPr lang="en-US" altLang="ko-KR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Branch History</a:t>
            </a:r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BF01AF-FCAF-4587-B0BA-0CFF956FBC65}"/>
              </a:ext>
            </a:extLst>
          </p:cNvPr>
          <p:cNvSpPr txBox="1"/>
          <p:nvPr/>
        </p:nvSpPr>
        <p:spPr>
          <a:xfrm>
            <a:off x="1808262" y="5477110"/>
            <a:ext cx="27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홍찬우</a:t>
            </a:r>
            <a:r>
              <a:rPr lang="ko-KR" altLang="en-US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Branch History</a:t>
            </a:r>
            <a:endParaRPr lang="ko-KR" altLang="en-US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5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8358C802-1742-40F8-947A-9F11D82B20D0}"/>
              </a:ext>
            </a:extLst>
          </p:cNvPr>
          <p:cNvSpPr/>
          <p:nvPr/>
        </p:nvSpPr>
        <p:spPr>
          <a:xfrm>
            <a:off x="4889501" y="195650"/>
            <a:ext cx="6418220" cy="6418220"/>
          </a:xfrm>
          <a:prstGeom prst="ellipse">
            <a:avLst/>
          </a:prstGeom>
          <a:solidFill>
            <a:srgbClr val="005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4</a:t>
            </a:r>
            <a:endParaRPr lang="ko-KR" altLang="en-US" sz="32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DCF38C-26F7-4FC7-BCC2-BD404BFDE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90260" cy="685799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9C27C5-CAA3-4507-85A8-9AC682471A9A}"/>
              </a:ext>
            </a:extLst>
          </p:cNvPr>
          <p:cNvCxnSpPr/>
          <p:nvPr/>
        </p:nvCxnSpPr>
        <p:spPr>
          <a:xfrm>
            <a:off x="5133161" y="3788707"/>
            <a:ext cx="5826939" cy="0"/>
          </a:xfrm>
          <a:prstGeom prst="line">
            <a:avLst/>
          </a:prstGeom>
          <a:ln w="1111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FAFED42-CE1D-4015-93A8-20DA9BD30526}"/>
              </a:ext>
            </a:extLst>
          </p:cNvPr>
          <p:cNvSpPr txBox="1"/>
          <p:nvPr/>
        </p:nvSpPr>
        <p:spPr>
          <a:xfrm>
            <a:off x="5996761" y="2542222"/>
            <a:ext cx="431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감사합니다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D7B76-A3A2-48BA-B681-0DC15665C6F7}"/>
              </a:ext>
            </a:extLst>
          </p:cNvPr>
          <p:cNvSpPr txBox="1"/>
          <p:nvPr/>
        </p:nvSpPr>
        <p:spPr>
          <a:xfrm>
            <a:off x="116661" y="794156"/>
            <a:ext cx="176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스트레스는</a:t>
            </a:r>
            <a:r>
              <a:rPr lang="en-US" altLang="ko-KR" sz="20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!</a:t>
            </a:r>
            <a:endParaRPr lang="ko-KR" altLang="en-US" sz="20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102181-B7F3-4733-892A-1F694AD3512A}"/>
              </a:ext>
            </a:extLst>
          </p:cNvPr>
          <p:cNvSpPr txBox="1"/>
          <p:nvPr/>
        </p:nvSpPr>
        <p:spPr>
          <a:xfrm>
            <a:off x="2339161" y="5300702"/>
            <a:ext cx="2425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지역화폐로 풀자</a:t>
            </a:r>
            <a:r>
              <a:rPr lang="en-US" altLang="ko-KR" sz="2200" dirty="0">
                <a:solidFill>
                  <a:srgbClr val="005CB2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!</a:t>
            </a:r>
            <a:endParaRPr lang="ko-KR" altLang="en-US" sz="2200" dirty="0">
              <a:solidFill>
                <a:srgbClr val="005CB2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C848C-0DA6-4744-A117-72600C62F7CD}"/>
              </a:ext>
            </a:extLst>
          </p:cNvPr>
          <p:cNvSpPr txBox="1"/>
          <p:nvPr/>
        </p:nvSpPr>
        <p:spPr>
          <a:xfrm>
            <a:off x="2768600" y="6596012"/>
            <a:ext cx="942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폰트 링크 </a:t>
            </a:r>
            <a:r>
              <a:rPr lang="en-US" altLang="ko-KR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</a:t>
            </a:r>
            <a:r>
              <a:rPr lang="ko-KR" altLang="en-US" sz="1200" dirty="0"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https://www.khnp.co.kr/content/799/main.do?mnCd=FN03060704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B358A-AC17-4AFB-AC19-EDCF818F8E1A}"/>
              </a:ext>
            </a:extLst>
          </p:cNvPr>
          <p:cNvSpPr txBox="1"/>
          <p:nvPr/>
        </p:nvSpPr>
        <p:spPr>
          <a:xfrm>
            <a:off x="5895161" y="4803738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2019184017 </a:t>
            </a:r>
            <a:r>
              <a:rPr lang="ko-KR" altLang="en-US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신민경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6DB97-234D-4CA1-91B5-CC9536EC85FC}"/>
              </a:ext>
            </a:extLst>
          </p:cNvPr>
          <p:cNvSpPr txBox="1"/>
          <p:nvPr/>
        </p:nvSpPr>
        <p:spPr>
          <a:xfrm>
            <a:off x="5895161" y="4238926"/>
            <a:ext cx="410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chemeClr val="bg1"/>
                </a:solidFill>
                <a:effectLst/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2017180045</a:t>
            </a:r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홍찬우</a:t>
            </a:r>
            <a:endParaRPr lang="ko-KR" altLang="en-US" sz="2800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75CF5-0698-49F4-945D-54BD4C5AB988}"/>
              </a:ext>
            </a:extLst>
          </p:cNvPr>
          <p:cNvSpPr txBox="1"/>
          <p:nvPr/>
        </p:nvSpPr>
        <p:spPr>
          <a:xfrm>
            <a:off x="5895161" y="845901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스크립트 언어 </a:t>
            </a:r>
            <a:r>
              <a:rPr lang="en-US" altLang="ko-KR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TEAM PROJECT</a:t>
            </a:r>
            <a:endParaRPr lang="ko-KR" altLang="en-US" dirty="0">
              <a:solidFill>
                <a:schemeClr val="bg1"/>
              </a:solidFill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333E8-AE71-4F81-8B42-2A0ACAC5ACD7}"/>
              </a:ext>
            </a:extLst>
          </p:cNvPr>
          <p:cNvSpPr txBox="1"/>
          <p:nvPr/>
        </p:nvSpPr>
        <p:spPr>
          <a:xfrm>
            <a:off x="6407150" y="1209261"/>
            <a:ext cx="3365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중간 발표 </a:t>
            </a:r>
            <a:r>
              <a:rPr lang="en-US" altLang="ko-KR" sz="2800" dirty="0">
                <a:solidFill>
                  <a:schemeClr val="bg1"/>
                </a:solidFill>
                <a:latin typeface="한수원 한돋움" panose="020B0600000101010101" pitchFamily="50" charset="-127"/>
                <a:ea typeface="한수원 한돋움" panose="020B0600000101010101" pitchFamily="50" charset="-127"/>
              </a:rPr>
              <a:t>-</a:t>
            </a:r>
            <a:endParaRPr lang="ko-KR" altLang="en-US" sz="2800" dirty="0">
              <a:latin typeface="한수원 한돋움" panose="020B0600000101010101" pitchFamily="50" charset="-127"/>
              <a:ea typeface="한수원 한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10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408</Words>
  <Application>Microsoft Office PowerPoint</Application>
  <PresentationFormat>와이드스크린</PresentationFormat>
  <Paragraphs>118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한수원 한돋움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신민경(2019184017)</dc:creator>
  <cp:lastModifiedBy>신민경(2019184017)</cp:lastModifiedBy>
  <cp:revision>61</cp:revision>
  <dcterms:created xsi:type="dcterms:W3CDTF">2021-05-08T11:23:50Z</dcterms:created>
  <dcterms:modified xsi:type="dcterms:W3CDTF">2021-05-26T11:38:04Z</dcterms:modified>
</cp:coreProperties>
</file>