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C3E073-C995-4D70-B07B-500C34961E54}">
  <a:tblStyle styleId="{04C3E073-C995-4D70-B07B-500C34961E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555c7ccbe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555c7cc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555c7ccbe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555c7ccb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555c7ccbe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555c7cc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555c7ccbe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555c7ccb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555c7ccbe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555c7ccb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555c7ccbe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555c7cc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555c7ccb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555c7ccb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555c7ccb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555c7ccb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555c7cc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555c7cc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555c7ccbe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555c7ccb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555c7ccbe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555c7ccb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mailto:yz6201@ny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t>Machine Learning &amp; Deep Learning Approaches to Predict Students’ Attitudes from RateMyProfessors Reviews</a:t>
            </a:r>
            <a:endParaRPr sz="2580"/>
          </a:p>
        </p:txBody>
      </p:sp>
      <p:sp>
        <p:nvSpPr>
          <p:cNvPr id="87" name="Google Shape;87;p13"/>
          <p:cNvSpPr txBox="1"/>
          <p:nvPr>
            <p:ph idx="1" type="subTitle"/>
          </p:nvPr>
        </p:nvSpPr>
        <p:spPr>
          <a:xfrm>
            <a:off x="818327" y="3172900"/>
            <a:ext cx="7688100" cy="541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560">
                <a:solidFill>
                  <a:schemeClr val="dk2"/>
                </a:solidFill>
              </a:rPr>
              <a:t>Yuanxin Zhang &amp; Yumeng Chen</a:t>
            </a:r>
            <a:endParaRPr sz="1560">
              <a:solidFill>
                <a:schemeClr val="dk2"/>
              </a:solidFill>
            </a:endParaRPr>
          </a:p>
          <a:p>
            <a:pPr indent="0" lvl="0" marL="0" rtl="0" algn="ctr">
              <a:lnSpc>
                <a:spcPct val="80000"/>
              </a:lnSpc>
              <a:spcBef>
                <a:spcPts val="0"/>
              </a:spcBef>
              <a:spcAft>
                <a:spcPts val="0"/>
              </a:spcAft>
              <a:buSzPts val="935"/>
              <a:buNone/>
            </a:pPr>
            <a:r>
              <a:rPr lang="en" sz="1560">
                <a:solidFill>
                  <a:schemeClr val="dk2"/>
                </a:solidFill>
              </a:rPr>
              <a:t>Machine Learning Final Project</a:t>
            </a:r>
            <a:endParaRPr sz="156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SVM</a:t>
            </a:r>
            <a:endParaRPr/>
          </a:p>
        </p:txBody>
      </p:sp>
      <p:sp>
        <p:nvSpPr>
          <p:cNvPr id="150" name="Google Shape;150;p22"/>
          <p:cNvSpPr txBox="1"/>
          <p:nvPr>
            <p:ph idx="1" type="body"/>
          </p:nvPr>
        </p:nvSpPr>
        <p:spPr>
          <a:xfrm>
            <a:off x="729450" y="1621675"/>
            <a:ext cx="7688700" cy="2677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n" sz="1500"/>
              <a:t>Reason: maximizes the margin between ‘positive’ and ‘negative’, </a:t>
            </a:r>
            <a:r>
              <a:rPr b="1" lang="en" sz="1500"/>
              <a:t>nonlinear</a:t>
            </a:r>
            <a:r>
              <a:rPr b="1" lang="en" sz="1500"/>
              <a:t> classification by applying kernel </a:t>
            </a:r>
            <a:endParaRPr b="1" sz="1500"/>
          </a:p>
          <a:p>
            <a:pPr indent="-323850" lvl="0" marL="457200" rtl="0" algn="l">
              <a:lnSpc>
                <a:spcPct val="100000"/>
              </a:lnSpc>
              <a:spcBef>
                <a:spcPts val="0"/>
              </a:spcBef>
              <a:spcAft>
                <a:spcPts val="0"/>
              </a:spcAft>
              <a:buSzPts val="1500"/>
              <a:buChar char="●"/>
            </a:pPr>
            <a:r>
              <a:rPr b="1" lang="en" sz="1500"/>
              <a:t>Hyperparameters tuned: kernel, regularization strength</a:t>
            </a:r>
            <a:endParaRPr b="1" sz="1500"/>
          </a:p>
        </p:txBody>
      </p:sp>
      <p:pic>
        <p:nvPicPr>
          <p:cNvPr id="151" name="Google Shape;151;p22"/>
          <p:cNvPicPr preferRelativeResize="0"/>
          <p:nvPr/>
        </p:nvPicPr>
        <p:blipFill>
          <a:blip r:embed="rId3">
            <a:alphaModFix/>
          </a:blip>
          <a:stretch>
            <a:fillRect/>
          </a:stretch>
        </p:blipFill>
        <p:spPr>
          <a:xfrm>
            <a:off x="1246000" y="2511800"/>
            <a:ext cx="3531227" cy="2354151"/>
          </a:xfrm>
          <a:prstGeom prst="rect">
            <a:avLst/>
          </a:prstGeom>
          <a:noFill/>
          <a:ln>
            <a:noFill/>
          </a:ln>
        </p:spPr>
      </p:pic>
      <p:pic>
        <p:nvPicPr>
          <p:cNvPr id="152" name="Google Shape;152;p22"/>
          <p:cNvPicPr preferRelativeResize="0"/>
          <p:nvPr/>
        </p:nvPicPr>
        <p:blipFill>
          <a:blip r:embed="rId4">
            <a:alphaModFix/>
          </a:blip>
          <a:stretch>
            <a:fillRect/>
          </a:stretch>
        </p:blipFill>
        <p:spPr>
          <a:xfrm>
            <a:off x="5365425" y="2741300"/>
            <a:ext cx="2215076" cy="2051374"/>
          </a:xfrm>
          <a:prstGeom prst="rect">
            <a:avLst/>
          </a:prstGeom>
          <a:noFill/>
          <a:ln>
            <a:noFill/>
          </a:ln>
        </p:spPr>
      </p:pic>
      <p:sp>
        <p:nvSpPr>
          <p:cNvPr id="153" name="Google Shape;153;p22"/>
          <p:cNvSpPr txBox="1"/>
          <p:nvPr>
            <p:ph idx="1" type="body"/>
          </p:nvPr>
        </p:nvSpPr>
        <p:spPr>
          <a:xfrm>
            <a:off x="729450" y="4745875"/>
            <a:ext cx="7688700" cy="267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a:t>→ Best performance: AUROC=0.528, accuracy=66.4%</a:t>
            </a:r>
            <a:endParaRPr b="1" sz="1500"/>
          </a:p>
          <a:p>
            <a:pPr indent="0" lvl="0" marL="0" rtl="0" algn="l">
              <a:lnSpc>
                <a:spcPct val="100000"/>
              </a:lnSpc>
              <a:spcBef>
                <a:spcPts val="1200"/>
              </a:spcBef>
              <a:spcAft>
                <a:spcPts val="1200"/>
              </a:spcAft>
              <a:buNone/>
            </a:pPr>
            <a:r>
              <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Convolutional Neural Network</a:t>
            </a:r>
            <a:endParaRPr/>
          </a:p>
        </p:txBody>
      </p:sp>
      <p:sp>
        <p:nvSpPr>
          <p:cNvPr id="159" name="Google Shape;159;p23"/>
          <p:cNvSpPr txBox="1"/>
          <p:nvPr>
            <p:ph idx="1" type="body"/>
          </p:nvPr>
        </p:nvSpPr>
        <p:spPr>
          <a:xfrm>
            <a:off x="727650" y="1690700"/>
            <a:ext cx="7688700" cy="2677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n" sz="1500"/>
              <a:t>Reason: Simulate the entire Sentiment Analysis Process, from raw data texts to the final neural network training and performance</a:t>
            </a:r>
            <a:endParaRPr b="1" sz="1500"/>
          </a:p>
          <a:p>
            <a:pPr indent="-323850" lvl="0" marL="457200" rtl="0" algn="l">
              <a:lnSpc>
                <a:spcPct val="100000"/>
              </a:lnSpc>
              <a:spcBef>
                <a:spcPts val="0"/>
              </a:spcBef>
              <a:spcAft>
                <a:spcPts val="0"/>
              </a:spcAft>
              <a:buSzPts val="1500"/>
              <a:buChar char="●"/>
            </a:pPr>
            <a:r>
              <a:rPr b="1" lang="en" sz="1500"/>
              <a:t>Hyperparameters tuned: learning rate, epochs, etc.</a:t>
            </a:r>
            <a:endParaRPr b="1" sz="1500"/>
          </a:p>
        </p:txBody>
      </p:sp>
      <p:pic>
        <p:nvPicPr>
          <p:cNvPr id="160" name="Google Shape;160;p23"/>
          <p:cNvPicPr preferRelativeResize="0"/>
          <p:nvPr/>
        </p:nvPicPr>
        <p:blipFill rotWithShape="1">
          <a:blip r:embed="rId3">
            <a:alphaModFix/>
          </a:blip>
          <a:srcRect b="0" l="1215" r="0" t="2865"/>
          <a:stretch/>
        </p:blipFill>
        <p:spPr>
          <a:xfrm>
            <a:off x="2968100" y="2677587"/>
            <a:ext cx="2699525" cy="1962450"/>
          </a:xfrm>
          <a:prstGeom prst="rect">
            <a:avLst/>
          </a:prstGeom>
          <a:noFill/>
          <a:ln>
            <a:noFill/>
          </a:ln>
        </p:spPr>
      </p:pic>
      <p:pic>
        <p:nvPicPr>
          <p:cNvPr id="161" name="Google Shape;161;p23"/>
          <p:cNvPicPr preferRelativeResize="0"/>
          <p:nvPr/>
        </p:nvPicPr>
        <p:blipFill rotWithShape="1">
          <a:blip r:embed="rId4">
            <a:alphaModFix/>
          </a:blip>
          <a:srcRect b="1152" l="912" r="922" t="1143"/>
          <a:stretch/>
        </p:blipFill>
        <p:spPr>
          <a:xfrm>
            <a:off x="5920050" y="2771525"/>
            <a:ext cx="2441300" cy="1774576"/>
          </a:xfrm>
          <a:prstGeom prst="rect">
            <a:avLst/>
          </a:prstGeom>
          <a:noFill/>
          <a:ln>
            <a:noFill/>
          </a:ln>
        </p:spPr>
      </p:pic>
      <p:pic>
        <p:nvPicPr>
          <p:cNvPr id="162" name="Google Shape;162;p23"/>
          <p:cNvPicPr preferRelativeResize="0"/>
          <p:nvPr/>
        </p:nvPicPr>
        <p:blipFill>
          <a:blip r:embed="rId5">
            <a:alphaModFix/>
          </a:blip>
          <a:stretch>
            <a:fillRect/>
          </a:stretch>
        </p:blipFill>
        <p:spPr>
          <a:xfrm>
            <a:off x="1263700" y="2571751"/>
            <a:ext cx="1009419" cy="2174125"/>
          </a:xfrm>
          <a:prstGeom prst="rect">
            <a:avLst/>
          </a:prstGeom>
          <a:noFill/>
          <a:ln>
            <a:noFill/>
          </a:ln>
        </p:spPr>
      </p:pic>
      <p:sp>
        <p:nvSpPr>
          <p:cNvPr id="163" name="Google Shape;163;p23"/>
          <p:cNvSpPr txBox="1"/>
          <p:nvPr>
            <p:ph idx="1" type="body"/>
          </p:nvPr>
        </p:nvSpPr>
        <p:spPr>
          <a:xfrm>
            <a:off x="617625" y="4715100"/>
            <a:ext cx="7688700" cy="42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b="1" lang="en" sz="1500"/>
              <a:t>→ Best performance: accuracy=60.6%</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Overview</a:t>
            </a:r>
            <a:endParaRPr/>
          </a:p>
        </p:txBody>
      </p:sp>
      <p:graphicFrame>
        <p:nvGraphicFramePr>
          <p:cNvPr id="169" name="Google Shape;169;p24"/>
          <p:cNvGraphicFramePr/>
          <p:nvPr/>
        </p:nvGraphicFramePr>
        <p:xfrm>
          <a:off x="952500" y="2000250"/>
          <a:ext cx="3000000" cy="3000000"/>
        </p:xfrm>
        <a:graphic>
          <a:graphicData uri="http://schemas.openxmlformats.org/drawingml/2006/table">
            <a:tbl>
              <a:tblPr>
                <a:noFill/>
                <a:tableStyleId>{04C3E073-C995-4D70-B07B-500C34961E54}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Logistic</a:t>
                      </a:r>
                      <a:endParaRPr/>
                    </a:p>
                  </a:txBody>
                  <a:tcPr marT="91425" marB="91425" marR="91425" marL="91425"/>
                </a:tc>
                <a:tc>
                  <a:txBody>
                    <a:bodyPr/>
                    <a:lstStyle/>
                    <a:p>
                      <a:pPr indent="0" lvl="0" marL="0" rtl="0" algn="l">
                        <a:spcBef>
                          <a:spcPts val="0"/>
                        </a:spcBef>
                        <a:spcAft>
                          <a:spcPts val="0"/>
                        </a:spcAft>
                        <a:buNone/>
                      </a:pPr>
                      <a:r>
                        <a:rPr lang="en"/>
                        <a:t>AdaBoost</a:t>
                      </a:r>
                      <a:endParaRPr/>
                    </a:p>
                  </a:txBody>
                  <a:tcPr marT="91425" marB="91425" marR="91425" marL="91425"/>
                </a:tc>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CNN</a:t>
                      </a:r>
                      <a:endParaRPr/>
                    </a:p>
                  </a:txBody>
                  <a:tcPr marT="91425" marB="91425" marR="91425" marL="91425"/>
                </a:tc>
              </a:tr>
              <a:tr h="381000">
                <a:tc>
                  <a:txBody>
                    <a:bodyPr/>
                    <a:lstStyle/>
                    <a:p>
                      <a:pPr indent="0" lvl="0" marL="0" rtl="0" algn="l">
                        <a:spcBef>
                          <a:spcPts val="0"/>
                        </a:spcBef>
                        <a:spcAft>
                          <a:spcPts val="0"/>
                        </a:spcAft>
                        <a:buNone/>
                      </a:pPr>
                      <a:r>
                        <a:rPr lang="en"/>
                        <a:t>AUROC</a:t>
                      </a:r>
                      <a:endParaRPr/>
                    </a:p>
                  </a:txBody>
                  <a:tcPr marT="91425" marB="91425" marR="91425" marL="91425"/>
                </a:tc>
                <a:tc>
                  <a:txBody>
                    <a:bodyPr/>
                    <a:lstStyle/>
                    <a:p>
                      <a:pPr indent="0" lvl="0" marL="0" rtl="0" algn="l">
                        <a:spcBef>
                          <a:spcPts val="0"/>
                        </a:spcBef>
                        <a:spcAft>
                          <a:spcPts val="0"/>
                        </a:spcAft>
                        <a:buNone/>
                      </a:pPr>
                      <a:r>
                        <a:rPr lang="en"/>
                        <a:t>0.661</a:t>
                      </a:r>
                      <a:endParaRPr/>
                    </a:p>
                  </a:txBody>
                  <a:tcPr marT="91425" marB="91425" marR="91425" marL="91425"/>
                </a:tc>
                <a:tc>
                  <a:txBody>
                    <a:bodyPr/>
                    <a:lstStyle/>
                    <a:p>
                      <a:pPr indent="0" lvl="0" marL="0" rtl="0" algn="l">
                        <a:spcBef>
                          <a:spcPts val="0"/>
                        </a:spcBef>
                        <a:spcAft>
                          <a:spcPts val="0"/>
                        </a:spcAft>
                        <a:buNone/>
                      </a:pPr>
                      <a:r>
                        <a:rPr lang="en"/>
                        <a:t>0.589</a:t>
                      </a:r>
                      <a:endParaRPr/>
                    </a:p>
                  </a:txBody>
                  <a:tcPr marT="91425" marB="91425" marR="91425" marL="91425"/>
                </a:tc>
                <a:tc>
                  <a:txBody>
                    <a:bodyPr/>
                    <a:lstStyle/>
                    <a:p>
                      <a:pPr indent="0" lvl="0" marL="0" rtl="0" algn="l">
                        <a:spcBef>
                          <a:spcPts val="0"/>
                        </a:spcBef>
                        <a:spcAft>
                          <a:spcPts val="0"/>
                        </a:spcAft>
                        <a:buNone/>
                      </a:pPr>
                      <a:r>
                        <a:rPr lang="en"/>
                        <a:t>0.528</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74.4%</a:t>
                      </a:r>
                      <a:endParaRPr/>
                    </a:p>
                  </a:txBody>
                  <a:tcPr marT="91425" marB="91425" marR="91425" marL="91425"/>
                </a:tc>
                <a:tc>
                  <a:txBody>
                    <a:bodyPr/>
                    <a:lstStyle/>
                    <a:p>
                      <a:pPr indent="0" lvl="0" marL="0" rtl="0" algn="l">
                        <a:spcBef>
                          <a:spcPts val="0"/>
                        </a:spcBef>
                        <a:spcAft>
                          <a:spcPts val="0"/>
                        </a:spcAft>
                        <a:buNone/>
                      </a:pPr>
                      <a:r>
                        <a:rPr lang="en"/>
                        <a:t>70.0%</a:t>
                      </a:r>
                      <a:endParaRPr/>
                    </a:p>
                  </a:txBody>
                  <a:tcPr marT="91425" marB="91425" marR="91425" marL="91425"/>
                </a:tc>
                <a:tc>
                  <a:txBody>
                    <a:bodyPr/>
                    <a:lstStyle/>
                    <a:p>
                      <a:pPr indent="0" lvl="0" marL="0" rtl="0" algn="l">
                        <a:spcBef>
                          <a:spcPts val="0"/>
                        </a:spcBef>
                        <a:spcAft>
                          <a:spcPts val="0"/>
                        </a:spcAft>
                        <a:buNone/>
                      </a:pPr>
                      <a:r>
                        <a:rPr lang="en"/>
                        <a:t>66.4%</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r>
            </a:tbl>
          </a:graphicData>
        </a:graphic>
      </p:graphicFrame>
      <p:sp>
        <p:nvSpPr>
          <p:cNvPr id="170" name="Google Shape;170;p24"/>
          <p:cNvSpPr txBox="1"/>
          <p:nvPr>
            <p:ph idx="1" type="body"/>
          </p:nvPr>
        </p:nvSpPr>
        <p:spPr>
          <a:xfrm>
            <a:off x="729450" y="3602875"/>
            <a:ext cx="7688700" cy="267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a:t>→ Best performance: logistic</a:t>
            </a:r>
            <a:endParaRPr b="1" sz="1500"/>
          </a:p>
          <a:p>
            <a:pPr indent="0" lvl="0" marL="0" rtl="0" algn="l">
              <a:lnSpc>
                <a:spcPct val="100000"/>
              </a:lnSpc>
              <a:spcBef>
                <a:spcPts val="1200"/>
              </a:spcBef>
              <a:spcAft>
                <a:spcPts val="1200"/>
              </a:spcAft>
              <a:buNone/>
            </a:pPr>
            <a:r>
              <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Conclusion</a:t>
            </a:r>
            <a:endParaRPr/>
          </a:p>
        </p:txBody>
      </p:sp>
      <p:sp>
        <p:nvSpPr>
          <p:cNvPr id="176" name="Google Shape;176;p25"/>
          <p:cNvSpPr txBox="1"/>
          <p:nvPr>
            <p:ph idx="1" type="body"/>
          </p:nvPr>
        </p:nvSpPr>
        <p:spPr>
          <a:xfrm>
            <a:off x="729450" y="1621675"/>
            <a:ext cx="7688700" cy="2677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n" sz="1500"/>
              <a:t>Discussion</a:t>
            </a:r>
            <a:endParaRPr b="1" sz="1500"/>
          </a:p>
          <a:p>
            <a:pPr indent="-323850" lvl="0" marL="914400" rtl="0" algn="l">
              <a:lnSpc>
                <a:spcPct val="100000"/>
              </a:lnSpc>
              <a:spcBef>
                <a:spcPts val="0"/>
              </a:spcBef>
              <a:spcAft>
                <a:spcPts val="0"/>
              </a:spcAft>
              <a:buSzPts val="1500"/>
              <a:buChar char="-"/>
            </a:pPr>
            <a:r>
              <a:rPr b="1" lang="en" sz="1500"/>
              <a:t>Logistic</a:t>
            </a:r>
            <a:r>
              <a:rPr b="1" lang="en" sz="1500"/>
              <a:t> gives the best performance (AUROC=0.661, accuracy=74.4%)</a:t>
            </a:r>
            <a:endParaRPr b="1" sz="1500"/>
          </a:p>
          <a:p>
            <a:pPr indent="-323850" lvl="0" marL="457200" rtl="0" algn="l">
              <a:lnSpc>
                <a:spcPct val="100000"/>
              </a:lnSpc>
              <a:spcBef>
                <a:spcPts val="0"/>
              </a:spcBef>
              <a:spcAft>
                <a:spcPts val="0"/>
              </a:spcAft>
              <a:buSzPts val="1500"/>
              <a:buChar char="●"/>
            </a:pPr>
            <a:r>
              <a:rPr b="1" lang="en" sz="1500"/>
              <a:t>Potential Improvement</a:t>
            </a:r>
            <a:endParaRPr b="1" sz="1500"/>
          </a:p>
          <a:p>
            <a:pPr indent="-323850" lvl="0" marL="914400" rtl="0" algn="l">
              <a:lnSpc>
                <a:spcPct val="100000"/>
              </a:lnSpc>
              <a:spcBef>
                <a:spcPts val="0"/>
              </a:spcBef>
              <a:spcAft>
                <a:spcPts val="0"/>
              </a:spcAft>
              <a:buSzPts val="1500"/>
              <a:buChar char="-"/>
            </a:pPr>
            <a:r>
              <a:rPr b="1" lang="en" sz="1500"/>
              <a:t>Improve tuning, try more hyper-parameters / PCA to reduce </a:t>
            </a:r>
            <a:r>
              <a:rPr b="1" lang="en" sz="1500"/>
              <a:t>dimensionality</a:t>
            </a:r>
            <a:endParaRPr b="1" sz="1500"/>
          </a:p>
          <a:p>
            <a:pPr indent="-323850" lvl="0" marL="914400" rtl="0" algn="l">
              <a:lnSpc>
                <a:spcPct val="100000"/>
              </a:lnSpc>
              <a:spcBef>
                <a:spcPts val="0"/>
              </a:spcBef>
              <a:spcAft>
                <a:spcPts val="0"/>
              </a:spcAft>
              <a:buSzPts val="1500"/>
              <a:buChar char="-"/>
            </a:pPr>
            <a:r>
              <a:rPr b="1" lang="en" sz="1500"/>
              <a:t>Tune hyperparameters for CNN</a:t>
            </a:r>
            <a:endParaRPr b="1" sz="1500"/>
          </a:p>
          <a:p>
            <a:pPr indent="-323850" lvl="0" marL="914400" rtl="0" algn="l">
              <a:lnSpc>
                <a:spcPct val="100000"/>
              </a:lnSpc>
              <a:spcBef>
                <a:spcPts val="0"/>
              </a:spcBef>
              <a:spcAft>
                <a:spcPts val="0"/>
              </a:spcAft>
              <a:buSzPts val="1500"/>
              <a:buChar char="-"/>
            </a:pPr>
            <a:r>
              <a:rPr b="1" lang="en" sz="1500"/>
              <a:t>Divide attitudes into more categories, maybe 3</a:t>
            </a:r>
            <a:endParaRPr b="1" sz="1500"/>
          </a:p>
          <a:p>
            <a:pPr indent="-323850" lvl="0" marL="914400" rtl="0" algn="l">
              <a:lnSpc>
                <a:spcPct val="100000"/>
              </a:lnSpc>
              <a:spcBef>
                <a:spcPts val="0"/>
              </a:spcBef>
              <a:spcAft>
                <a:spcPts val="0"/>
              </a:spcAft>
              <a:buSzPts val="1500"/>
              <a:buChar char="-"/>
            </a:pPr>
            <a:r>
              <a:rPr b="1" lang="en" sz="1500"/>
              <a:t>Conv1D, Conv2D, Conv3D</a:t>
            </a:r>
            <a:endParaRPr b="1" sz="1500"/>
          </a:p>
          <a:p>
            <a:pPr indent="-323850" lvl="0" marL="914400" rtl="0" algn="l">
              <a:lnSpc>
                <a:spcPct val="100000"/>
              </a:lnSpc>
              <a:spcBef>
                <a:spcPts val="0"/>
              </a:spcBef>
              <a:spcAft>
                <a:spcPts val="0"/>
              </a:spcAft>
              <a:buSzPts val="1500"/>
              <a:buChar char="-"/>
            </a:pPr>
            <a:r>
              <a:rPr b="1" lang="en" sz="1500"/>
              <a:t>Try more models, e.g. LSTM / combine LSTM with CNN to avoid gradient vanishing or exploding</a:t>
            </a:r>
            <a:endParaRPr b="1" sz="1500"/>
          </a:p>
          <a:p>
            <a:pPr indent="0" lvl="0" marL="457200" rtl="0" algn="l">
              <a:lnSpc>
                <a:spcPct val="100000"/>
              </a:lnSpc>
              <a:spcBef>
                <a:spcPts val="1200"/>
              </a:spcBef>
              <a:spcAft>
                <a:spcPts val="1200"/>
              </a:spcAft>
              <a:buNone/>
            </a:pPr>
            <a:r>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82" name="Google Shape;182;p26"/>
          <p:cNvSpPr txBox="1"/>
          <p:nvPr>
            <p:ph idx="2" type="body"/>
          </p:nvPr>
        </p:nvSpPr>
        <p:spPr>
          <a:xfrm>
            <a:off x="4145675" y="2695350"/>
            <a:ext cx="5093400" cy="30255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1200"/>
              </a:spcAft>
              <a:buNone/>
            </a:pPr>
            <a:r>
              <a:rPr b="1" lang="en" sz="1500"/>
              <a:t>If you have any questions, feel free to contact Yuanxin Zhang (</a:t>
            </a:r>
            <a:r>
              <a:rPr b="1" lang="en" sz="1500" u="sng">
                <a:solidFill>
                  <a:schemeClr val="hlink"/>
                </a:solidFill>
                <a:hlinkClick r:id="rId3"/>
              </a:rPr>
              <a:t>yz6201@nyu.edu</a:t>
            </a:r>
            <a:r>
              <a:rPr b="1" lang="en" sz="1500"/>
              <a:t>) or Yumeng Chen (yc4144@nyu.edu).</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93" name="Google Shape;93;p14"/>
          <p:cNvSpPr txBox="1"/>
          <p:nvPr>
            <p:ph idx="2" type="body"/>
          </p:nvPr>
        </p:nvSpPr>
        <p:spPr>
          <a:xfrm>
            <a:off x="4788875" y="399450"/>
            <a:ext cx="4355100" cy="45891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Char char="●"/>
            </a:pPr>
            <a:r>
              <a:rPr b="1" lang="en" sz="1800">
                <a:solidFill>
                  <a:schemeClr val="lt1"/>
                </a:solidFill>
              </a:rPr>
              <a:t>Motivation</a:t>
            </a:r>
            <a:endParaRPr b="1" sz="1800">
              <a:solidFill>
                <a:schemeClr val="lt1"/>
              </a:solidFill>
            </a:endParaRPr>
          </a:p>
          <a:p>
            <a:pPr indent="-342900" lvl="0" marL="457200" rtl="0" algn="l">
              <a:lnSpc>
                <a:spcPct val="150000"/>
              </a:lnSpc>
              <a:spcBef>
                <a:spcPts val="0"/>
              </a:spcBef>
              <a:spcAft>
                <a:spcPts val="0"/>
              </a:spcAft>
              <a:buClr>
                <a:schemeClr val="lt1"/>
              </a:buClr>
              <a:buSzPts val="1800"/>
              <a:buChar char="●"/>
            </a:pPr>
            <a:r>
              <a:rPr b="1" lang="en" sz="1800">
                <a:solidFill>
                  <a:schemeClr val="lt1"/>
                </a:solidFill>
              </a:rPr>
              <a:t>Dataset</a:t>
            </a:r>
            <a:endParaRPr b="1" sz="1800">
              <a:solidFill>
                <a:schemeClr val="lt1"/>
              </a:solidFill>
            </a:endParaRPr>
          </a:p>
          <a:p>
            <a:pPr indent="-342900" lvl="0" marL="457200" rtl="0" algn="l">
              <a:lnSpc>
                <a:spcPct val="150000"/>
              </a:lnSpc>
              <a:spcBef>
                <a:spcPts val="0"/>
              </a:spcBef>
              <a:spcAft>
                <a:spcPts val="0"/>
              </a:spcAft>
              <a:buClr>
                <a:schemeClr val="lt1"/>
              </a:buClr>
              <a:buSzPts val="1800"/>
              <a:buChar char="●"/>
            </a:pPr>
            <a:r>
              <a:rPr b="1" lang="en" sz="1800">
                <a:solidFill>
                  <a:schemeClr val="lt1"/>
                </a:solidFill>
              </a:rPr>
              <a:t>Methodology</a:t>
            </a:r>
            <a:r>
              <a:rPr b="1" lang="en" sz="1800">
                <a:solidFill>
                  <a:schemeClr val="lt1"/>
                </a:solidFill>
              </a:rPr>
              <a:t> and </a:t>
            </a:r>
            <a:r>
              <a:rPr b="1" lang="en" sz="1800">
                <a:solidFill>
                  <a:schemeClr val="lt1"/>
                </a:solidFill>
              </a:rPr>
              <a:t>Implementation</a:t>
            </a:r>
            <a:endParaRPr b="1" sz="1800">
              <a:solidFill>
                <a:schemeClr val="lt1"/>
              </a:solidFill>
            </a:endParaRPr>
          </a:p>
          <a:p>
            <a:pPr indent="-342900" lvl="0" marL="457200" rtl="0" algn="l">
              <a:lnSpc>
                <a:spcPct val="150000"/>
              </a:lnSpc>
              <a:spcBef>
                <a:spcPts val="0"/>
              </a:spcBef>
              <a:spcAft>
                <a:spcPts val="0"/>
              </a:spcAft>
              <a:buClr>
                <a:schemeClr val="lt1"/>
              </a:buClr>
              <a:buSzPts val="1800"/>
              <a:buChar char="●"/>
            </a:pPr>
            <a:r>
              <a:rPr b="1" lang="en" sz="1800">
                <a:solidFill>
                  <a:schemeClr val="lt1"/>
                </a:solidFill>
              </a:rPr>
              <a:t>Models</a:t>
            </a:r>
            <a:endParaRPr b="1" sz="1800">
              <a:solidFill>
                <a:schemeClr val="lt1"/>
              </a:solidFill>
            </a:endParaRPr>
          </a:p>
          <a:p>
            <a:pPr indent="-342900" lvl="0" marL="457200" rtl="0" algn="l">
              <a:lnSpc>
                <a:spcPct val="150000"/>
              </a:lnSpc>
              <a:spcBef>
                <a:spcPts val="0"/>
              </a:spcBef>
              <a:spcAft>
                <a:spcPts val="0"/>
              </a:spcAft>
              <a:buClr>
                <a:schemeClr val="lt1"/>
              </a:buClr>
              <a:buSzPts val="1800"/>
              <a:buChar char="●"/>
            </a:pPr>
            <a:r>
              <a:rPr b="1" lang="en" sz="1800">
                <a:solidFill>
                  <a:schemeClr val="lt1"/>
                </a:solidFill>
              </a:rPr>
              <a:t>Discussions &amp; Future Work</a:t>
            </a:r>
            <a:endParaRPr b="1" sz="1800">
              <a:solidFill>
                <a:schemeClr val="lt1"/>
              </a:solidFill>
            </a:endParaRPr>
          </a:p>
          <a:p>
            <a:pPr indent="-342900" lvl="0" marL="457200" rtl="0" algn="l">
              <a:lnSpc>
                <a:spcPct val="150000"/>
              </a:lnSpc>
              <a:spcBef>
                <a:spcPts val="0"/>
              </a:spcBef>
              <a:spcAft>
                <a:spcPts val="0"/>
              </a:spcAft>
              <a:buClr>
                <a:schemeClr val="lt1"/>
              </a:buClr>
              <a:buSzPts val="1800"/>
              <a:buChar char="●"/>
            </a:pPr>
            <a:r>
              <a:rPr b="1" lang="en" sz="1800">
                <a:solidFill>
                  <a:schemeClr val="lt1"/>
                </a:solidFill>
              </a:rPr>
              <a:t>Conclusions</a:t>
            </a:r>
            <a:endParaRPr b="1"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Motivation</a:t>
            </a:r>
            <a:endParaRPr/>
          </a:p>
        </p:txBody>
      </p:sp>
      <p:pic>
        <p:nvPicPr>
          <p:cNvPr id="99" name="Google Shape;99;p15"/>
          <p:cNvPicPr preferRelativeResize="0"/>
          <p:nvPr/>
        </p:nvPicPr>
        <p:blipFill>
          <a:blip r:embed="rId3">
            <a:alphaModFix/>
          </a:blip>
          <a:stretch>
            <a:fillRect/>
          </a:stretch>
        </p:blipFill>
        <p:spPr>
          <a:xfrm>
            <a:off x="4693150" y="742250"/>
            <a:ext cx="4376623" cy="2897001"/>
          </a:xfrm>
          <a:prstGeom prst="rect">
            <a:avLst/>
          </a:prstGeom>
          <a:noFill/>
          <a:ln>
            <a:noFill/>
          </a:ln>
        </p:spPr>
      </p:pic>
      <p:sp>
        <p:nvSpPr>
          <p:cNvPr id="100" name="Google Shape;100;p15"/>
          <p:cNvSpPr txBox="1"/>
          <p:nvPr>
            <p:ph idx="2" type="body"/>
          </p:nvPr>
        </p:nvSpPr>
        <p:spPr>
          <a:xfrm>
            <a:off x="4693150" y="3928675"/>
            <a:ext cx="4376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Train appropriate machine learning models for predicting students' attitudes from comments, user and course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6" name="Google Shape;106;p16"/>
          <p:cNvSpPr txBox="1"/>
          <p:nvPr>
            <p:ph idx="1" type="body"/>
          </p:nvPr>
        </p:nvSpPr>
        <p:spPr>
          <a:xfrm>
            <a:off x="509650" y="1853850"/>
            <a:ext cx="8334000" cy="1050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a:t>Column name: professor name, school name, department name, local name, state name, num student, student star, student difficult, attendance, grades, comments…… 55 features, 20000+ comments in total</a:t>
            </a:r>
            <a:endParaRPr b="1"/>
          </a:p>
          <a:p>
            <a:pPr indent="-311150" lvl="0" marL="457200" rtl="0" algn="l">
              <a:spcBef>
                <a:spcPts val="0"/>
              </a:spcBef>
              <a:spcAft>
                <a:spcPts val="0"/>
              </a:spcAft>
              <a:buSzPts val="1300"/>
              <a:buChar char="●"/>
            </a:pPr>
            <a:r>
              <a:rPr b="1" lang="en"/>
              <a:t>What we choose: department name, state name,num student, attitude(label), student difficult,word comment, and comments</a:t>
            </a:r>
            <a:endParaRPr b="1"/>
          </a:p>
        </p:txBody>
      </p:sp>
      <p:pic>
        <p:nvPicPr>
          <p:cNvPr id="107" name="Google Shape;107;p16"/>
          <p:cNvPicPr preferRelativeResize="0"/>
          <p:nvPr/>
        </p:nvPicPr>
        <p:blipFill>
          <a:blip r:embed="rId3">
            <a:alphaModFix/>
          </a:blip>
          <a:stretch>
            <a:fillRect/>
          </a:stretch>
        </p:blipFill>
        <p:spPr>
          <a:xfrm>
            <a:off x="405038" y="3103826"/>
            <a:ext cx="8333924" cy="176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Implementation</a:t>
            </a:r>
            <a:endParaRPr/>
          </a:p>
        </p:txBody>
      </p:sp>
      <p:sp>
        <p:nvSpPr>
          <p:cNvPr id="113" name="Google Shape;113;p17"/>
          <p:cNvSpPr txBox="1"/>
          <p:nvPr>
            <p:ph idx="1" type="body"/>
          </p:nvPr>
        </p:nvSpPr>
        <p:spPr>
          <a:xfrm>
            <a:off x="729450" y="2078875"/>
            <a:ext cx="7688700" cy="26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Preprocessing( For entire comments):</a:t>
            </a:r>
            <a:endParaRPr b="1" sz="1500"/>
          </a:p>
          <a:p>
            <a:pPr indent="-323850" lvl="0" marL="457200" rtl="0" algn="l">
              <a:lnSpc>
                <a:spcPct val="100000"/>
              </a:lnSpc>
              <a:spcBef>
                <a:spcPts val="1200"/>
              </a:spcBef>
              <a:spcAft>
                <a:spcPts val="0"/>
              </a:spcAft>
              <a:buSzPts val="1500"/>
              <a:buChar char="●"/>
            </a:pPr>
            <a:r>
              <a:rPr b="1" lang="en" sz="1500"/>
              <a:t>Convert all comments into lowercase. (notice that the function lowercase() could not recognize numbers.) </a:t>
            </a:r>
            <a:endParaRPr b="1" sz="1500"/>
          </a:p>
          <a:p>
            <a:pPr indent="-323850" lvl="0" marL="457200" rtl="0" algn="l">
              <a:lnSpc>
                <a:spcPct val="100000"/>
              </a:lnSpc>
              <a:spcBef>
                <a:spcPts val="0"/>
              </a:spcBef>
              <a:spcAft>
                <a:spcPts val="0"/>
              </a:spcAft>
              <a:buSzPts val="1500"/>
              <a:buChar char="●"/>
            </a:pPr>
            <a:r>
              <a:rPr b="1" lang="en" sz="1500"/>
              <a:t>Replace all dots with space. </a:t>
            </a:r>
            <a:endParaRPr b="1" sz="1500"/>
          </a:p>
          <a:p>
            <a:pPr indent="-323850" lvl="0" marL="457200" rtl="0" algn="l">
              <a:lnSpc>
                <a:spcPct val="100000"/>
              </a:lnSpc>
              <a:spcBef>
                <a:spcPts val="0"/>
              </a:spcBef>
              <a:spcAft>
                <a:spcPts val="0"/>
              </a:spcAft>
              <a:buSzPts val="1500"/>
              <a:buChar char="●"/>
            </a:pPr>
            <a:r>
              <a:rPr b="1" lang="en" sz="1500"/>
              <a:t>Strip space and quotes(” and ’)at the end of each comment</a:t>
            </a:r>
            <a:endParaRPr b="1" sz="1500"/>
          </a:p>
          <a:p>
            <a:pPr indent="-323850" lvl="0" marL="457200" rtl="0" algn="l">
              <a:lnSpc>
                <a:spcPct val="100000"/>
              </a:lnSpc>
              <a:spcBef>
                <a:spcPts val="0"/>
              </a:spcBef>
              <a:spcAft>
                <a:spcPts val="0"/>
              </a:spcAft>
              <a:buSzPts val="1500"/>
              <a:buChar char="●"/>
            </a:pPr>
            <a:r>
              <a:rPr b="1" lang="en" sz="1500"/>
              <a:t>Replace two or more spaces with one single space.</a:t>
            </a:r>
            <a:endParaRPr b="1" sz="1500"/>
          </a:p>
          <a:p>
            <a:pPr indent="-323850" lvl="0" marL="457200" rtl="0" algn="l">
              <a:lnSpc>
                <a:spcPct val="100000"/>
              </a:lnSpc>
              <a:spcBef>
                <a:spcPts val="0"/>
              </a:spcBef>
              <a:spcAft>
                <a:spcPts val="0"/>
              </a:spcAft>
              <a:buSzPts val="1500"/>
              <a:buChar char="●"/>
            </a:pPr>
            <a:r>
              <a:rPr b="1" lang="en" sz="1500"/>
              <a:t>Replace all URLs with the word ”URL”. (The regular expression used to match URLs is www˙[§]+)—(https?://[§]+)) </a:t>
            </a:r>
            <a:endParaRPr b="1" sz="1500"/>
          </a:p>
          <a:p>
            <a:pPr indent="-323850" lvl="0" marL="457200" rtl="0" algn="l">
              <a:lnSpc>
                <a:spcPct val="100000"/>
              </a:lnSpc>
              <a:spcBef>
                <a:spcPts val="0"/>
              </a:spcBef>
              <a:spcAft>
                <a:spcPts val="0"/>
              </a:spcAft>
              <a:buSzPts val="1500"/>
              <a:buChar char="●"/>
            </a:pPr>
            <a:r>
              <a:rPr b="1" lang="en" sz="1500"/>
              <a:t>Replace all hashtags with the words with the hash symbol. (For instance, #perfect becomes perfect. The regular expression used to match hashtags is #(§+))</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Implementation</a:t>
            </a:r>
            <a:endParaRPr/>
          </a:p>
        </p:txBody>
      </p:sp>
      <p:sp>
        <p:nvSpPr>
          <p:cNvPr id="119" name="Google Shape;119;p18"/>
          <p:cNvSpPr txBox="1"/>
          <p:nvPr>
            <p:ph idx="1" type="body"/>
          </p:nvPr>
        </p:nvSpPr>
        <p:spPr>
          <a:xfrm>
            <a:off x="729450" y="2078875"/>
            <a:ext cx="7688700" cy="26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Preprocessing( For every word in each comment):</a:t>
            </a:r>
            <a:endParaRPr b="1" sz="1500"/>
          </a:p>
          <a:p>
            <a:pPr indent="-323850" lvl="0" marL="457200" rtl="0" algn="l">
              <a:lnSpc>
                <a:spcPct val="100000"/>
              </a:lnSpc>
              <a:spcBef>
                <a:spcPts val="1200"/>
              </a:spcBef>
              <a:spcAft>
                <a:spcPts val="0"/>
              </a:spcAft>
              <a:buSzPts val="1500"/>
              <a:buChar char="●"/>
            </a:pPr>
            <a:r>
              <a:rPr b="1" lang="en" sz="1500"/>
              <a:t>Remove all the punctuation [’”?!,.():;] from words</a:t>
            </a:r>
            <a:endParaRPr b="1" sz="1500"/>
          </a:p>
          <a:p>
            <a:pPr indent="-323850" lvl="0" marL="457200" rtl="0" algn="l">
              <a:lnSpc>
                <a:spcPct val="100000"/>
              </a:lnSpc>
              <a:spcBef>
                <a:spcPts val="0"/>
              </a:spcBef>
              <a:spcAft>
                <a:spcPts val="0"/>
              </a:spcAft>
              <a:buSzPts val="1500"/>
              <a:buChar char="●"/>
            </a:pPr>
            <a:r>
              <a:rPr b="1" lang="en" sz="1500"/>
              <a:t>Convert more than two letter repetitions to 2 letters. (For instance, some students might write comments like She’s soooooo gooooood to strengthen their attitude. To continue the word-embedding part afterward, we transform this kind of comment into She’s so good.</a:t>
            </a:r>
            <a:endParaRPr b="1" sz="1500"/>
          </a:p>
          <a:p>
            <a:pPr indent="-323850" lvl="0" marL="457200" rtl="0" algn="l">
              <a:lnSpc>
                <a:spcPct val="100000"/>
              </a:lnSpc>
              <a:spcBef>
                <a:spcPts val="0"/>
              </a:spcBef>
              <a:spcAft>
                <a:spcPts val="0"/>
              </a:spcAft>
              <a:buSzPts val="1500"/>
              <a:buChar char="●"/>
            </a:pPr>
            <a:r>
              <a:rPr b="1" lang="en" sz="1500"/>
              <a:t>Remove - and ’. Some words might have these signs as part of the words, for instance, t-shirt, there’s, etc. We convert them into tshirt and theres to help the ensuing process.</a:t>
            </a:r>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1196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Implementation</a:t>
            </a:r>
            <a:endParaRPr/>
          </a:p>
        </p:txBody>
      </p:sp>
      <p:sp>
        <p:nvSpPr>
          <p:cNvPr id="125" name="Google Shape;125;p19"/>
          <p:cNvSpPr txBox="1"/>
          <p:nvPr>
            <p:ph idx="1" type="body"/>
          </p:nvPr>
        </p:nvSpPr>
        <p:spPr>
          <a:xfrm>
            <a:off x="727650" y="1857175"/>
            <a:ext cx="7688700" cy="175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Word-Embedding:</a:t>
            </a:r>
            <a:endParaRPr b="1" sz="1500"/>
          </a:p>
          <a:p>
            <a:pPr indent="0" lvl="0" marL="0" rtl="0" algn="l">
              <a:lnSpc>
                <a:spcPct val="100000"/>
              </a:lnSpc>
              <a:spcBef>
                <a:spcPts val="1200"/>
              </a:spcBef>
              <a:spcAft>
                <a:spcPts val="0"/>
              </a:spcAft>
              <a:buNone/>
            </a:pPr>
            <a:r>
              <a:rPr b="1" lang="en" sz="1500"/>
              <a:t>Two principles:  </a:t>
            </a:r>
            <a:r>
              <a:rPr b="1" lang="en" sz="1500"/>
              <a:t>1) Every word in one sentence should have a relation, which means every word is not an individual number, but in correlation with the previous and ensuing words or sentences. 2) Since we regard one comment as one input, therefore, regardless of the length of the comment, we should transform them into a uniform-length vector.</a:t>
            </a:r>
            <a:endParaRPr b="1" sz="1500"/>
          </a:p>
          <a:p>
            <a:pPr indent="0" lvl="0" marL="0" rtl="0" algn="l">
              <a:lnSpc>
                <a:spcPct val="100000"/>
              </a:lnSpc>
              <a:spcBef>
                <a:spcPts val="1200"/>
              </a:spcBef>
              <a:spcAft>
                <a:spcPts val="1200"/>
              </a:spcAft>
              <a:buNone/>
            </a:pPr>
            <a:r>
              <a:rPr b="1" lang="en" sz="1500"/>
              <a:t>Sentence Transformer: all-MiniLM-L6- v2 model from Hugging Face</a:t>
            </a:r>
            <a:endParaRPr b="1" sz="1500"/>
          </a:p>
        </p:txBody>
      </p:sp>
      <p:pic>
        <p:nvPicPr>
          <p:cNvPr id="126" name="Google Shape;126;p19"/>
          <p:cNvPicPr preferRelativeResize="0"/>
          <p:nvPr/>
        </p:nvPicPr>
        <p:blipFill rotWithShape="1">
          <a:blip r:embed="rId3">
            <a:alphaModFix/>
          </a:blip>
          <a:srcRect b="49768" l="0" r="0" t="0"/>
          <a:stretch/>
        </p:blipFill>
        <p:spPr>
          <a:xfrm>
            <a:off x="931200" y="3793775"/>
            <a:ext cx="6784174" cy="106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05650" y="115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Logistic Regression</a:t>
            </a:r>
            <a:endParaRPr/>
          </a:p>
        </p:txBody>
      </p:sp>
      <p:sp>
        <p:nvSpPr>
          <p:cNvPr id="132" name="Google Shape;132;p20"/>
          <p:cNvSpPr txBox="1"/>
          <p:nvPr>
            <p:ph idx="1" type="body"/>
          </p:nvPr>
        </p:nvSpPr>
        <p:spPr>
          <a:xfrm>
            <a:off x="729450" y="1697875"/>
            <a:ext cx="7688700" cy="2677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n" sz="1500"/>
              <a:t>Reason: binary outcomes</a:t>
            </a:r>
            <a:endParaRPr b="1" sz="1500"/>
          </a:p>
          <a:p>
            <a:pPr indent="-323850" lvl="0" marL="457200" rtl="0" algn="l">
              <a:lnSpc>
                <a:spcPct val="100000"/>
              </a:lnSpc>
              <a:spcBef>
                <a:spcPts val="0"/>
              </a:spcBef>
              <a:spcAft>
                <a:spcPts val="0"/>
              </a:spcAft>
              <a:buSzPts val="1500"/>
              <a:buChar char="●"/>
            </a:pPr>
            <a:r>
              <a:rPr b="1" lang="en" sz="1500"/>
              <a:t>Hyperparameters tuned: solver, penalty, regularization strength</a:t>
            </a:r>
            <a:endParaRPr b="1" sz="1500"/>
          </a:p>
          <a:p>
            <a:pPr indent="0" lvl="0" marL="0" rtl="0" algn="l">
              <a:lnSpc>
                <a:spcPct val="100000"/>
              </a:lnSpc>
              <a:spcBef>
                <a:spcPts val="1200"/>
              </a:spcBef>
              <a:spcAft>
                <a:spcPts val="1200"/>
              </a:spcAft>
              <a:buNone/>
            </a:pPr>
            <a:r>
              <a:t/>
            </a:r>
            <a:endParaRPr b="1" sz="1500"/>
          </a:p>
        </p:txBody>
      </p:sp>
      <p:pic>
        <p:nvPicPr>
          <p:cNvPr id="133" name="Google Shape;133;p20"/>
          <p:cNvPicPr preferRelativeResize="0"/>
          <p:nvPr/>
        </p:nvPicPr>
        <p:blipFill>
          <a:blip r:embed="rId3">
            <a:alphaModFix/>
          </a:blip>
          <a:stretch>
            <a:fillRect/>
          </a:stretch>
        </p:blipFill>
        <p:spPr>
          <a:xfrm>
            <a:off x="958050" y="2500600"/>
            <a:ext cx="2868275" cy="2287501"/>
          </a:xfrm>
          <a:prstGeom prst="rect">
            <a:avLst/>
          </a:prstGeom>
          <a:noFill/>
          <a:ln>
            <a:noFill/>
          </a:ln>
        </p:spPr>
      </p:pic>
      <p:pic>
        <p:nvPicPr>
          <p:cNvPr id="134" name="Google Shape;134;p20"/>
          <p:cNvPicPr preferRelativeResize="0"/>
          <p:nvPr/>
        </p:nvPicPr>
        <p:blipFill>
          <a:blip r:embed="rId4">
            <a:alphaModFix/>
          </a:blip>
          <a:stretch>
            <a:fillRect/>
          </a:stretch>
        </p:blipFill>
        <p:spPr>
          <a:xfrm>
            <a:off x="4994025" y="2808625"/>
            <a:ext cx="2239427" cy="1979475"/>
          </a:xfrm>
          <a:prstGeom prst="rect">
            <a:avLst/>
          </a:prstGeom>
          <a:noFill/>
          <a:ln>
            <a:noFill/>
          </a:ln>
        </p:spPr>
      </p:pic>
      <p:sp>
        <p:nvSpPr>
          <p:cNvPr id="135" name="Google Shape;135;p20"/>
          <p:cNvSpPr txBox="1"/>
          <p:nvPr>
            <p:ph idx="1" type="body"/>
          </p:nvPr>
        </p:nvSpPr>
        <p:spPr>
          <a:xfrm>
            <a:off x="729450" y="4745875"/>
            <a:ext cx="7688700" cy="267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a:t>→ Best performance: AUROC=0.661, accuracy=74.4%</a:t>
            </a:r>
            <a:endParaRPr b="1" sz="1500"/>
          </a:p>
          <a:p>
            <a:pPr indent="0" lvl="0" marL="0" rtl="0" algn="l">
              <a:lnSpc>
                <a:spcPct val="100000"/>
              </a:lnSpc>
              <a:spcBef>
                <a:spcPts val="1200"/>
              </a:spcBef>
              <a:spcAft>
                <a:spcPts val="1200"/>
              </a:spcAft>
              <a:buNone/>
            </a:pPr>
            <a:r>
              <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05650" y="122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 AdaBoost</a:t>
            </a:r>
            <a:endParaRPr/>
          </a:p>
        </p:txBody>
      </p:sp>
      <p:sp>
        <p:nvSpPr>
          <p:cNvPr id="141" name="Google Shape;141;p21"/>
          <p:cNvSpPr txBox="1"/>
          <p:nvPr>
            <p:ph idx="1" type="body"/>
          </p:nvPr>
        </p:nvSpPr>
        <p:spPr>
          <a:xfrm>
            <a:off x="729450" y="1621675"/>
            <a:ext cx="7688700" cy="2677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n" sz="1500"/>
              <a:t>Reason: sequentially generating decision trees and learning from previous models. Punishing incorrectly predicted sample data by assigning higher weights</a:t>
            </a:r>
            <a:endParaRPr b="1" sz="1500"/>
          </a:p>
          <a:p>
            <a:pPr indent="-323850" lvl="0" marL="457200" rtl="0" algn="l">
              <a:lnSpc>
                <a:spcPct val="100000"/>
              </a:lnSpc>
              <a:spcBef>
                <a:spcPts val="0"/>
              </a:spcBef>
              <a:spcAft>
                <a:spcPts val="0"/>
              </a:spcAft>
              <a:buSzPts val="1500"/>
              <a:buChar char="●"/>
            </a:pPr>
            <a:r>
              <a:rPr b="1" lang="en" sz="1500"/>
              <a:t>Hyperparameters tuned: learning rate, n_estimator</a:t>
            </a:r>
            <a:endParaRPr b="1" sz="1500"/>
          </a:p>
        </p:txBody>
      </p:sp>
      <p:pic>
        <p:nvPicPr>
          <p:cNvPr id="142" name="Google Shape;142;p21"/>
          <p:cNvPicPr preferRelativeResize="0"/>
          <p:nvPr/>
        </p:nvPicPr>
        <p:blipFill>
          <a:blip r:embed="rId3">
            <a:alphaModFix/>
          </a:blip>
          <a:stretch>
            <a:fillRect/>
          </a:stretch>
        </p:blipFill>
        <p:spPr>
          <a:xfrm>
            <a:off x="1047375" y="2412225"/>
            <a:ext cx="3145025" cy="2408801"/>
          </a:xfrm>
          <a:prstGeom prst="rect">
            <a:avLst/>
          </a:prstGeom>
          <a:noFill/>
          <a:ln>
            <a:noFill/>
          </a:ln>
        </p:spPr>
      </p:pic>
      <p:pic>
        <p:nvPicPr>
          <p:cNvPr id="143" name="Google Shape;143;p21"/>
          <p:cNvPicPr preferRelativeResize="0"/>
          <p:nvPr/>
        </p:nvPicPr>
        <p:blipFill>
          <a:blip r:embed="rId4">
            <a:alphaModFix/>
          </a:blip>
          <a:stretch>
            <a:fillRect/>
          </a:stretch>
        </p:blipFill>
        <p:spPr>
          <a:xfrm>
            <a:off x="5168100" y="2571750"/>
            <a:ext cx="2340251" cy="2340251"/>
          </a:xfrm>
          <a:prstGeom prst="rect">
            <a:avLst/>
          </a:prstGeom>
          <a:noFill/>
          <a:ln>
            <a:noFill/>
          </a:ln>
        </p:spPr>
      </p:pic>
      <p:sp>
        <p:nvSpPr>
          <p:cNvPr id="144" name="Google Shape;144;p21"/>
          <p:cNvSpPr txBox="1"/>
          <p:nvPr>
            <p:ph idx="1" type="body"/>
          </p:nvPr>
        </p:nvSpPr>
        <p:spPr>
          <a:xfrm>
            <a:off x="729450" y="4745875"/>
            <a:ext cx="7688700" cy="267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500"/>
              <a:t>→ Best performance: AUROC=0.589, accuracy=70.0%</a:t>
            </a:r>
            <a:endParaRPr b="1" sz="1500"/>
          </a:p>
          <a:p>
            <a:pPr indent="0" lvl="0" marL="0" rtl="0" algn="l">
              <a:lnSpc>
                <a:spcPct val="100000"/>
              </a:lnSpc>
              <a:spcBef>
                <a:spcPts val="1200"/>
              </a:spcBef>
              <a:spcAft>
                <a:spcPts val="1200"/>
              </a:spcAft>
              <a:buNone/>
            </a:pPr>
            <a:r>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