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588" r:id="rId3"/>
    <p:sldId id="594" r:id="rId4"/>
    <p:sldId id="595" r:id="rId5"/>
    <p:sldId id="596" r:id="rId6"/>
    <p:sldId id="59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4"/>
    <p:restoredTop sz="94643"/>
  </p:normalViewPr>
  <p:slideViewPr>
    <p:cSldViewPr snapToGrid="0" snapToObjects="1">
      <p:cViewPr varScale="1">
        <p:scale>
          <a:sx n="85" d="100"/>
          <a:sy n="85" d="100"/>
        </p:scale>
        <p:origin x="192"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3FD9C-6D93-C448-89DB-FF97891E7027}" type="datetimeFigureOut">
              <a:rPr lang="en-US" smtClean="0"/>
              <a:t>6/26/18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1C5D99-D13E-0A47-BA6B-58AD9307E1ED}" type="slidenum">
              <a:rPr lang="en-US" smtClean="0"/>
              <a:t>‹#›</a:t>
            </a:fld>
            <a:endParaRPr lang="en-US"/>
          </a:p>
        </p:txBody>
      </p:sp>
    </p:spTree>
    <p:extLst>
      <p:ext uri="{BB962C8B-B14F-4D97-AF65-F5344CB8AC3E}">
        <p14:creationId xmlns:p14="http://schemas.microsoft.com/office/powerpoint/2010/main" val="411115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F74A-91AA-CF49-80F2-21012DE844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E9AEA-82CC-E946-8F5A-37D09F1B82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EF4451-A406-514B-9BFE-3A353B8FE61A}"/>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3250CE93-5459-1A41-B4A0-816719A8C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95462F-9EA3-4745-8FC1-654745FCFC85}"/>
              </a:ext>
            </a:extLst>
          </p:cNvPr>
          <p:cNvSpPr>
            <a:spLocks noGrp="1"/>
          </p:cNvSpPr>
          <p:nvPr>
            <p:ph type="sldNum" sz="quarter" idx="12"/>
          </p:nvPr>
        </p:nvSpPr>
        <p:spPr/>
        <p:txBody>
          <a:bodyPr/>
          <a:lstStyle/>
          <a:p>
            <a:fld id="{CC937C6B-1BBA-7848-BD4A-171E559683EF}" type="slidenum">
              <a:rPr lang="en-US" smtClean="0"/>
              <a:t>‹#›</a:t>
            </a:fld>
            <a:endParaRPr lang="en-US"/>
          </a:p>
        </p:txBody>
      </p:sp>
      <p:pic>
        <p:nvPicPr>
          <p:cNvPr id="7" name="Picture 6" descr="ox_brand_special_pos_rect.eps">
            <a:extLst>
              <a:ext uri="{FF2B5EF4-FFF2-40B4-BE49-F238E27FC236}">
                <a16:creationId xmlns:a16="http://schemas.microsoft.com/office/drawing/2014/main" id="{3B0C24D4-CCB1-0248-A524-6BD9ADB41A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036488"/>
            <a:ext cx="2667022" cy="821512"/>
          </a:xfrm>
          <a:prstGeom prst="rect">
            <a:avLst/>
          </a:prstGeom>
        </p:spPr>
      </p:pic>
    </p:spTree>
    <p:extLst>
      <p:ext uri="{BB962C8B-B14F-4D97-AF65-F5344CB8AC3E}">
        <p14:creationId xmlns:p14="http://schemas.microsoft.com/office/powerpoint/2010/main" val="403941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E8A30-0386-7C4D-B3F9-6A0FE51700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84D2E1-D7C5-2940-9077-BC552E138E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B110A-F2AF-3E4A-83C5-95BA361BE7D6}"/>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CAB12812-18E1-A948-8A4D-C4E6D4B88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4C1DA-709F-B041-B495-70507F4C23FA}"/>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76273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3B537F-7758-C94F-85D6-5303C148F2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7F0C96-6E84-624F-AEA4-6E115987C32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7B5811-F312-7740-B4A5-92DB34D6F87A}"/>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34028958-6D74-9045-872B-99F0594FC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09B35-0AAF-974C-AE1B-536AFA97866D}"/>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1374435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6F58-F163-8D44-991D-14B1B7655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31B1A8-2CD0-3D4F-81D3-A6E78DD56B4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FB4F49-930E-CE4A-A105-C45127C382E7}"/>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1DAAE5F8-A1BE-A84F-A5E2-ED99DACEFC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A9CB9-EF0E-9940-B78B-879B5541CA9C}"/>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309327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A517A-AF1C-8245-AF6B-2C81422466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55D414-1BFD-054C-88C9-0A695ED35C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3435F7-FA8C-F54E-AAD6-220E06FFE884}"/>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DC775171-C1EE-5A4E-8A05-21D2925F0A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6DDE8D-2590-F141-9137-D31700B6BB72}"/>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64145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1AF0C-DED4-A44C-902D-7D38338428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5CC11D-223B-A640-B4DA-A85671BD20B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43D29-15BF-6049-8DCF-022A9BEF062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6649A-A0EB-6744-ACFF-47B6DE7FBED4}"/>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6" name="Footer Placeholder 5">
            <a:extLst>
              <a:ext uri="{FF2B5EF4-FFF2-40B4-BE49-F238E27FC236}">
                <a16:creationId xmlns:a16="http://schemas.microsoft.com/office/drawing/2014/main" id="{22A9AB5B-D7E8-B34C-8150-82ECE24379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925B9C-2774-ED47-B211-F0023BC9BA0C}"/>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2026595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D29CC-8BC2-1C4B-BD6B-F5EFAE74A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146A03-CEF8-4A41-B080-847A3BAE72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23770EB-EE12-C74C-AE53-538AE7EEE11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A7A5D-B4A4-FF4D-A466-BA3E9A9BF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78D144E-D0DB-6F40-B63F-0C0A97F5C87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D0E5EB-0A41-F547-8840-B1FBEF3074C9}"/>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8" name="Footer Placeholder 7">
            <a:extLst>
              <a:ext uri="{FF2B5EF4-FFF2-40B4-BE49-F238E27FC236}">
                <a16:creationId xmlns:a16="http://schemas.microsoft.com/office/drawing/2014/main" id="{ABCD0C85-9912-ED4C-9699-4F954FCD6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6685D-4F08-2144-9F5F-F8B571A02EA4}"/>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136977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08A26-2D31-D54E-9EBC-02B34FC0F3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416B5C-015C-2340-A12E-F3336166080E}"/>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4" name="Footer Placeholder 3">
            <a:extLst>
              <a:ext uri="{FF2B5EF4-FFF2-40B4-BE49-F238E27FC236}">
                <a16:creationId xmlns:a16="http://schemas.microsoft.com/office/drawing/2014/main" id="{4531CCAB-1C50-D34A-B0D7-D85D353137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D732C5-2A0F-4545-B195-70C3E6D8FEB8}"/>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215726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04492-F616-7B4D-BF09-193100A63CED}"/>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3" name="Footer Placeholder 2">
            <a:extLst>
              <a:ext uri="{FF2B5EF4-FFF2-40B4-BE49-F238E27FC236}">
                <a16:creationId xmlns:a16="http://schemas.microsoft.com/office/drawing/2014/main" id="{75BC4E88-2797-7D46-B35C-CA23E3F56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ABA1A0-938E-D143-B392-9D9A69E74819}"/>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1820078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32FD3-BD00-0E45-B728-8CB4B85BD6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FC3B1D-450E-8049-AABF-7B086A4BE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0DDC62-A415-334F-9700-B2871E1BE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3006D4-72D7-2247-A8FC-35848720109F}"/>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6" name="Footer Placeholder 5">
            <a:extLst>
              <a:ext uri="{FF2B5EF4-FFF2-40B4-BE49-F238E27FC236}">
                <a16:creationId xmlns:a16="http://schemas.microsoft.com/office/drawing/2014/main" id="{844746F7-67D1-4D4C-AB2E-2DDCFA9FC4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3B6A4A-DF47-4548-899A-BC8BCE83582F}"/>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75588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381C6-8913-6547-BFFC-32B9AEE61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39A130-E909-5D40-A960-FABB6ECD8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AB944D-18A6-5B40-986A-EA63BF0AD9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39C7C5-1022-BC48-82AF-94AB0515898A}"/>
              </a:ext>
            </a:extLst>
          </p:cNvPr>
          <p:cNvSpPr>
            <a:spLocks noGrp="1"/>
          </p:cNvSpPr>
          <p:nvPr>
            <p:ph type="dt" sz="half" idx="10"/>
          </p:nvPr>
        </p:nvSpPr>
        <p:spPr/>
        <p:txBody>
          <a:bodyPr/>
          <a:lstStyle/>
          <a:p>
            <a:fld id="{3D7CC4F7-7BAC-C744-98E9-F76CB49D2E58}" type="datetimeFigureOut">
              <a:rPr lang="en-US" smtClean="0"/>
              <a:t>6/26/18</a:t>
            </a:fld>
            <a:endParaRPr lang="en-US"/>
          </a:p>
        </p:txBody>
      </p:sp>
      <p:sp>
        <p:nvSpPr>
          <p:cNvPr id="6" name="Footer Placeholder 5">
            <a:extLst>
              <a:ext uri="{FF2B5EF4-FFF2-40B4-BE49-F238E27FC236}">
                <a16:creationId xmlns:a16="http://schemas.microsoft.com/office/drawing/2014/main" id="{E9522439-EBA3-4E48-9A22-A883A48F82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AE70E-802C-BE40-B590-8C683D731B91}"/>
              </a:ext>
            </a:extLst>
          </p:cNvPr>
          <p:cNvSpPr>
            <a:spLocks noGrp="1"/>
          </p:cNvSpPr>
          <p:nvPr>
            <p:ph type="sldNum" sz="quarter" idx="12"/>
          </p:nvPr>
        </p:nvSpPr>
        <p:spPr/>
        <p:txBody>
          <a:bodyPr/>
          <a:lstStyle/>
          <a:p>
            <a:fld id="{CC937C6B-1BBA-7848-BD4A-171E559683EF}" type="slidenum">
              <a:rPr lang="en-US" smtClean="0"/>
              <a:t>‹#›</a:t>
            </a:fld>
            <a:endParaRPr lang="en-US"/>
          </a:p>
        </p:txBody>
      </p:sp>
    </p:spTree>
    <p:extLst>
      <p:ext uri="{BB962C8B-B14F-4D97-AF65-F5344CB8AC3E}">
        <p14:creationId xmlns:p14="http://schemas.microsoft.com/office/powerpoint/2010/main" val="3340251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F7C024-7D5F-274D-9F9A-0DA0AA826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0FD502-6B79-5144-AE3F-D39C436B8F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7DC4F2-FE38-EB43-B346-80009159E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7CC4F7-7BAC-C744-98E9-F76CB49D2E58}" type="datetimeFigureOut">
              <a:rPr lang="en-US" smtClean="0"/>
              <a:t>6/26/18</a:t>
            </a:fld>
            <a:endParaRPr lang="en-US"/>
          </a:p>
        </p:txBody>
      </p:sp>
      <p:sp>
        <p:nvSpPr>
          <p:cNvPr id="5" name="Footer Placeholder 4">
            <a:extLst>
              <a:ext uri="{FF2B5EF4-FFF2-40B4-BE49-F238E27FC236}">
                <a16:creationId xmlns:a16="http://schemas.microsoft.com/office/drawing/2014/main" id="{E755F2DE-8DA9-5445-B39E-029E75FFD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4F6D66-D313-F74E-8A16-32A362247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937C6B-1BBA-7848-BD4A-171E559683EF}" type="slidenum">
              <a:rPr lang="en-US" smtClean="0"/>
              <a:t>‹#›</a:t>
            </a:fld>
            <a:endParaRPr lang="en-US"/>
          </a:p>
        </p:txBody>
      </p:sp>
      <p:pic>
        <p:nvPicPr>
          <p:cNvPr id="7" name="Picture 6" descr="ox_brand_special_pos_rect.eps">
            <a:extLst>
              <a:ext uri="{FF2B5EF4-FFF2-40B4-BE49-F238E27FC236}">
                <a16:creationId xmlns:a16="http://schemas.microsoft.com/office/drawing/2014/main" id="{BCE98734-BABA-1549-B9D4-17A595A69D8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6036488"/>
            <a:ext cx="2667022" cy="821512"/>
          </a:xfrm>
          <a:prstGeom prst="rect">
            <a:avLst/>
          </a:prstGeom>
        </p:spPr>
      </p:pic>
    </p:spTree>
    <p:extLst>
      <p:ext uri="{BB962C8B-B14F-4D97-AF65-F5344CB8AC3E}">
        <p14:creationId xmlns:p14="http://schemas.microsoft.com/office/powerpoint/2010/main" val="3941543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A79F1-B739-1245-9AC0-95D0786CE3FE}"/>
              </a:ext>
            </a:extLst>
          </p:cNvPr>
          <p:cNvSpPr>
            <a:spLocks noGrp="1"/>
          </p:cNvSpPr>
          <p:nvPr>
            <p:ph type="ctrTitle"/>
          </p:nvPr>
        </p:nvSpPr>
        <p:spPr>
          <a:xfrm>
            <a:off x="631371" y="1013506"/>
            <a:ext cx="10657115" cy="2328408"/>
          </a:xfrm>
        </p:spPr>
        <p:txBody>
          <a:bodyPr>
            <a:normAutofit/>
          </a:bodyPr>
          <a:lstStyle/>
          <a:p>
            <a:r>
              <a:rPr lang="en-GB" b="1" dirty="0" err="1"/>
              <a:t>NEMESIS@Oxford</a:t>
            </a:r>
            <a:r>
              <a:rPr lang="en-GB" b="1" dirty="0"/>
              <a:t> - 2018</a:t>
            </a:r>
            <a:endParaRPr lang="en-US" dirty="0"/>
          </a:p>
        </p:txBody>
      </p:sp>
      <p:sp>
        <p:nvSpPr>
          <p:cNvPr id="3" name="Subtitle 2">
            <a:extLst>
              <a:ext uri="{FF2B5EF4-FFF2-40B4-BE49-F238E27FC236}">
                <a16:creationId xmlns:a16="http://schemas.microsoft.com/office/drawing/2014/main" id="{CDECC911-5EB9-D443-BF93-E7975F6D79D0}"/>
              </a:ext>
            </a:extLst>
          </p:cNvPr>
          <p:cNvSpPr>
            <a:spLocks noGrp="1"/>
          </p:cNvSpPr>
          <p:nvPr>
            <p:ph type="subTitle" idx="1"/>
          </p:nvPr>
        </p:nvSpPr>
        <p:spPr>
          <a:xfrm>
            <a:off x="1423987" y="4244975"/>
            <a:ext cx="9144000" cy="1655762"/>
          </a:xfrm>
        </p:spPr>
        <p:txBody>
          <a:bodyPr>
            <a:normAutofit/>
          </a:bodyPr>
          <a:lstStyle/>
          <a:p>
            <a:r>
              <a:rPr lang="en-US" sz="4000" dirty="0"/>
              <a:t>Patrick Irwin</a:t>
            </a:r>
          </a:p>
          <a:p>
            <a:r>
              <a:rPr lang="en-US" sz="4000" dirty="0"/>
              <a:t>University of Oxford</a:t>
            </a:r>
          </a:p>
        </p:txBody>
      </p:sp>
    </p:spTree>
    <p:extLst>
      <p:ext uri="{BB962C8B-B14F-4D97-AF65-F5344CB8AC3E}">
        <p14:creationId xmlns:p14="http://schemas.microsoft.com/office/powerpoint/2010/main" val="1532749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22E4E-6F16-3C49-8F0A-16659D51DC3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E221CD66-0E9C-084F-963E-D1739FE763C7}"/>
              </a:ext>
            </a:extLst>
          </p:cNvPr>
          <p:cNvSpPr>
            <a:spLocks noGrp="1"/>
          </p:cNvSpPr>
          <p:nvPr>
            <p:ph idx="1"/>
          </p:nvPr>
        </p:nvSpPr>
        <p:spPr/>
        <p:txBody>
          <a:bodyPr/>
          <a:lstStyle/>
          <a:p>
            <a:r>
              <a:rPr lang="en-US" dirty="0"/>
              <a:t>Welcome!</a:t>
            </a:r>
          </a:p>
          <a:p>
            <a:r>
              <a:rPr lang="en-US" dirty="0"/>
              <a:t>Local Arrangements</a:t>
            </a:r>
          </a:p>
          <a:p>
            <a:pPr lvl="1"/>
            <a:r>
              <a:rPr lang="en-US" dirty="0"/>
              <a:t>Wi-fi</a:t>
            </a:r>
          </a:p>
          <a:p>
            <a:pPr lvl="1"/>
            <a:r>
              <a:rPr lang="en-US" dirty="0"/>
              <a:t>Coffee/Tea/Lunch</a:t>
            </a:r>
          </a:p>
          <a:p>
            <a:pPr lvl="1"/>
            <a:r>
              <a:rPr lang="en-US" dirty="0"/>
              <a:t>Dinner</a:t>
            </a:r>
          </a:p>
          <a:p>
            <a:r>
              <a:rPr lang="en-US" dirty="0"/>
              <a:t>Intended Scope and Purpose of Meeting</a:t>
            </a:r>
          </a:p>
          <a:p>
            <a:r>
              <a:rPr lang="en-US" dirty="0"/>
              <a:t>Brief history of NEMESIS</a:t>
            </a:r>
          </a:p>
          <a:p>
            <a:endParaRPr lang="en-US" dirty="0"/>
          </a:p>
        </p:txBody>
      </p:sp>
    </p:spTree>
    <p:extLst>
      <p:ext uri="{BB962C8B-B14F-4D97-AF65-F5344CB8AC3E}">
        <p14:creationId xmlns:p14="http://schemas.microsoft.com/office/powerpoint/2010/main" val="2069098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D34FD-DDEA-7842-BBF0-D9043B6134B7}"/>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421487AD-9314-2C4E-8A09-5E01CBB582BD}"/>
              </a:ext>
            </a:extLst>
          </p:cNvPr>
          <p:cNvSpPr>
            <a:spLocks noGrp="1"/>
          </p:cNvSpPr>
          <p:nvPr>
            <p:ph idx="1"/>
          </p:nvPr>
        </p:nvSpPr>
        <p:spPr/>
        <p:txBody>
          <a:bodyPr/>
          <a:lstStyle/>
          <a:p>
            <a:r>
              <a:rPr lang="en-US" dirty="0"/>
              <a:t>Idea is not to have an endless series of talks, which we all pretend to listen to while doing our e-mail! </a:t>
            </a:r>
          </a:p>
          <a:p>
            <a:r>
              <a:rPr lang="en-US" dirty="0" err="1"/>
              <a:t>Programme</a:t>
            </a:r>
            <a:r>
              <a:rPr lang="en-US" dirty="0"/>
              <a:t> split into discussion sessions, which will be kicked off by short presentations to set the scene and also update NEMESIS users on applications with which they might not be so familiar.</a:t>
            </a:r>
          </a:p>
          <a:p>
            <a:r>
              <a:rPr lang="en-US" dirty="0"/>
              <a:t>Presentations followed by Q&amp;A and discussion on lessons to be learnt, things to be improved and so on.</a:t>
            </a:r>
          </a:p>
        </p:txBody>
      </p:sp>
    </p:spTree>
    <p:extLst>
      <p:ext uri="{BB962C8B-B14F-4D97-AF65-F5344CB8AC3E}">
        <p14:creationId xmlns:p14="http://schemas.microsoft.com/office/powerpoint/2010/main" val="254870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DE6C-9371-E34F-9EAA-85874154303D}"/>
              </a:ext>
            </a:extLst>
          </p:cNvPr>
          <p:cNvSpPr>
            <a:spLocks noGrp="1"/>
          </p:cNvSpPr>
          <p:nvPr>
            <p:ph type="title"/>
          </p:nvPr>
        </p:nvSpPr>
        <p:spPr/>
        <p:txBody>
          <a:bodyPr/>
          <a:lstStyle/>
          <a:p>
            <a:r>
              <a:rPr lang="en-US" dirty="0" err="1"/>
              <a:t>Programme</a:t>
            </a:r>
            <a:endParaRPr lang="en-US" dirty="0"/>
          </a:p>
        </p:txBody>
      </p:sp>
      <p:sp>
        <p:nvSpPr>
          <p:cNvPr id="3" name="Content Placeholder 2">
            <a:extLst>
              <a:ext uri="{FF2B5EF4-FFF2-40B4-BE49-F238E27FC236}">
                <a16:creationId xmlns:a16="http://schemas.microsoft.com/office/drawing/2014/main" id="{5D0620BA-AABD-4648-85BF-12CC89A83A94}"/>
              </a:ext>
            </a:extLst>
          </p:cNvPr>
          <p:cNvSpPr>
            <a:spLocks noGrp="1"/>
          </p:cNvSpPr>
          <p:nvPr>
            <p:ph sz="half" idx="1"/>
          </p:nvPr>
        </p:nvSpPr>
        <p:spPr/>
        <p:txBody>
          <a:bodyPr>
            <a:normAutofit fontScale="25000" lnSpcReduction="20000"/>
          </a:bodyPr>
          <a:lstStyle/>
          <a:p>
            <a:pPr marL="0" indent="0">
              <a:lnSpc>
                <a:spcPct val="120000"/>
              </a:lnSpc>
              <a:spcBef>
                <a:spcPts val="0"/>
              </a:spcBef>
              <a:buNone/>
            </a:pPr>
            <a:r>
              <a:rPr lang="en-GB" sz="4400" b="1" dirty="0"/>
              <a:t>Monday</a:t>
            </a:r>
          </a:p>
          <a:p>
            <a:pPr marL="0" indent="0">
              <a:lnSpc>
                <a:spcPct val="120000"/>
              </a:lnSpc>
              <a:spcBef>
                <a:spcPts val="0"/>
              </a:spcBef>
              <a:buNone/>
            </a:pPr>
            <a:endParaRPr lang="en-GB" sz="4000" dirty="0"/>
          </a:p>
          <a:p>
            <a:pPr marL="0" indent="0">
              <a:lnSpc>
                <a:spcPct val="120000"/>
              </a:lnSpc>
              <a:spcBef>
                <a:spcPts val="0"/>
              </a:spcBef>
              <a:buNone/>
            </a:pPr>
            <a:r>
              <a:rPr lang="en-GB" sz="4000" dirty="0"/>
              <a:t>09:00 - 10:30 </a:t>
            </a:r>
          </a:p>
          <a:p>
            <a:pPr marL="0" indent="0">
              <a:lnSpc>
                <a:spcPct val="120000"/>
              </a:lnSpc>
              <a:spcBef>
                <a:spcPts val="0"/>
              </a:spcBef>
              <a:buNone/>
            </a:pPr>
            <a:r>
              <a:rPr lang="en-GB" sz="4000" dirty="0"/>
              <a:t>Topic: Thermal-IR Giant planet retrievals/Mars retrievals (solar occultation)</a:t>
            </a:r>
          </a:p>
          <a:p>
            <a:pPr marL="0" indent="0">
              <a:lnSpc>
                <a:spcPct val="120000"/>
              </a:lnSpc>
              <a:spcBef>
                <a:spcPts val="0"/>
              </a:spcBef>
              <a:buNone/>
            </a:pPr>
            <a:r>
              <a:rPr lang="en-GB" sz="4000" dirty="0"/>
              <a:t>Session leaders: Leigh Fletcher and Juan </a:t>
            </a:r>
            <a:r>
              <a:rPr lang="en-GB" sz="4000" dirty="0" err="1"/>
              <a:t>Alday</a:t>
            </a:r>
            <a:r>
              <a:rPr lang="en-GB" sz="4000" dirty="0"/>
              <a:t> Parejo</a:t>
            </a:r>
            <a:br>
              <a:rPr lang="en-GB" sz="4000" dirty="0"/>
            </a:br>
            <a:endParaRPr lang="en-GB" sz="4000" dirty="0"/>
          </a:p>
          <a:p>
            <a:pPr marL="0" indent="0">
              <a:lnSpc>
                <a:spcPct val="120000"/>
              </a:lnSpc>
              <a:spcBef>
                <a:spcPts val="0"/>
              </a:spcBef>
              <a:buNone/>
            </a:pPr>
            <a:r>
              <a:rPr lang="en-GB" sz="4000" dirty="0"/>
              <a:t>Coffee</a:t>
            </a:r>
            <a:br>
              <a:rPr lang="en-GB" sz="4000" dirty="0"/>
            </a:br>
            <a:endParaRPr lang="en-GB" sz="4000" dirty="0"/>
          </a:p>
          <a:p>
            <a:pPr marL="0" indent="0">
              <a:lnSpc>
                <a:spcPct val="120000"/>
              </a:lnSpc>
              <a:spcBef>
                <a:spcPts val="0"/>
              </a:spcBef>
              <a:buNone/>
            </a:pPr>
            <a:r>
              <a:rPr lang="en-GB" sz="4000" dirty="0"/>
              <a:t>11:00 - 12:30 </a:t>
            </a:r>
          </a:p>
          <a:p>
            <a:pPr marL="0" indent="0">
              <a:lnSpc>
                <a:spcPct val="120000"/>
              </a:lnSpc>
              <a:spcBef>
                <a:spcPts val="0"/>
              </a:spcBef>
              <a:buNone/>
            </a:pPr>
            <a:r>
              <a:rPr lang="en-GB" sz="4000" dirty="0"/>
              <a:t>Topic: Titan Retrievals/Disc-averaging /LBL retrievals/LBL look-up tables </a:t>
            </a:r>
          </a:p>
          <a:p>
            <a:pPr marL="0" indent="0">
              <a:lnSpc>
                <a:spcPct val="120000"/>
              </a:lnSpc>
              <a:spcBef>
                <a:spcPts val="0"/>
              </a:spcBef>
              <a:buNone/>
            </a:pPr>
            <a:r>
              <a:rPr lang="en-GB" sz="4000" dirty="0"/>
              <a:t>Session leaders: Conor Nixon, Nick </a:t>
            </a:r>
            <a:r>
              <a:rPr lang="en-GB" sz="4000" dirty="0" err="1"/>
              <a:t>Teanby</a:t>
            </a:r>
            <a:r>
              <a:rPr lang="en-GB" sz="4000" dirty="0"/>
              <a:t> and Patrick Irwin</a:t>
            </a:r>
          </a:p>
          <a:p>
            <a:pPr marL="0" indent="0">
              <a:lnSpc>
                <a:spcPct val="120000"/>
              </a:lnSpc>
              <a:spcBef>
                <a:spcPts val="0"/>
              </a:spcBef>
              <a:buNone/>
            </a:pPr>
            <a:endParaRPr lang="en-GB" sz="4000" dirty="0"/>
          </a:p>
          <a:p>
            <a:pPr marL="0" indent="0">
              <a:lnSpc>
                <a:spcPct val="120000"/>
              </a:lnSpc>
              <a:spcBef>
                <a:spcPts val="0"/>
              </a:spcBef>
              <a:buNone/>
            </a:pPr>
            <a:r>
              <a:rPr lang="en-GB" sz="4000" dirty="0"/>
              <a:t>Lunch</a:t>
            </a:r>
            <a:br>
              <a:rPr lang="en-GB" sz="4000" dirty="0"/>
            </a:br>
            <a:endParaRPr lang="en-GB" sz="4000" dirty="0"/>
          </a:p>
          <a:p>
            <a:pPr marL="0" indent="0">
              <a:lnSpc>
                <a:spcPct val="120000"/>
              </a:lnSpc>
              <a:spcBef>
                <a:spcPts val="0"/>
              </a:spcBef>
              <a:buNone/>
            </a:pPr>
            <a:r>
              <a:rPr lang="en-GB" sz="4000" dirty="0"/>
              <a:t>14:00 - 15:30 </a:t>
            </a:r>
          </a:p>
          <a:p>
            <a:pPr marL="0" indent="0">
              <a:lnSpc>
                <a:spcPct val="120000"/>
              </a:lnSpc>
              <a:spcBef>
                <a:spcPts val="0"/>
              </a:spcBef>
              <a:buNone/>
            </a:pPr>
            <a:r>
              <a:rPr lang="en-GB" sz="4000" dirty="0"/>
              <a:t>Topic: Bayesian techniques (Nested Sampling/MCMC)/ Exoplanet/ Brown dwarf Retrievals) </a:t>
            </a:r>
          </a:p>
          <a:p>
            <a:pPr marL="0" indent="0">
              <a:lnSpc>
                <a:spcPct val="120000"/>
              </a:lnSpc>
              <a:spcBef>
                <a:spcPts val="0"/>
              </a:spcBef>
              <a:buNone/>
            </a:pPr>
            <a:r>
              <a:rPr lang="en-GB" sz="4000" dirty="0"/>
              <a:t>Session leaders: Jean-Loup </a:t>
            </a:r>
            <a:r>
              <a:rPr lang="en-GB" sz="4000" dirty="0" err="1"/>
              <a:t>Baudino</a:t>
            </a:r>
            <a:r>
              <a:rPr lang="en-GB" sz="4000" dirty="0"/>
              <a:t> and Jake Taylor</a:t>
            </a:r>
          </a:p>
          <a:p>
            <a:pPr marL="0" indent="0">
              <a:lnSpc>
                <a:spcPct val="120000"/>
              </a:lnSpc>
              <a:spcBef>
                <a:spcPts val="0"/>
              </a:spcBef>
              <a:buNone/>
            </a:pPr>
            <a:endParaRPr lang="en-GB" sz="4000" dirty="0"/>
          </a:p>
          <a:p>
            <a:pPr marL="0" indent="0">
              <a:lnSpc>
                <a:spcPct val="120000"/>
              </a:lnSpc>
              <a:spcBef>
                <a:spcPts val="0"/>
              </a:spcBef>
              <a:buNone/>
            </a:pPr>
            <a:r>
              <a:rPr lang="en-GB" sz="4000" dirty="0"/>
              <a:t>Tea </a:t>
            </a:r>
            <a:br>
              <a:rPr lang="en-GB" sz="4000" dirty="0"/>
            </a:br>
            <a:endParaRPr lang="en-GB" sz="4000" dirty="0"/>
          </a:p>
          <a:p>
            <a:pPr marL="0" indent="0">
              <a:lnSpc>
                <a:spcPct val="120000"/>
              </a:lnSpc>
              <a:spcBef>
                <a:spcPts val="0"/>
              </a:spcBef>
              <a:buNone/>
            </a:pPr>
            <a:r>
              <a:rPr lang="en-GB" sz="4000" dirty="0"/>
              <a:t>16:00 - 17:30 </a:t>
            </a:r>
          </a:p>
          <a:p>
            <a:pPr marL="0" indent="0">
              <a:lnSpc>
                <a:spcPct val="120000"/>
              </a:lnSpc>
              <a:spcBef>
                <a:spcPts val="0"/>
              </a:spcBef>
              <a:buNone/>
            </a:pPr>
            <a:r>
              <a:rPr lang="en-GB" sz="4000" dirty="0"/>
              <a:t>Topic: Scattering retrievals/ near-IR giant planet observations/ refractive index retrievals </a:t>
            </a:r>
          </a:p>
          <a:p>
            <a:pPr marL="0" indent="0">
              <a:lnSpc>
                <a:spcPct val="120000"/>
              </a:lnSpc>
              <a:spcBef>
                <a:spcPts val="0"/>
              </a:spcBef>
              <a:buNone/>
            </a:pPr>
            <a:r>
              <a:rPr lang="en-GB" sz="4000" dirty="0"/>
              <a:t>Session leaders: Patrick Irwin, Daniel Toledo and Ashwin </a:t>
            </a:r>
            <a:r>
              <a:rPr lang="en-GB" sz="4000" dirty="0" err="1"/>
              <a:t>Braude</a:t>
            </a:r>
            <a:r>
              <a:rPr lang="en-GB" sz="4000" dirty="0"/>
              <a:t> </a:t>
            </a:r>
            <a:br>
              <a:rPr lang="en-GB" sz="4000" dirty="0"/>
            </a:br>
            <a:endParaRPr lang="en-GB" sz="4000" dirty="0"/>
          </a:p>
          <a:p>
            <a:pPr marL="0" indent="0">
              <a:lnSpc>
                <a:spcPct val="120000"/>
              </a:lnSpc>
              <a:spcBef>
                <a:spcPts val="0"/>
              </a:spcBef>
              <a:buNone/>
            </a:pPr>
            <a:r>
              <a:rPr lang="en-GB" sz="8000" b="1" dirty="0"/>
              <a:t>Dinner!</a:t>
            </a:r>
            <a:br>
              <a:rPr lang="en-GB" sz="4000" dirty="0"/>
            </a:br>
            <a:endParaRPr lang="en-GB" sz="4000" dirty="0"/>
          </a:p>
          <a:p>
            <a:endParaRPr lang="en-US" dirty="0"/>
          </a:p>
        </p:txBody>
      </p:sp>
      <p:sp>
        <p:nvSpPr>
          <p:cNvPr id="4" name="Content Placeholder 3">
            <a:extLst>
              <a:ext uri="{FF2B5EF4-FFF2-40B4-BE49-F238E27FC236}">
                <a16:creationId xmlns:a16="http://schemas.microsoft.com/office/drawing/2014/main" id="{9A8AA992-D12D-134C-85C1-ED7E8116548E}"/>
              </a:ext>
            </a:extLst>
          </p:cNvPr>
          <p:cNvSpPr>
            <a:spLocks noGrp="1"/>
          </p:cNvSpPr>
          <p:nvPr>
            <p:ph sz="half" idx="2"/>
          </p:nvPr>
        </p:nvSpPr>
        <p:spPr/>
        <p:txBody>
          <a:bodyPr>
            <a:normAutofit fontScale="25000" lnSpcReduction="20000"/>
          </a:bodyPr>
          <a:lstStyle/>
          <a:p>
            <a:pPr marL="0" indent="0">
              <a:lnSpc>
                <a:spcPct val="120000"/>
              </a:lnSpc>
              <a:spcBef>
                <a:spcPts val="0"/>
              </a:spcBef>
              <a:buNone/>
            </a:pPr>
            <a:r>
              <a:rPr lang="en-GB" sz="4400" b="1" dirty="0"/>
              <a:t>Tuesday</a:t>
            </a:r>
          </a:p>
          <a:p>
            <a:pPr marL="0" indent="0">
              <a:lnSpc>
                <a:spcPct val="120000"/>
              </a:lnSpc>
              <a:spcBef>
                <a:spcPts val="0"/>
              </a:spcBef>
              <a:buNone/>
            </a:pPr>
            <a:endParaRPr lang="en-GB" sz="4000" dirty="0"/>
          </a:p>
          <a:p>
            <a:pPr marL="0" indent="0">
              <a:lnSpc>
                <a:spcPct val="120000"/>
              </a:lnSpc>
              <a:spcBef>
                <a:spcPts val="0"/>
              </a:spcBef>
              <a:buNone/>
            </a:pPr>
            <a:r>
              <a:rPr lang="en-GB" sz="4000" dirty="0"/>
              <a:t>09:00 - 10:30 </a:t>
            </a:r>
          </a:p>
          <a:p>
            <a:pPr marL="0" indent="0">
              <a:lnSpc>
                <a:spcPct val="120000"/>
              </a:lnSpc>
              <a:spcBef>
                <a:spcPts val="0"/>
              </a:spcBef>
              <a:buNone/>
            </a:pPr>
            <a:r>
              <a:rPr lang="en-GB" sz="4000" dirty="0"/>
              <a:t>Topic: Line data (including </a:t>
            </a:r>
            <a:r>
              <a:rPr lang="en-GB" sz="4000" dirty="0" err="1"/>
              <a:t>ExoMOL</a:t>
            </a:r>
            <a:r>
              <a:rPr lang="en-GB" sz="4000" dirty="0"/>
              <a:t>)/ k-tables/ central line/k-data repositories </a:t>
            </a:r>
          </a:p>
          <a:p>
            <a:pPr marL="0" indent="0">
              <a:lnSpc>
                <a:spcPct val="120000"/>
              </a:lnSpc>
              <a:spcBef>
                <a:spcPts val="0"/>
              </a:spcBef>
              <a:buNone/>
            </a:pPr>
            <a:r>
              <a:rPr lang="en-GB" sz="4000" dirty="0"/>
              <a:t>Session leader: Patrick Irwin</a:t>
            </a:r>
          </a:p>
          <a:p>
            <a:pPr marL="0" indent="0">
              <a:lnSpc>
                <a:spcPct val="120000"/>
              </a:lnSpc>
              <a:spcBef>
                <a:spcPts val="0"/>
              </a:spcBef>
              <a:buNone/>
            </a:pPr>
            <a:endParaRPr lang="en-GB" sz="4000" dirty="0"/>
          </a:p>
          <a:p>
            <a:pPr marL="0" indent="0">
              <a:lnSpc>
                <a:spcPct val="120000"/>
              </a:lnSpc>
              <a:spcBef>
                <a:spcPts val="0"/>
              </a:spcBef>
              <a:buNone/>
            </a:pPr>
            <a:r>
              <a:rPr lang="en-GB" sz="4000" dirty="0"/>
              <a:t>Coffee</a:t>
            </a:r>
            <a:br>
              <a:rPr lang="en-GB" sz="4000" dirty="0"/>
            </a:br>
            <a:endParaRPr lang="en-GB" sz="4000" dirty="0"/>
          </a:p>
          <a:p>
            <a:pPr marL="0" indent="0">
              <a:lnSpc>
                <a:spcPct val="120000"/>
              </a:lnSpc>
              <a:spcBef>
                <a:spcPts val="0"/>
              </a:spcBef>
              <a:buNone/>
            </a:pPr>
            <a:r>
              <a:rPr lang="en-GB" sz="4000" dirty="0"/>
              <a:t>11:00 - 12:30 </a:t>
            </a:r>
          </a:p>
          <a:p>
            <a:pPr marL="0" indent="0">
              <a:lnSpc>
                <a:spcPct val="120000"/>
              </a:lnSpc>
              <a:spcBef>
                <a:spcPts val="0"/>
              </a:spcBef>
              <a:buNone/>
            </a:pPr>
            <a:r>
              <a:rPr lang="en-GB" sz="4000" dirty="0"/>
              <a:t>Topic: Retrieval setup examples on </a:t>
            </a:r>
            <a:r>
              <a:rPr lang="en-GB" sz="4000"/>
              <a:t>gitlab</a:t>
            </a:r>
            <a:r>
              <a:rPr lang="en-GB" sz="4000" dirty="0"/>
              <a:t> </a:t>
            </a:r>
          </a:p>
          <a:p>
            <a:pPr marL="0" indent="0">
              <a:lnSpc>
                <a:spcPct val="120000"/>
              </a:lnSpc>
              <a:spcBef>
                <a:spcPts val="0"/>
              </a:spcBef>
              <a:buNone/>
            </a:pPr>
            <a:r>
              <a:rPr lang="en-GB" sz="4000" dirty="0"/>
              <a:t>Session leader: ?</a:t>
            </a:r>
          </a:p>
          <a:p>
            <a:pPr marL="0" indent="0">
              <a:lnSpc>
                <a:spcPct val="120000"/>
              </a:lnSpc>
              <a:spcBef>
                <a:spcPts val="0"/>
              </a:spcBef>
              <a:buNone/>
            </a:pPr>
            <a:endParaRPr lang="en-GB" sz="4000" dirty="0"/>
          </a:p>
          <a:p>
            <a:pPr marL="0" indent="0">
              <a:lnSpc>
                <a:spcPct val="120000"/>
              </a:lnSpc>
              <a:spcBef>
                <a:spcPts val="0"/>
              </a:spcBef>
              <a:buNone/>
            </a:pPr>
            <a:r>
              <a:rPr lang="en-GB" sz="4000" dirty="0"/>
              <a:t>Lunch</a:t>
            </a:r>
          </a:p>
          <a:p>
            <a:pPr marL="0" indent="0">
              <a:lnSpc>
                <a:spcPct val="120000"/>
              </a:lnSpc>
              <a:spcBef>
                <a:spcPts val="0"/>
              </a:spcBef>
              <a:buNone/>
            </a:pPr>
            <a:endParaRPr lang="en-GB" sz="4000" dirty="0"/>
          </a:p>
          <a:p>
            <a:pPr marL="0" indent="0">
              <a:lnSpc>
                <a:spcPct val="120000"/>
              </a:lnSpc>
              <a:spcBef>
                <a:spcPts val="0"/>
              </a:spcBef>
              <a:buNone/>
            </a:pPr>
            <a:r>
              <a:rPr lang="en-GB" sz="4000" dirty="0"/>
              <a:t>14:00 - 15:30 </a:t>
            </a:r>
          </a:p>
          <a:p>
            <a:pPr marL="0" indent="0">
              <a:lnSpc>
                <a:spcPct val="120000"/>
              </a:lnSpc>
              <a:spcBef>
                <a:spcPts val="0"/>
              </a:spcBef>
              <a:buNone/>
            </a:pPr>
            <a:r>
              <a:rPr lang="en-GB" sz="4000" dirty="0"/>
              <a:t>Topic: Documentation upgrades (NEMESIS4Newbies)/ Communication/ Method-sharing  </a:t>
            </a:r>
          </a:p>
          <a:p>
            <a:pPr marL="0" indent="0">
              <a:lnSpc>
                <a:spcPct val="120000"/>
              </a:lnSpc>
              <a:spcBef>
                <a:spcPts val="0"/>
              </a:spcBef>
              <a:buNone/>
            </a:pPr>
            <a:r>
              <a:rPr lang="en-GB" sz="4000" dirty="0"/>
              <a:t>Session Leader: ?</a:t>
            </a:r>
          </a:p>
          <a:p>
            <a:pPr marL="0" indent="0">
              <a:lnSpc>
                <a:spcPct val="120000"/>
              </a:lnSpc>
              <a:spcBef>
                <a:spcPts val="0"/>
              </a:spcBef>
              <a:buNone/>
            </a:pPr>
            <a:endParaRPr lang="en-GB" sz="4000" dirty="0"/>
          </a:p>
          <a:p>
            <a:pPr marL="0" indent="0">
              <a:lnSpc>
                <a:spcPct val="120000"/>
              </a:lnSpc>
              <a:spcBef>
                <a:spcPts val="0"/>
              </a:spcBef>
              <a:buNone/>
            </a:pPr>
            <a:r>
              <a:rPr lang="en-GB" sz="4000" dirty="0"/>
              <a:t>Tea</a:t>
            </a:r>
            <a:br>
              <a:rPr lang="en-GB" sz="4000" dirty="0"/>
            </a:br>
            <a:endParaRPr lang="en-GB" sz="4000" dirty="0"/>
          </a:p>
          <a:p>
            <a:pPr marL="0" indent="0">
              <a:lnSpc>
                <a:spcPct val="120000"/>
              </a:lnSpc>
              <a:spcBef>
                <a:spcPts val="0"/>
              </a:spcBef>
              <a:buNone/>
            </a:pPr>
            <a:r>
              <a:rPr lang="en-GB" sz="4000" dirty="0"/>
              <a:t>16:00 - 17:30 </a:t>
            </a:r>
          </a:p>
          <a:p>
            <a:pPr marL="0" indent="0">
              <a:lnSpc>
                <a:spcPct val="120000"/>
              </a:lnSpc>
              <a:spcBef>
                <a:spcPts val="0"/>
              </a:spcBef>
              <a:buNone/>
            </a:pPr>
            <a:r>
              <a:rPr lang="en-GB" sz="4000" dirty="0"/>
              <a:t>Topic: Future development on Nemesis/ Calculation precision </a:t>
            </a:r>
          </a:p>
          <a:p>
            <a:pPr marL="0" indent="0">
              <a:lnSpc>
                <a:spcPct val="120000"/>
              </a:lnSpc>
              <a:spcBef>
                <a:spcPts val="0"/>
              </a:spcBef>
              <a:buNone/>
            </a:pPr>
            <a:r>
              <a:rPr lang="en-GB" sz="4000" dirty="0"/>
              <a:t>Session Leader: ?</a:t>
            </a:r>
          </a:p>
          <a:p>
            <a:pPr marL="0" indent="0">
              <a:buNone/>
            </a:pPr>
            <a:endParaRPr lang="en-US" dirty="0"/>
          </a:p>
        </p:txBody>
      </p:sp>
    </p:spTree>
    <p:extLst>
      <p:ext uri="{BB962C8B-B14F-4D97-AF65-F5344CB8AC3E}">
        <p14:creationId xmlns:p14="http://schemas.microsoft.com/office/powerpoint/2010/main" val="421296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617C16-3207-1D44-A700-ED5B598B6736}"/>
              </a:ext>
            </a:extLst>
          </p:cNvPr>
          <p:cNvSpPr>
            <a:spLocks noGrp="1"/>
          </p:cNvSpPr>
          <p:nvPr>
            <p:ph type="title"/>
          </p:nvPr>
        </p:nvSpPr>
        <p:spPr/>
        <p:txBody>
          <a:bodyPr/>
          <a:lstStyle/>
          <a:p>
            <a:r>
              <a:rPr lang="en-US" dirty="0"/>
              <a:t>Actions</a:t>
            </a:r>
          </a:p>
        </p:txBody>
      </p:sp>
      <p:sp>
        <p:nvSpPr>
          <p:cNvPr id="6" name="Content Placeholder 5">
            <a:extLst>
              <a:ext uri="{FF2B5EF4-FFF2-40B4-BE49-F238E27FC236}">
                <a16:creationId xmlns:a16="http://schemas.microsoft.com/office/drawing/2014/main" id="{33F2A6B1-C2AF-E144-8F70-72EC098BED56}"/>
              </a:ext>
            </a:extLst>
          </p:cNvPr>
          <p:cNvSpPr>
            <a:spLocks noGrp="1"/>
          </p:cNvSpPr>
          <p:nvPr>
            <p:ph idx="1"/>
          </p:nvPr>
        </p:nvSpPr>
        <p:spPr/>
        <p:txBody>
          <a:bodyPr/>
          <a:lstStyle/>
          <a:p>
            <a:r>
              <a:rPr lang="en-US" dirty="0"/>
              <a:t>Strip out </a:t>
            </a:r>
            <a:r>
              <a:rPr lang="en-US" dirty="0" err="1"/>
              <a:t>gettime.c</a:t>
            </a:r>
            <a:r>
              <a:rPr lang="en-US" dirty="0"/>
              <a:t> – Me.</a:t>
            </a:r>
          </a:p>
          <a:p>
            <a:r>
              <a:rPr lang="en-US" dirty="0"/>
              <a:t>Add document listing location of line data and k-tables. Also add notes on best sources of data for different applications. OSF.IO for data sharing. - Everyone</a:t>
            </a:r>
          </a:p>
          <a:p>
            <a:r>
              <a:rPr lang="en-US" dirty="0"/>
              <a:t>Retrieval Setups – Everyone. Put on </a:t>
            </a:r>
            <a:r>
              <a:rPr lang="en-US" dirty="0" err="1"/>
              <a:t>gitlab</a:t>
            </a:r>
            <a:r>
              <a:rPr lang="en-US" dirty="0"/>
              <a:t>. K-tables separate.</a:t>
            </a:r>
          </a:p>
          <a:p>
            <a:r>
              <a:rPr lang="en-US" dirty="0"/>
              <a:t>Variable </a:t>
            </a:r>
            <a:r>
              <a:rPr lang="en-US" dirty="0" err="1"/>
              <a:t>r</a:t>
            </a:r>
            <a:r>
              <a:rPr lang="en-US" baseline="-25000" dirty="0" err="1"/>
              <a:t>eff</a:t>
            </a:r>
            <a:r>
              <a:rPr lang="en-US" dirty="0"/>
              <a:t> with height – Setup workaround.</a:t>
            </a:r>
          </a:p>
          <a:p>
            <a:r>
              <a:rPr lang="en-US" dirty="0"/>
              <a:t>Fractal aggregates and non-spherical particles</a:t>
            </a:r>
          </a:p>
        </p:txBody>
      </p:sp>
    </p:spTree>
    <p:extLst>
      <p:ext uri="{BB962C8B-B14F-4D97-AF65-F5344CB8AC3E}">
        <p14:creationId xmlns:p14="http://schemas.microsoft.com/office/powerpoint/2010/main" val="1440780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4A44-6B09-3448-84FC-EB819019D4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FEAF4D-503A-8240-A6BB-206B6CA2981E}"/>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BF94B045-709D-2B48-8D20-12F580B660C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1153946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500</TotalTime>
  <Words>185</Words>
  <Application>Microsoft Macintosh PowerPoint</Application>
  <PresentationFormat>Widescreen</PresentationFormat>
  <Paragraphs>63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NEMESIS@Oxford - 2018</vt:lpstr>
      <vt:lpstr>Summary</vt:lpstr>
      <vt:lpstr>Scope</vt:lpstr>
      <vt:lpstr>Programme</vt:lpstr>
      <vt:lpstr>Actions</vt:lpstr>
      <vt:lpstr>PowerPoint Presentation</vt:lpstr>
    </vt:vector>
  </TitlesOfParts>
  <Company/>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NEMESIS retrieval model: from the Solar System to Exoplanets</dc:title>
  <dc:creator>Patrick Irwin</dc:creator>
  <cp:lastModifiedBy>Patrick Irwin</cp:lastModifiedBy>
  <cp:revision>23</cp:revision>
  <dcterms:created xsi:type="dcterms:W3CDTF">2018-06-16T14:18:27Z</dcterms:created>
  <dcterms:modified xsi:type="dcterms:W3CDTF">2018-06-26T11:16:30Z</dcterms:modified>
</cp:coreProperties>
</file>