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3FD9C-6D93-C448-89DB-FF97891E7027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C5D99-D13E-0A47-BA6B-58AD9307E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5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F74A-91AA-CF49-80F2-21012DE84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E9AEA-82CC-E946-8F5A-37D09F1B8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F4451-A406-514B-9BFE-3A353B8F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0CE93-5459-1A41-B4A0-816719A8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5462F-9EA3-4745-8FC1-654745FC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x_brand_special_pos_rect.eps">
            <a:extLst>
              <a:ext uri="{FF2B5EF4-FFF2-40B4-BE49-F238E27FC236}">
                <a16:creationId xmlns:a16="http://schemas.microsoft.com/office/drawing/2014/main" id="{3B0C24D4-CCB1-0248-A524-6BD9ADB41A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6488"/>
            <a:ext cx="2667022" cy="82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1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8A30-0386-7C4D-B3F9-6A0FE517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4D2E1-D7C5-2940-9077-BC552E138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B110A-F2AF-3E4A-83C5-95BA361B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2812-18E1-A948-8A4D-C4E6D4B8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4C1DA-709F-B041-B495-70507F4C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3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3B537F-7758-C94F-85D6-5303C148F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F0C96-6E84-624F-AEA4-6E115987C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B5811-F312-7740-B4A5-92DB34D6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28958-6D74-9045-872B-99F0594F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9B35-0AAF-974C-AE1B-536AFA97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3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6F58-F163-8D44-991D-14B1B765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B1A8-2CD0-3D4F-81D3-A6E78DD56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B4F49-930E-CE4A-A105-C45127C3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AE5F8-A1BE-A84F-A5E2-ED99DACE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A9CB9-EF0E-9940-B78B-879B5541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7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517A-AF1C-8245-AF6B-2C814224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5D414-1BFD-054C-88C9-0A695ED35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435F7-FA8C-F54E-AAD6-220E06FF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75171-C1EE-5A4E-8A05-21D2925F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DDE8D-2590-F141-9137-D31700B6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5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AF0C-DED4-A44C-902D-7D383384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CC11D-223B-A640-B4DA-A85671BD2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43D29-15BF-6049-8DCF-022A9BEF0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6649A-A0EB-6744-ACFF-47B6DE7F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9AB5B-D7E8-B34C-8150-82ECE243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25B9C-2774-ED47-B211-F0023BC9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9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29CC-8BC2-1C4B-BD6B-F5EFAE74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46A03-CEF8-4A41-B080-847A3BAE7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770EB-EE12-C74C-AE53-538AE7EEE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A7A5D-B4A4-FF4D-A466-BA3E9A9BF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D144E-D0DB-6F40-B63F-0C0A97F5C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0E5EB-0A41-F547-8840-B1FBEF30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D0C85-9912-ED4C-9699-4F954FCD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6685D-4F08-2144-9F5F-F8B571A0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7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8A26-2D31-D54E-9EBC-02B34FC0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16B5C-015C-2340-A12E-F3336166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1CCAB-1C50-D34A-B0D7-D85D3531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732C5-2A0F-4545-B195-70C3E6D8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04492-F616-7B4D-BF09-193100A6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C4E88-2797-7D46-B35C-CA23E3F5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BA1A0-938E-D143-B392-9D9A69E7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7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2FD3-BD00-0E45-B728-8CB4B85B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C3B1D-450E-8049-AABF-7B086A4BE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DDC62-A415-334F-9700-B2871E1BE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006D4-72D7-2247-A8FC-35848720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746F7-67D1-4D4C-AB2E-2DDCFA9F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B6A4A-DF47-4548-899A-BC8BCE83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8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81C6-8913-6547-BFFC-32B9AEE6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9A130-E909-5D40-A960-FABB6ECD8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B944D-18A6-5B40-986A-EA63BF0AD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9C7C5-1022-BC48-82AF-94AB0515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22439-EBA3-4E48-9A22-A883A48F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AE70E-802C-BE40-B590-8C683D73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5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7C024-7D5F-274D-9F9A-0DA0AA82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FD502-6B79-5144-AE3F-D39C436B8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DC4F2-FE38-EB43-B346-80009159E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5F2DE-8DA9-5445-B39E-029E75FFD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F6D66-D313-F74E-8A16-32A362247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x_brand_special_pos_rect.eps">
            <a:extLst>
              <a:ext uri="{FF2B5EF4-FFF2-40B4-BE49-F238E27FC236}">
                <a16:creationId xmlns:a16="http://schemas.microsoft.com/office/drawing/2014/main" id="{BCE98734-BABA-1549-B9D4-17A595A69D8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6488"/>
            <a:ext cx="2667022" cy="82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4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79F1-B739-1245-9AC0-95D0786CE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371" y="1013506"/>
            <a:ext cx="10657115" cy="2328408"/>
          </a:xfrm>
        </p:spPr>
        <p:txBody>
          <a:bodyPr>
            <a:normAutofit/>
          </a:bodyPr>
          <a:lstStyle/>
          <a:p>
            <a:r>
              <a:rPr lang="en-GB" b="1" dirty="0"/>
              <a:t>NEMESIS Line data and </a:t>
            </a:r>
            <a:br>
              <a:rPr lang="en-GB" b="1" dirty="0"/>
            </a:br>
            <a:r>
              <a:rPr lang="en-GB" b="1" dirty="0"/>
              <a:t>k-distribution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CC911-5EB9-D443-BF93-E7975F6D7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3987" y="4244975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Patrick Irwin</a:t>
            </a:r>
          </a:p>
          <a:p>
            <a:r>
              <a:rPr lang="en-US" sz="4000" dirty="0"/>
              <a:t>University of Oxford</a:t>
            </a:r>
          </a:p>
        </p:txBody>
      </p:sp>
    </p:spTree>
    <p:extLst>
      <p:ext uri="{BB962C8B-B14F-4D97-AF65-F5344CB8AC3E}">
        <p14:creationId xmlns:p14="http://schemas.microsoft.com/office/powerpoint/2010/main" val="153274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CF4A-77CD-2C40-9034-E6542AE7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Gaseous Absorption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67276-AF13-BD4A-B87E-5138BA9A6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NEMESIS needs k-tables and LBL look-up tables, preferably generated from line data.</a:t>
            </a:r>
          </a:p>
          <a:p>
            <a:r>
              <a:rPr lang="en-US" dirty="0"/>
              <a:t>Line data bases such as HITRAN are familiar, but new databases for exoplanets such as </a:t>
            </a:r>
            <a:r>
              <a:rPr lang="en-US" dirty="0" err="1"/>
              <a:t>ExoMOL</a:t>
            </a:r>
            <a:r>
              <a:rPr lang="en-US" dirty="0"/>
              <a:t> and </a:t>
            </a:r>
            <a:r>
              <a:rPr lang="en-US" dirty="0" err="1"/>
              <a:t>TheoReTS</a:t>
            </a:r>
            <a:r>
              <a:rPr lang="en-US" dirty="0"/>
              <a:t> are huge (billions of lines).</a:t>
            </a:r>
          </a:p>
          <a:p>
            <a:pPr lvl="1"/>
            <a:r>
              <a:rPr lang="en-US" dirty="0"/>
              <a:t>Huge because they include ‘hot bands’ that only become non-negligible at high temperature.</a:t>
            </a:r>
          </a:p>
          <a:p>
            <a:pPr lvl="1"/>
            <a:r>
              <a:rPr lang="en-US" dirty="0"/>
              <a:t>Calculated ‘ab initio’ and so include millions of really weak lines that would normally be approximately modelled with by adjusting line wing cut-offs or adding additional continuum.</a:t>
            </a:r>
          </a:p>
          <a:p>
            <a:r>
              <a:rPr lang="en-US" dirty="0"/>
              <a:t>Calculation of k-tables from these databases is difficult. </a:t>
            </a:r>
          </a:p>
        </p:txBody>
      </p:sp>
    </p:spTree>
    <p:extLst>
      <p:ext uri="{BB962C8B-B14F-4D97-AF65-F5344CB8AC3E}">
        <p14:creationId xmlns:p14="http://schemas.microsoft.com/office/powerpoint/2010/main" val="223971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0CF5-C5AE-1846-B1BC-583F716E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billions of weak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1C0EF-8DF7-9C46-94EE-29F917301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Split database into bins of equal wavenumber, e.g. 10 cm</a:t>
            </a:r>
            <a:r>
              <a:rPr lang="en-US" baseline="30000" dirty="0"/>
              <a:t>-1</a:t>
            </a:r>
            <a:r>
              <a:rPr lang="en-US" dirty="0"/>
              <a:t>.</a:t>
            </a:r>
          </a:p>
          <a:p>
            <a:r>
              <a:rPr lang="en-US" dirty="0"/>
              <a:t>In each bin select the N strongest lines and keep.</a:t>
            </a:r>
          </a:p>
          <a:p>
            <a:r>
              <a:rPr lang="en-US" dirty="0"/>
              <a:t>For remaining lines, calculate and tabulate:</a:t>
            </a:r>
          </a:p>
          <a:p>
            <a:pPr lvl="1"/>
            <a:r>
              <a:rPr lang="en-US" dirty="0"/>
              <a:t>A) integrated strength, S</a:t>
            </a:r>
          </a:p>
          <a:p>
            <a:pPr lvl="1"/>
            <a:r>
              <a:rPr lang="en-US" dirty="0"/>
              <a:t>B) strength-weighted mean lower state energy, line widths and temperature exponents.</a:t>
            </a:r>
          </a:p>
          <a:p>
            <a:r>
              <a:rPr lang="en-US" dirty="0"/>
              <a:t>When calculating LBL spectra use kept (N) lines directly, and the tabulated continuum file as if the data in each bin describes a single line of strength S located at the bin </a:t>
            </a:r>
            <a:r>
              <a:rPr lang="en-US" dirty="0" err="1"/>
              <a:t>centre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Can then use same line shape for kept lines and tabulated-continuum absorption.</a:t>
            </a:r>
          </a:p>
          <a:p>
            <a:pPr lvl="1"/>
            <a:r>
              <a:rPr lang="en-US" dirty="0"/>
              <a:t>Question of weak/strong obvious since we’re computing lines for a known bin.</a:t>
            </a:r>
          </a:p>
          <a:p>
            <a:r>
              <a:rPr lang="en-US" dirty="0"/>
              <a:t>System tested and found to be accurate, but not yet tested to destruction.</a:t>
            </a:r>
          </a:p>
          <a:p>
            <a:r>
              <a:rPr lang="en-US" dirty="0"/>
              <a:t>Can extrapolate tabulated continuum file a bit with temperature, but better to do this over a grid of temperatures.</a:t>
            </a:r>
          </a:p>
        </p:txBody>
      </p:sp>
    </p:spTree>
    <p:extLst>
      <p:ext uri="{BB962C8B-B14F-4D97-AF65-F5344CB8AC3E}">
        <p14:creationId xmlns:p14="http://schemas.microsoft.com/office/powerpoint/2010/main" val="195644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2BAA2F-F23F-A74B-8C78-B5FC801D2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630" y="455661"/>
            <a:ext cx="8009822" cy="5721302"/>
          </a:xfrm>
        </p:spPr>
      </p:pic>
    </p:spTree>
    <p:extLst>
      <p:ext uri="{BB962C8B-B14F-4D97-AF65-F5344CB8AC3E}">
        <p14:creationId xmlns:p14="http://schemas.microsoft.com/office/powerpoint/2010/main" val="235893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B712-F7A4-3447-B07C-890729E1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VLT/MUSE </a:t>
            </a:r>
            <a:r>
              <a:rPr lang="en-US" dirty="0" err="1"/>
              <a:t>ExoMOL</a:t>
            </a:r>
            <a:r>
              <a:rPr lang="en-US" dirty="0"/>
              <a:t> NH</a:t>
            </a:r>
            <a:r>
              <a:rPr lang="en-US" baseline="-25000" dirty="0"/>
              <a:t>3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9BAEF4-26C0-634E-84B1-C34692587F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50723"/>
            <a:ext cx="5181600" cy="3701142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60ACDAD-0EB2-474D-B2E7-251C174E56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50723"/>
            <a:ext cx="5181600" cy="3701142"/>
          </a:xfrm>
        </p:spPr>
      </p:pic>
    </p:spTree>
    <p:extLst>
      <p:ext uri="{BB962C8B-B14F-4D97-AF65-F5344CB8AC3E}">
        <p14:creationId xmlns:p14="http://schemas.microsoft.com/office/powerpoint/2010/main" val="406187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38BFA-871F-BA4C-911F-B1A73AEA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Giver et al. (1975) - 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140F33-44E5-5148-85E6-61B8A9EB23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50723"/>
            <a:ext cx="5181600" cy="370114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97F82A-69AF-7C4D-89F4-6F2103F6A3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50723"/>
            <a:ext cx="5181600" cy="3701142"/>
          </a:xfrm>
        </p:spPr>
      </p:pic>
    </p:spTree>
    <p:extLst>
      <p:ext uri="{BB962C8B-B14F-4D97-AF65-F5344CB8AC3E}">
        <p14:creationId xmlns:p14="http://schemas.microsoft.com/office/powerpoint/2010/main" val="22682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38BFA-871F-BA4C-911F-B1A73AEA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Giver et al. (1975) continued and Bowles et al. (2008)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140F33-44E5-5148-85E6-61B8A9EB23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1" y="2150723"/>
            <a:ext cx="5181598" cy="3701142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BEA40A-E5C1-0248-ADDA-4649E5A75A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50723"/>
            <a:ext cx="5181600" cy="3701142"/>
          </a:xfrm>
        </p:spPr>
      </p:pic>
    </p:spTree>
    <p:extLst>
      <p:ext uri="{BB962C8B-B14F-4D97-AF65-F5344CB8AC3E}">
        <p14:creationId xmlns:p14="http://schemas.microsoft.com/office/powerpoint/2010/main" val="339783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F176-2E8F-094F-BEC3-C3FA5036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K-tables, LBL-lookup tables and line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701C2-F3A6-EC4F-9792-2132B9F88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all generate our own tables, but it would be so nice to be able to share previously computed tables.</a:t>
            </a:r>
          </a:p>
          <a:p>
            <a:r>
              <a:rPr lang="en-US" dirty="0"/>
              <a:t>Need somewhere with a lot of storage.</a:t>
            </a:r>
          </a:p>
          <a:p>
            <a:pPr lvl="1"/>
            <a:r>
              <a:rPr lang="en-US" dirty="0"/>
              <a:t>Cloud?</a:t>
            </a:r>
          </a:p>
          <a:p>
            <a:pPr lvl="1"/>
            <a:r>
              <a:rPr lang="en-US" dirty="0"/>
              <a:t>Hosted Site?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7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344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NEMESIS Line data and  k-distribution data</vt:lpstr>
      <vt:lpstr>Gaseous Absorption Data</vt:lpstr>
      <vt:lpstr>Dealing with billions of weak lines</vt:lpstr>
      <vt:lpstr>PowerPoint Presentation</vt:lpstr>
      <vt:lpstr>VLT/MUSE ExoMOL NH3</vt:lpstr>
      <vt:lpstr>Comparison with Giver et al. (1975) - A</vt:lpstr>
      <vt:lpstr>Comparison with Giver et al. (1975) continued and Bowles et al. (2008)</vt:lpstr>
      <vt:lpstr>K-tables, LBL-lookup tables and line data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NEMESIS retrieval model: from the Solar System to Exoplanets</dc:title>
  <dc:creator>Patrick Irwin</dc:creator>
  <cp:lastModifiedBy>Patrick Irwin</cp:lastModifiedBy>
  <cp:revision>19</cp:revision>
  <dcterms:created xsi:type="dcterms:W3CDTF">2018-06-16T14:18:27Z</dcterms:created>
  <dcterms:modified xsi:type="dcterms:W3CDTF">2018-06-24T10:05:17Z</dcterms:modified>
</cp:coreProperties>
</file>