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10" r:id="rId3"/>
    <p:sldId id="589" r:id="rId4"/>
    <p:sldId id="590" r:id="rId5"/>
    <p:sldId id="591" r:id="rId6"/>
    <p:sldId id="593" r:id="rId7"/>
    <p:sldId id="315" r:id="rId8"/>
    <p:sldId id="5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3FD9C-6D93-C448-89DB-FF97891E7027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C5D99-D13E-0A47-BA6B-58AD9307E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5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F74A-91AA-CF49-80F2-21012DE84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E9AEA-82CC-E946-8F5A-37D09F1B8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F4451-A406-514B-9BFE-3A353B8F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CE93-5459-1A41-B4A0-816719A8C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5462F-9EA3-4745-8FC1-654745FC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3B0C24D4-CCB1-0248-A524-6BD9ADB41A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8A30-0386-7C4D-B3F9-6A0FE517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4D2E1-D7C5-2940-9077-BC552E138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B110A-F2AF-3E4A-83C5-95BA361B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2812-18E1-A948-8A4D-C4E6D4B8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C1DA-709F-B041-B495-70507F4C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3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B537F-7758-C94F-85D6-5303C148F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F0C96-6E84-624F-AEA4-6E115987C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B5811-F312-7740-B4A5-92DB34D6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28958-6D74-9045-872B-99F0594F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9B35-0AAF-974C-AE1B-536AFA97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3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6F58-F163-8D44-991D-14B1B765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B1A8-2CD0-3D4F-81D3-A6E78DD5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4F49-930E-CE4A-A105-C45127C3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E5F8-A1BE-A84F-A5E2-ED99DACE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9CB9-EF0E-9940-B78B-879B5541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517A-AF1C-8245-AF6B-2C814224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5D414-1BFD-054C-88C9-0A695ED3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435F7-FA8C-F54E-AAD6-220E06FF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75171-C1EE-5A4E-8A05-21D2925F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DE8D-2590-F141-9137-D31700B6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5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AF0C-DED4-A44C-902D-7D38338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CC11D-223B-A640-B4DA-A85671BD2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43D29-15BF-6049-8DCF-022A9BEF0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6649A-A0EB-6744-ACFF-47B6DE7F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9AB5B-D7E8-B34C-8150-82ECE243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25B9C-2774-ED47-B211-F0023BC9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9CC-8BC2-1C4B-BD6B-F5EFAE74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6A03-CEF8-4A41-B080-847A3BAE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70EB-EE12-C74C-AE53-538AE7EEE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A7A5D-B4A4-FF4D-A466-BA3E9A9BF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D144E-D0DB-6F40-B63F-0C0A97F5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0E5EB-0A41-F547-8840-B1FBEF30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D0C85-9912-ED4C-9699-4F954FC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6685D-4F08-2144-9F5F-F8B571A0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7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8A26-2D31-D54E-9EBC-02B34FC0F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416B5C-015C-2340-A12E-F3336166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1CCAB-1C50-D34A-B0D7-D85D3531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732C5-2A0F-4545-B195-70C3E6D8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04492-F616-7B4D-BF09-193100A6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C4E88-2797-7D46-B35C-CA23E3F5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A1A0-938E-D143-B392-9D9A69E74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2FD3-BD00-0E45-B728-8CB4B85B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3B1D-450E-8049-AABF-7B086A4BE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DDC62-A415-334F-9700-B2871E1BE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06D4-72D7-2247-A8FC-35848720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46F7-67D1-4D4C-AB2E-2DDCFA9F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B6A4A-DF47-4548-899A-BC8BCE8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8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81C6-8913-6547-BFFC-32B9AEE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9A130-E909-5D40-A960-FABB6ECD8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B944D-18A6-5B40-986A-EA63BF0AD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9C7C5-1022-BC48-82AF-94AB0515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2439-EBA3-4E48-9A22-A883A48F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AE70E-802C-BE40-B590-8C683D73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7C024-7D5F-274D-9F9A-0DA0AA82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D502-6B79-5144-AE3F-D39C436B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DC4F2-FE38-EB43-B346-80009159E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C4F7-7BAC-C744-98E9-F76CB49D2E58}" type="datetimeFigureOut">
              <a:rPr lang="en-US" smtClean="0"/>
              <a:t>6/24/18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F2DE-8DA9-5445-B39E-029E75FFD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F6D66-D313-F74E-8A16-32A362247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37C6B-1BBA-7848-BD4A-171E559683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ox_brand_special_pos_rect.eps">
            <a:extLst>
              <a:ext uri="{FF2B5EF4-FFF2-40B4-BE49-F238E27FC236}">
                <a16:creationId xmlns:a16="http://schemas.microsoft.com/office/drawing/2014/main" id="{BCE98734-BABA-1549-B9D4-17A595A69D8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6488"/>
            <a:ext cx="2667022" cy="8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4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A79F1-B739-1245-9AC0-95D0786C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371" y="1013506"/>
            <a:ext cx="10657115" cy="2328408"/>
          </a:xfrm>
        </p:spPr>
        <p:txBody>
          <a:bodyPr>
            <a:normAutofit/>
          </a:bodyPr>
          <a:lstStyle/>
          <a:p>
            <a:r>
              <a:rPr lang="en-GB" b="1" dirty="0"/>
              <a:t>NEMESIS History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CC911-5EB9-D443-BF93-E7975F6D7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3987" y="424497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Patrick Irwin</a:t>
            </a:r>
          </a:p>
          <a:p>
            <a:r>
              <a:rPr lang="en-US" sz="4000" dirty="0"/>
              <a:t>University of Oxford</a:t>
            </a:r>
          </a:p>
        </p:txBody>
      </p:sp>
    </p:spTree>
    <p:extLst>
      <p:ext uri="{BB962C8B-B14F-4D97-AF65-F5344CB8AC3E}">
        <p14:creationId xmlns:p14="http://schemas.microsoft.com/office/powerpoint/2010/main" val="153274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NEMESIS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503364"/>
            <a:ext cx="7413172" cy="448378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on-linear Optimal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stimator for </a:t>
            </a:r>
            <a:r>
              <a:rPr lang="en-US" b="1" dirty="0" err="1">
                <a:solidFill>
                  <a:srgbClr val="FF0000"/>
                </a:solidFill>
              </a:rPr>
              <a:t>M</a:t>
            </a:r>
            <a:r>
              <a:rPr lang="en-US" dirty="0" err="1"/>
              <a:t>ultivariat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dirty="0"/>
              <a:t> Spectral </a:t>
            </a:r>
            <a:r>
              <a:rPr lang="en-US" dirty="0" err="1"/>
              <a:t>Analy</a:t>
            </a:r>
            <a:r>
              <a:rPr lang="en-US" b="1" dirty="0" err="1">
                <a:solidFill>
                  <a:srgbClr val="FF0000"/>
                </a:solidFill>
              </a:rPr>
              <a:t>SIS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Originally developed for solar system studies (Cassini/CIRS observations of Jupiter, Saturn and Titan), but extended for primary transit, secondary eclipse and direct imaging of exoplanets/brown dwarfs.</a:t>
            </a:r>
          </a:p>
          <a:p>
            <a:r>
              <a:rPr lang="en-US" dirty="0"/>
              <a:t>Designed from start to be generally applicable to </a:t>
            </a:r>
            <a:r>
              <a:rPr lang="en-US" b="1" dirty="0"/>
              <a:t>any</a:t>
            </a:r>
            <a:r>
              <a:rPr lang="en-US" dirty="0"/>
              <a:t> planetary atmosphere and originally designed for use with a correlated-k forward model.</a:t>
            </a:r>
          </a:p>
          <a:p>
            <a:r>
              <a:rPr lang="en-US" dirty="0"/>
              <a:t>Handles thermal emission and scattering (multiple and single-scattering.</a:t>
            </a:r>
          </a:p>
          <a:p>
            <a:r>
              <a:rPr lang="en-US" dirty="0"/>
              <a:t>Core retrieval code based on </a:t>
            </a:r>
            <a:r>
              <a:rPr lang="en-US" b="1" dirty="0"/>
              <a:t>Optimal Estimation</a:t>
            </a:r>
            <a:r>
              <a:rPr lang="en-US" dirty="0"/>
              <a:t>.</a:t>
            </a:r>
          </a:p>
          <a:p>
            <a:r>
              <a:rPr lang="en-US" dirty="0"/>
              <a:t>Code written in FORTRAN.</a:t>
            </a:r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Content Placeholder 4" descr="Nemesis.jpg">
            <a:extLst>
              <a:ext uri="{FF2B5EF4-FFF2-40B4-BE49-F238E27FC236}">
                <a16:creationId xmlns:a16="http://schemas.microsoft.com/office/drawing/2014/main" id="{01B785CB-B88B-5841-847E-AB9EEBAA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8277" r="-28277"/>
          <a:stretch>
            <a:fillRect/>
          </a:stretch>
        </p:blipFill>
        <p:spPr>
          <a:xfrm>
            <a:off x="7941823" y="1210189"/>
            <a:ext cx="38862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1901" y="633270"/>
            <a:ext cx="2626043" cy="54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4970A2-6DC5-BD4A-94E2-0EF2D1167DFE}"/>
              </a:ext>
            </a:extLst>
          </p:cNvPr>
          <p:cNvSpPr/>
          <p:nvPr/>
        </p:nvSpPr>
        <p:spPr>
          <a:xfrm>
            <a:off x="7217155" y="6257921"/>
            <a:ext cx="4136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‘Nemesis’ by Alfred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Rethel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(1816 – 1859)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85822-44DC-7249-A402-33E64C38DFAC}"/>
              </a:ext>
            </a:extLst>
          </p:cNvPr>
          <p:cNvSpPr txBox="1"/>
          <p:nvPr/>
        </p:nvSpPr>
        <p:spPr>
          <a:xfrm>
            <a:off x="2908938" y="5646752"/>
            <a:ext cx="5032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version of the manual has another title picture!</a:t>
            </a:r>
          </a:p>
        </p:txBody>
      </p:sp>
    </p:spTree>
    <p:extLst>
      <p:ext uri="{BB962C8B-B14F-4D97-AF65-F5344CB8AC3E}">
        <p14:creationId xmlns:p14="http://schemas.microsoft.com/office/powerpoint/2010/main" val="42474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A35-5FD8-4E4A-8920-A6699E86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NEMESIS Timeline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CDD0-8D5D-4142-AA6C-EBBF42639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RADTRANS (1994 - )</a:t>
            </a:r>
          </a:p>
          <a:p>
            <a:pPr lvl="1"/>
            <a:r>
              <a:rPr lang="en-US" dirty="0"/>
              <a:t>Forward model code, developed from Simon </a:t>
            </a:r>
            <a:r>
              <a:rPr lang="en-US" dirty="0" err="1"/>
              <a:t>Calcutt’s</a:t>
            </a:r>
            <a:r>
              <a:rPr lang="en-US" dirty="0"/>
              <a:t> GENLBL Line-by-line code (which itself has heritage from GENLN2, now part of RFM).</a:t>
            </a:r>
          </a:p>
          <a:p>
            <a:pPr lvl="1"/>
            <a:r>
              <a:rPr lang="en-US" dirty="0"/>
              <a:t>Extended to add band-model and correlated-k calculations.</a:t>
            </a:r>
          </a:p>
          <a:p>
            <a:pPr lvl="1"/>
            <a:r>
              <a:rPr lang="en-US" dirty="0"/>
              <a:t>Extended to add multiple-scattering calculation from Matrix Operator Plane-Parallel Formulation of </a:t>
            </a:r>
            <a:r>
              <a:rPr lang="en-US" dirty="0" err="1"/>
              <a:t>Plass</a:t>
            </a:r>
            <a:r>
              <a:rPr lang="en-US" dirty="0"/>
              <a:t> et al. (1973). Scattering code originally written by Lukas Kamp.</a:t>
            </a:r>
          </a:p>
          <a:p>
            <a:pPr lvl="1"/>
            <a:r>
              <a:rPr lang="en-US" dirty="0"/>
              <a:t>All the basic atmospheric layering and path calculations are RADTRANS.</a:t>
            </a:r>
          </a:p>
          <a:p>
            <a:pPr lvl="1"/>
            <a:r>
              <a:rPr lang="en-US" dirty="0"/>
              <a:t>The suite still has its executable program, </a:t>
            </a:r>
            <a:r>
              <a:rPr lang="en-US" dirty="0" err="1"/>
              <a:t>Radtrans</a:t>
            </a:r>
            <a:r>
              <a:rPr lang="en-US" dirty="0"/>
              <a:t>, but this is now seldom used.</a:t>
            </a:r>
          </a:p>
        </p:txBody>
      </p:sp>
    </p:spTree>
    <p:extLst>
      <p:ext uri="{BB962C8B-B14F-4D97-AF65-F5344CB8AC3E}">
        <p14:creationId xmlns:p14="http://schemas.microsoft.com/office/powerpoint/2010/main" val="23914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BA3A-662E-2E4D-BC1A-94493E8F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6" y="1"/>
            <a:ext cx="10328189" cy="852616"/>
          </a:xfrm>
        </p:spPr>
        <p:txBody>
          <a:bodyPr/>
          <a:lstStyle/>
          <a:p>
            <a:r>
              <a:rPr lang="en-US" b="1" dirty="0"/>
              <a:t>NEMESIS Timeline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69AA6-2F9B-9542-B384-2EDA518A2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45" y="852617"/>
            <a:ext cx="10515600" cy="53999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NEWCPHASE, REFLRET, SAMPLERED, PCARET (1996 - 2003)</a:t>
            </a:r>
          </a:p>
          <a:p>
            <a:pPr lvl="1"/>
            <a:r>
              <a:rPr lang="en-US" dirty="0"/>
              <a:t>Retrieval code developed for Galileo NIMS analysis.</a:t>
            </a:r>
          </a:p>
          <a:p>
            <a:r>
              <a:rPr lang="en-US" dirty="0"/>
              <a:t>CIRSRAD (2000ish - )</a:t>
            </a:r>
          </a:p>
          <a:p>
            <a:pPr lvl="1"/>
            <a:r>
              <a:rPr lang="en-US" dirty="0"/>
              <a:t>Stripped-down version of RADTRANS forward model, optimized for correlated-k</a:t>
            </a:r>
          </a:p>
          <a:p>
            <a:r>
              <a:rPr lang="en-US" dirty="0"/>
              <a:t>CIRSRADG(2002ish - )</a:t>
            </a:r>
          </a:p>
          <a:p>
            <a:pPr lvl="1"/>
            <a:r>
              <a:rPr lang="en-US" dirty="0"/>
              <a:t>Extended version of CIRSRAD, where Jacobeans calculated implicitly.</a:t>
            </a:r>
          </a:p>
          <a:p>
            <a:r>
              <a:rPr lang="en-US" dirty="0"/>
              <a:t>OXCIRS, OXCIRSG (2002)</a:t>
            </a:r>
          </a:p>
          <a:p>
            <a:pPr lvl="1"/>
            <a:r>
              <a:rPr lang="en-US" dirty="0"/>
              <a:t>Retrieval models built on top of CIRSRAD and CIRSRADG specifically for Oxford CIRS Retrievals.</a:t>
            </a:r>
          </a:p>
          <a:p>
            <a:r>
              <a:rPr lang="en-US" dirty="0"/>
              <a:t>NEMESIS (2003 - )</a:t>
            </a:r>
          </a:p>
          <a:p>
            <a:pPr lvl="1"/>
            <a:r>
              <a:rPr lang="en-US" dirty="0"/>
              <a:t>Incorporation of all previous codes to be generally applicable to retrievals in any planetary atmosphere. Uses CIRSRAD and CIRSRADG as its forward model.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3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D43-8238-5240-882D-A851F57D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 Infinity and Beyond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402E-67BC-A44B-872F-3C0594A40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2004 – Updated to work in wavelength or wavenumber space</a:t>
            </a:r>
          </a:p>
          <a:p>
            <a:r>
              <a:rPr lang="en-US" dirty="0"/>
              <a:t>2005 – Updated to work with channel-integrated k-tables</a:t>
            </a:r>
          </a:p>
          <a:p>
            <a:r>
              <a:rPr lang="en-US" dirty="0"/>
              <a:t>2006 – Updated for Mars Climate Surveyor observations</a:t>
            </a:r>
          </a:p>
          <a:p>
            <a:r>
              <a:rPr lang="en-US" dirty="0"/>
              <a:t>2011 – Updated to allow LBL calculations</a:t>
            </a:r>
          </a:p>
          <a:p>
            <a:r>
              <a:rPr lang="en-US" dirty="0"/>
              <a:t>2017 – Updated for pre-tabulated LBL look-up tables.</a:t>
            </a:r>
          </a:p>
          <a:p>
            <a:r>
              <a:rPr lang="en-US" dirty="0"/>
              <a:t>2018 – New branch created using python wrappers for Monte-Carlo Markov Chain (MCMC) and Nested Sampling Retrievals. </a:t>
            </a:r>
          </a:p>
        </p:txBody>
      </p:sp>
    </p:spTree>
    <p:extLst>
      <p:ext uri="{BB962C8B-B14F-4D97-AF65-F5344CB8AC3E}">
        <p14:creationId xmlns:p14="http://schemas.microsoft.com/office/powerpoint/2010/main" val="353083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54991-56B6-CC4F-ABC6-4E5E622D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NEMESIS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C4E4A-A7A6-BF44-B516-1ADD94C3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" y="1417852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Originally, I wanted one NEMESIS </a:t>
            </a:r>
          </a:p>
          <a:p>
            <a:pPr lvl="1"/>
            <a:r>
              <a:rPr lang="en-US" dirty="0"/>
              <a:t>“One ring to rule them all and in the darkness bind them”</a:t>
            </a:r>
          </a:p>
          <a:p>
            <a:r>
              <a:rPr lang="en-US" dirty="0"/>
              <a:t>NEMESIS sits on top of the CIRSRAD and CIRSRADG forward models.</a:t>
            </a:r>
          </a:p>
          <a:p>
            <a:pPr lvl="1"/>
            <a:r>
              <a:rPr lang="en-US" dirty="0"/>
              <a:t>NEMESIS creates the .pat, .</a:t>
            </a:r>
            <a:r>
              <a:rPr lang="en-US" dirty="0" err="1"/>
              <a:t>drv</a:t>
            </a:r>
            <a:r>
              <a:rPr lang="en-US" dirty="0"/>
              <a:t>, .</a:t>
            </a:r>
            <a:r>
              <a:rPr lang="en-US" dirty="0" err="1"/>
              <a:t>spx</a:t>
            </a:r>
            <a:r>
              <a:rPr lang="en-US" dirty="0"/>
              <a:t>, etc. files necessary to make a calculation</a:t>
            </a:r>
          </a:p>
          <a:p>
            <a:pPr lvl="1"/>
            <a:r>
              <a:rPr lang="en-US" dirty="0"/>
              <a:t>Different applications need such different CIRSRAD/CIRSRADG setups that a number of variants have developed:</a:t>
            </a:r>
          </a:p>
          <a:p>
            <a:pPr lvl="1"/>
            <a:r>
              <a:rPr lang="en-US" dirty="0"/>
              <a:t>NEMESIS (most general purpose)</a:t>
            </a:r>
          </a:p>
          <a:p>
            <a:pPr lvl="1"/>
            <a:r>
              <a:rPr lang="en-US" dirty="0"/>
              <a:t>NEMESISL (optimized layering scheme for limb-calculations)</a:t>
            </a:r>
          </a:p>
          <a:p>
            <a:pPr lvl="1"/>
            <a:r>
              <a:rPr lang="en-US" dirty="0"/>
              <a:t>NEMESISMCS (optimized for MCS retrievals)</a:t>
            </a:r>
          </a:p>
          <a:p>
            <a:pPr lvl="1"/>
            <a:r>
              <a:rPr lang="en-US" dirty="0"/>
              <a:t>NEMESISPT (Exoplanet Primary Transits)</a:t>
            </a:r>
          </a:p>
          <a:p>
            <a:pPr lvl="1"/>
            <a:r>
              <a:rPr lang="en-US" dirty="0"/>
              <a:t>NEMESISDISC (Exoplanet secondary eclipse and direct imaging exoplanets)</a:t>
            </a:r>
          </a:p>
          <a:p>
            <a:r>
              <a:rPr lang="en-US" dirty="0"/>
              <a:t>Most recently there is a python-wrapped version for MCMC and Nested Sampling. This is still being reconciled with the core, ‘classic’ NEMESIS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5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NEMESIS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503364"/>
            <a:ext cx="7413172" cy="44837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Code widely used for solar system spectral analyses. Has been successfully applied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Cassini/CIRS – Jupiter, Saturn, Titan (mid-IR)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ALMA – Titan (microwave)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Venus Express/VIRTIS – Venus (near-IR)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Galileo/NIMS - Jupiter (near-IR)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VLT/VISIR – Jupiter, Saturn (mid-IR)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Gemini/NIFS – Uranus, Neptune (near-IR)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VLT/SINFONI – Uranus, Neptune (near-IR)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VLT/MUSE – Jupiter (vis)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Mars Climate Sounder – Mars (mid-IR)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Mars Trace Gas Orbiter – Mars (near-IR)</a:t>
            </a:r>
          </a:p>
          <a:p>
            <a:r>
              <a:rPr lang="en-US" dirty="0"/>
              <a:t>Single set of routines. </a:t>
            </a:r>
            <a:r>
              <a:rPr lang="en-US" dirty="0" err="1"/>
              <a:t>Optimisations</a:t>
            </a:r>
            <a:r>
              <a:rPr lang="en-US" dirty="0"/>
              <a:t>/bug corrections/new observation geometries implemented by one set of users immediately available to others via </a:t>
            </a:r>
            <a:r>
              <a:rPr lang="en-US" dirty="0" err="1"/>
              <a:t>gitlab</a:t>
            </a:r>
            <a:r>
              <a:rPr lang="en-US" dirty="0"/>
              <a:t>.</a:t>
            </a:r>
          </a:p>
          <a:p>
            <a:r>
              <a:rPr lang="en-US" dirty="0"/>
              <a:t>Code has been validated repeatedly against other codes for multiple different targets.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82296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1355" y="751114"/>
            <a:ext cx="2626043" cy="54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339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94EE-3442-1446-9EE6-4FC25132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Don’t Forget! </a:t>
            </a:r>
            <a:br>
              <a:rPr lang="en-US" b="1" dirty="0"/>
            </a:br>
            <a:r>
              <a:rPr lang="en-US" b="1" dirty="0" err="1"/>
              <a:t>CIRSradg_wave</a:t>
            </a:r>
            <a:r>
              <a:rPr lang="en-US" b="1" dirty="0"/>
              <a:t>, </a:t>
            </a:r>
            <a:r>
              <a:rPr lang="en-US" b="1" dirty="0" err="1"/>
              <a:t>CIRSdrv_wave</a:t>
            </a:r>
            <a:r>
              <a:rPr lang="en-US" b="1" dirty="0"/>
              <a:t> and </a:t>
            </a:r>
            <a:r>
              <a:rPr lang="en-US" b="1" dirty="0" err="1"/>
              <a:t>LBLdrv_wave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5671E-BEA7-604F-854A-69917820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NEMESIS (and variants) sits on top of CIRSRAD and CIRSRADG forward models.</a:t>
            </a:r>
          </a:p>
          <a:p>
            <a:r>
              <a:rPr lang="en-US" dirty="0"/>
              <a:t>Programs generate .pat and other files necessary to define the calculation.</a:t>
            </a:r>
          </a:p>
          <a:p>
            <a:r>
              <a:rPr lang="en-US" dirty="0"/>
              <a:t>For general purpose calculations, e.g. trialing different path setups, the programs </a:t>
            </a:r>
            <a:r>
              <a:rPr lang="en-US" dirty="0" err="1"/>
              <a:t>CIRSradg_wave</a:t>
            </a:r>
            <a:r>
              <a:rPr lang="en-US" dirty="0"/>
              <a:t>, </a:t>
            </a:r>
            <a:r>
              <a:rPr lang="en-US" dirty="0" err="1"/>
              <a:t>CIRSrad_wave</a:t>
            </a:r>
            <a:r>
              <a:rPr lang="en-US" dirty="0"/>
              <a:t> and </a:t>
            </a:r>
            <a:r>
              <a:rPr lang="en-US" dirty="0" err="1"/>
              <a:t>LBLdrv_wave</a:t>
            </a:r>
            <a:r>
              <a:rPr lang="en-US" dirty="0"/>
              <a:t> exist to run the forward models directly.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82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730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NEMESIS History</vt:lpstr>
      <vt:lpstr>NEMESIS </vt:lpstr>
      <vt:lpstr>NEMESIS Timeline 1</vt:lpstr>
      <vt:lpstr>NEMESIS Timeline 2</vt:lpstr>
      <vt:lpstr>To Infinity and Beyond</vt:lpstr>
      <vt:lpstr>NEMESIS variants</vt:lpstr>
      <vt:lpstr>NEMESIS Applications</vt:lpstr>
      <vt:lpstr>Don’t Forget!  CIRSradg_wave, CIRSdrv_wave and LBLdrv_wave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NEMESIS retrieval model: from the Solar System to Exoplanets</dc:title>
  <dc:creator>Patrick Irwin</dc:creator>
  <cp:lastModifiedBy>Patrick Irwin</cp:lastModifiedBy>
  <cp:revision>17</cp:revision>
  <dcterms:created xsi:type="dcterms:W3CDTF">2018-06-16T14:18:27Z</dcterms:created>
  <dcterms:modified xsi:type="dcterms:W3CDTF">2018-06-24T10:02:24Z</dcterms:modified>
</cp:coreProperties>
</file>