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586" r:id="rId3"/>
    <p:sldId id="587" r:id="rId4"/>
    <p:sldId id="588" r:id="rId5"/>
    <p:sldId id="585" r:id="rId6"/>
    <p:sldId id="316" r:id="rId7"/>
    <p:sldId id="5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3FD9C-6D93-C448-89DB-FF97891E7027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C5D99-D13E-0A47-BA6B-58AD9307E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5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F74A-91AA-CF49-80F2-21012DE84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E9AEA-82CC-E946-8F5A-37D09F1B8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F4451-A406-514B-9BFE-3A353B8F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0CE93-5459-1A41-B4A0-816719A8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5462F-9EA3-4745-8FC1-654745FC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x_brand_special_pos_rect.eps">
            <a:extLst>
              <a:ext uri="{FF2B5EF4-FFF2-40B4-BE49-F238E27FC236}">
                <a16:creationId xmlns:a16="http://schemas.microsoft.com/office/drawing/2014/main" id="{3B0C24D4-CCB1-0248-A524-6BD9ADB41A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6488"/>
            <a:ext cx="2667022" cy="82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1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8A30-0386-7C4D-B3F9-6A0FE517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4D2E1-D7C5-2940-9077-BC552E138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110A-F2AF-3E4A-83C5-95BA361B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2812-18E1-A948-8A4D-C4E6D4B8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4C1DA-709F-B041-B495-70507F4C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3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B537F-7758-C94F-85D6-5303C148F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F0C96-6E84-624F-AEA4-6E115987C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B5811-F312-7740-B4A5-92DB34D6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28958-6D74-9045-872B-99F0594F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9B35-0AAF-974C-AE1B-536AFA97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3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6F58-F163-8D44-991D-14B1B765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B1A8-2CD0-3D4F-81D3-A6E78DD56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B4F49-930E-CE4A-A105-C45127C3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AE5F8-A1BE-A84F-A5E2-ED99DACE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A9CB9-EF0E-9940-B78B-879B5541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7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517A-AF1C-8245-AF6B-2C814224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5D414-1BFD-054C-88C9-0A695ED35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435F7-FA8C-F54E-AAD6-220E06FF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75171-C1EE-5A4E-8A05-21D2925F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DDE8D-2590-F141-9137-D31700B6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5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AF0C-DED4-A44C-902D-7D383384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C11D-223B-A640-B4DA-A85671BD2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43D29-15BF-6049-8DCF-022A9BEF0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6649A-A0EB-6744-ACFF-47B6DE7F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9AB5B-D7E8-B34C-8150-82ECE243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25B9C-2774-ED47-B211-F0023BC9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9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29CC-8BC2-1C4B-BD6B-F5EFAE74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46A03-CEF8-4A41-B080-847A3BAE7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770EB-EE12-C74C-AE53-538AE7EEE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A7A5D-B4A4-FF4D-A466-BA3E9A9BF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D144E-D0DB-6F40-B63F-0C0A97F5C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0E5EB-0A41-F547-8840-B1FBEF30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D0C85-9912-ED4C-9699-4F954FCD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6685D-4F08-2144-9F5F-F8B571A0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7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8A26-2D31-D54E-9EBC-02B34FC0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16B5C-015C-2340-A12E-F3336166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1CCAB-1C50-D34A-B0D7-D85D3531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732C5-2A0F-4545-B195-70C3E6D8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04492-F616-7B4D-BF09-193100A6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C4E88-2797-7D46-B35C-CA23E3F5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BA1A0-938E-D143-B392-9D9A69E7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7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2FD3-BD00-0E45-B728-8CB4B85B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C3B1D-450E-8049-AABF-7B086A4BE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DDC62-A415-334F-9700-B2871E1BE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006D4-72D7-2247-A8FC-35848720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746F7-67D1-4D4C-AB2E-2DDCFA9F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B6A4A-DF47-4548-899A-BC8BCE83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8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81C6-8913-6547-BFFC-32B9AEE6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9A130-E909-5D40-A960-FABB6ECD8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B944D-18A6-5B40-986A-EA63BF0AD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9C7C5-1022-BC48-82AF-94AB0515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22439-EBA3-4E48-9A22-A883A48F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AE70E-802C-BE40-B590-8C683D73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5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7C024-7D5F-274D-9F9A-0DA0AA82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FD502-6B79-5144-AE3F-D39C436B8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DC4F2-FE38-EB43-B346-80009159E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5F2DE-8DA9-5445-B39E-029E75FFD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F6D66-D313-F74E-8A16-32A362247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x_brand_special_pos_rect.eps">
            <a:extLst>
              <a:ext uri="{FF2B5EF4-FFF2-40B4-BE49-F238E27FC236}">
                <a16:creationId xmlns:a16="http://schemas.microsoft.com/office/drawing/2014/main" id="{BCE98734-BABA-1549-B9D4-17A595A69D8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6488"/>
            <a:ext cx="2667022" cy="82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4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79F1-B739-1245-9AC0-95D0786CE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371" y="1013506"/>
            <a:ext cx="10657115" cy="2328408"/>
          </a:xfrm>
        </p:spPr>
        <p:txBody>
          <a:bodyPr>
            <a:normAutofit/>
          </a:bodyPr>
          <a:lstStyle/>
          <a:p>
            <a:r>
              <a:rPr lang="en-GB" b="1" dirty="0"/>
              <a:t>NEMESIS Cloud Refractive Index Retrievals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CC911-5EB9-D443-BF93-E7975F6D7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3987" y="4244975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Patrick Irwin</a:t>
            </a:r>
          </a:p>
          <a:p>
            <a:r>
              <a:rPr lang="en-US" sz="4000" dirty="0"/>
              <a:t>University of Oxford</a:t>
            </a:r>
          </a:p>
        </p:txBody>
      </p:sp>
    </p:spTree>
    <p:extLst>
      <p:ext uri="{BB962C8B-B14F-4D97-AF65-F5344CB8AC3E}">
        <p14:creationId xmlns:p14="http://schemas.microsoft.com/office/powerpoint/2010/main" val="153274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E36CA-7E45-634A-952F-E0FCC015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Refractive Index Retrievals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FB498-D052-5D4D-962A-72202692E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Uranus/Neptune spectra (indeed all Giant Planet spectra) hampered by lack of knowledge of what the clouds are made of and what their scattering properties are. </a:t>
            </a:r>
          </a:p>
          <a:p>
            <a:pPr lvl="1"/>
            <a:r>
              <a:rPr lang="en-US" dirty="0"/>
              <a:t>Problem led to all sorts of piecemeal adjustments to scattering albedos, extinction cross-sections, and phase function asymmetry.</a:t>
            </a:r>
          </a:p>
          <a:p>
            <a:r>
              <a:rPr lang="en-US" dirty="0"/>
              <a:t>Wanted a retrieval scheme that was more general, but at least moderately physically self-consistent.</a:t>
            </a:r>
          </a:p>
          <a:p>
            <a:r>
              <a:rPr lang="en-US" dirty="0"/>
              <a:t>Led to implementation of retrieval model code 444.</a:t>
            </a:r>
          </a:p>
        </p:txBody>
      </p:sp>
    </p:spTree>
    <p:extLst>
      <p:ext uri="{BB962C8B-B14F-4D97-AF65-F5344CB8AC3E}">
        <p14:creationId xmlns:p14="http://schemas.microsoft.com/office/powerpoint/2010/main" val="328556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B949E-3B1F-8242-A74E-66CEBF25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Refractive Index Retrievals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D185E-322D-3648-B0A8-23EDD3E70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Fix </a:t>
            </a:r>
            <a:r>
              <a:rPr lang="en-US" dirty="0" err="1"/>
              <a:t>n</a:t>
            </a:r>
            <a:r>
              <a:rPr lang="en-US" baseline="-25000" dirty="0" err="1"/>
              <a:t>r</a:t>
            </a:r>
            <a:r>
              <a:rPr lang="en-US" dirty="0"/>
              <a:t> to a certain value at a reference wavelength </a:t>
            </a:r>
            <a:r>
              <a:rPr lang="en-US" dirty="0">
                <a:latin typeface="Symbol" pitchFamily="2" charset="2"/>
              </a:rPr>
              <a:t>l</a:t>
            </a:r>
            <a:r>
              <a:rPr lang="en-US" baseline="-25000" dirty="0"/>
              <a:t>0</a:t>
            </a:r>
          </a:p>
          <a:p>
            <a:pPr lvl="1"/>
            <a:r>
              <a:rPr lang="en-US" dirty="0"/>
              <a:t>Define a model imaginary refractive index spectrum 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(</a:t>
            </a:r>
            <a:r>
              <a:rPr lang="en-US" dirty="0" err="1">
                <a:latin typeface="Symbol" pitchFamily="2" charset="2"/>
              </a:rPr>
              <a:t>l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/>
              <a:t>) and adjust for each iteration. Also fit for mean particle size and variance of size distribution.</a:t>
            </a:r>
          </a:p>
          <a:p>
            <a:pPr lvl="1"/>
            <a:r>
              <a:rPr lang="en-US" dirty="0"/>
              <a:t>Reconstruct </a:t>
            </a:r>
            <a:r>
              <a:rPr lang="en-US" dirty="0" err="1"/>
              <a:t>n</a:t>
            </a:r>
            <a:r>
              <a:rPr lang="en-US" baseline="-25000" dirty="0" err="1"/>
              <a:t>r</a:t>
            </a:r>
            <a:r>
              <a:rPr lang="en-US" dirty="0"/>
              <a:t>(</a:t>
            </a:r>
            <a:r>
              <a:rPr lang="en-US" dirty="0" err="1">
                <a:latin typeface="Symbol" pitchFamily="2" charset="2"/>
              </a:rPr>
              <a:t>l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/>
              <a:t>) from </a:t>
            </a:r>
            <a:r>
              <a:rPr lang="en-US" dirty="0" err="1"/>
              <a:t>n</a:t>
            </a:r>
            <a:r>
              <a:rPr lang="en-US" baseline="-25000" dirty="0" err="1"/>
              <a:t>r</a:t>
            </a:r>
            <a:r>
              <a:rPr lang="en-US" dirty="0"/>
              <a:t>(</a:t>
            </a:r>
            <a:r>
              <a:rPr lang="en-US" dirty="0">
                <a:latin typeface="Symbol" pitchFamily="2" charset="2"/>
              </a:rPr>
              <a:t>l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/>
              <a:t>) and 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(</a:t>
            </a:r>
            <a:r>
              <a:rPr lang="en-US" dirty="0" err="1">
                <a:latin typeface="Symbol" pitchFamily="2" charset="2"/>
              </a:rPr>
              <a:t>l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/>
              <a:t>) using </a:t>
            </a:r>
            <a:r>
              <a:rPr lang="en-US" dirty="0" err="1"/>
              <a:t>Kramers-Kronig</a:t>
            </a:r>
            <a:r>
              <a:rPr lang="en-US" dirty="0"/>
              <a:t> Relation.</a:t>
            </a:r>
          </a:p>
          <a:p>
            <a:pPr lvl="1"/>
            <a:r>
              <a:rPr lang="en-US" dirty="0"/>
              <a:t>Compute extinction cross-section spectrum, single scattering albedo spectrum and phase function spectra using Mie theory.</a:t>
            </a:r>
          </a:p>
          <a:p>
            <a:pPr lvl="1"/>
            <a:r>
              <a:rPr lang="en-US" dirty="0"/>
              <a:t>Fit phase function spectra with Combined </a:t>
            </a:r>
            <a:r>
              <a:rPr lang="en-US" dirty="0" err="1"/>
              <a:t>Henyey</a:t>
            </a:r>
            <a:r>
              <a:rPr lang="en-US" dirty="0"/>
              <a:t>-Greenstein phase function. This neatly averages over features characteristic of spherical particles such as ‘rainbow’ and ‘glory’ and is better suited to distribution of randomly orientated ice particles.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5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B949E-3B1F-8242-A74E-66CEBF25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Refractive Index Retrievals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D185E-322D-3648-B0A8-23EDD3E70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Works very well!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Works a bit too well!! </a:t>
            </a:r>
          </a:p>
          <a:p>
            <a:pPr lvl="1"/>
            <a:r>
              <a:rPr lang="en-US" dirty="0"/>
              <a:t>All too easy for any discrepancy between the modelled and measured spectra due to missing absorptions, inaccurate absorption data to end up as variations in the </a:t>
            </a:r>
            <a:r>
              <a:rPr lang="en-US" dirty="0" err="1"/>
              <a:t>n</a:t>
            </a:r>
            <a:r>
              <a:rPr lang="en-US" baseline="-25000" dirty="0" err="1"/>
              <a:t>i</a:t>
            </a:r>
            <a:r>
              <a:rPr lang="en-US" dirty="0"/>
              <a:t> spectrum, especially if this is tabulated at too fine a wavelength/wavenumber step. </a:t>
            </a:r>
          </a:p>
          <a:p>
            <a:r>
              <a:rPr lang="en-US" dirty="0"/>
              <a:t>Well worth using, but use with caution!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9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62A4-821C-9E4F-AD93-D8918F2D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175" y="277576"/>
            <a:ext cx="7615136" cy="1006475"/>
          </a:xfrm>
        </p:spPr>
        <p:txBody>
          <a:bodyPr/>
          <a:lstStyle/>
          <a:p>
            <a:r>
              <a:rPr lang="en-US" dirty="0"/>
              <a:t>Example. Uranus – Gemini/NIFS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C25F4C8-A932-B94D-B946-2A88DFF2E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175" y="1914424"/>
            <a:ext cx="75565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6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62A4-821C-9E4F-AD93-D8918F2D0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772" y="219211"/>
            <a:ext cx="7868055" cy="1162118"/>
          </a:xfrm>
        </p:spPr>
        <p:txBody>
          <a:bodyPr/>
          <a:lstStyle/>
          <a:p>
            <a:r>
              <a:rPr lang="en-US" dirty="0"/>
              <a:t>Example. Uranus – Gemini/NIFS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1AC84E85-923B-5648-96F3-A067877F66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30118"/>
            <a:ext cx="5181600" cy="4142352"/>
          </a:xfr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A9578695-A87B-8E46-B504-CDEB8D1B6F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1986227"/>
            <a:ext cx="5181600" cy="4030133"/>
          </a:xfrm>
        </p:spPr>
      </p:pic>
    </p:spTree>
    <p:extLst>
      <p:ext uri="{BB962C8B-B14F-4D97-AF65-F5344CB8AC3E}">
        <p14:creationId xmlns:p14="http://schemas.microsoft.com/office/powerpoint/2010/main" val="404956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9D7BBE-BCE7-7243-80AC-3F56A8EE65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067" y="447474"/>
            <a:ext cx="9905219" cy="557168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E576D-CF98-0447-B364-C1D0D550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1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293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Office Theme</vt:lpstr>
      <vt:lpstr>NEMESIS Cloud Refractive Index Retrievals</vt:lpstr>
      <vt:lpstr>Refractive Index Retrievals</vt:lpstr>
      <vt:lpstr>Refractive Index Retrievals</vt:lpstr>
      <vt:lpstr>Refractive Index Retrievals</vt:lpstr>
      <vt:lpstr>Example. Uranus – Gemini/NIFS</vt:lpstr>
      <vt:lpstr>Example. Uranus – Gemini/NIFS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NEMESIS retrieval model: from the Solar System to Exoplanets</dc:title>
  <dc:creator>Patrick Irwin</dc:creator>
  <cp:lastModifiedBy>Patrick Irwin</cp:lastModifiedBy>
  <cp:revision>18</cp:revision>
  <dcterms:created xsi:type="dcterms:W3CDTF">2018-06-16T14:18:27Z</dcterms:created>
  <dcterms:modified xsi:type="dcterms:W3CDTF">2018-06-24T10:06:21Z</dcterms:modified>
</cp:coreProperties>
</file>