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1" r:id="rId5"/>
    <p:sldId id="262" r:id="rId6"/>
    <p:sldId id="263" r:id="rId7"/>
    <p:sldId id="266" r:id="rId8"/>
    <p:sldId id="268" r:id="rId9"/>
    <p:sldId id="271" r:id="rId10"/>
    <p:sldId id="269"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53584" autoAdjust="0"/>
  </p:normalViewPr>
  <p:slideViewPr>
    <p:cSldViewPr>
      <p:cViewPr>
        <p:scale>
          <a:sx n="70" d="100"/>
          <a:sy n="70" d="100"/>
        </p:scale>
        <p:origin x="-1380"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AF11BB-01EB-4BFA-A41A-03C4F700A51E}" type="datetimeFigureOut">
              <a:rPr lang="en-GB" smtClean="0"/>
              <a:pPr/>
              <a:t>30/06/2018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3B97E-6C81-4BBF-AFCD-7E2D685BA7EB}"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 this presentation was essentially</a:t>
            </a:r>
            <a:r>
              <a:rPr lang="en-GB" baseline="0" dirty="0" smtClean="0"/>
              <a:t> intended to give a short introduction to performing scattering retrievals of giant planets in the visible/near-IR using NEMESIS, first of all highlighting the kind of things one can retrieve with Nemesis, and then towards the end going into more detail about some of the issues one might encounter when doing these kinds of retrievals. I will leave further details on how to actually perform these retrievals to a separate tutorial.</a:t>
            </a:r>
            <a:endParaRPr lang="en-GB" dirty="0"/>
          </a:p>
        </p:txBody>
      </p:sp>
      <p:sp>
        <p:nvSpPr>
          <p:cNvPr id="4" name="Slide Number Placeholder 3"/>
          <p:cNvSpPr>
            <a:spLocks noGrp="1"/>
          </p:cNvSpPr>
          <p:nvPr>
            <p:ph type="sldNum" sz="quarter" idx="10"/>
          </p:nvPr>
        </p:nvSpPr>
        <p:spPr/>
        <p:txBody>
          <a:bodyPr/>
          <a:lstStyle/>
          <a:p>
            <a:fld id="{0043B97E-6C81-4BBF-AFCD-7E2D685BA7EB}"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second issue one will encounter doing retrievals of aerosol is that, while aerosol opacity is highly degenerate with particle size, particle size is very difficult to retrieve directly at this wavelength range, particularly if a given spectrum has only been observed at one single viewing geometry. Leaving the particle radius and variance to vary in </a:t>
            </a:r>
            <a:r>
              <a:rPr lang="en-GB" baseline="0" dirty="0" err="1" smtClean="0"/>
              <a:t>varident</a:t>
            </a:r>
            <a:r>
              <a:rPr lang="en-GB" baseline="0" dirty="0" smtClean="0"/>
              <a:t> 444 will either cause NEMESIS to barely vary the particle size distribution at all from the prior, or it will make it oscillate wildly between several degenerate and most likely unphysical solutions. One should therefore leave the particle radius and variance completely fixed in the retrieval. To determine the best prior value for the particle size distribution, one could perform a </a:t>
            </a:r>
            <a:r>
              <a:rPr lang="el-GR" dirty="0" smtClean="0"/>
              <a:t>Χ</a:t>
            </a:r>
            <a:r>
              <a:rPr lang="en-GB" baseline="30000" dirty="0" smtClean="0"/>
              <a:t>2</a:t>
            </a:r>
            <a:r>
              <a:rPr lang="en-GB" baseline="0" dirty="0" smtClean="0"/>
              <a:t> analysis </a:t>
            </a:r>
            <a:r>
              <a:rPr lang="en-GB" dirty="0" smtClean="0"/>
              <a:t>(see Sato et al, 2013. " Retrieval of Jovian Cloud Structure from the Cassini ISS Limb-Darkening Data: I. Continuum Scattering Phase Functions for Cloud and Haze in the South Tropical Zone"), performing</a:t>
            </a:r>
            <a:r>
              <a:rPr lang="en-GB" baseline="0" dirty="0" smtClean="0"/>
              <a:t> several different limb darkening retrievals (see Daniel Toledo Carrasco’s presentation) using a range of possible particle sizes, and then choosing the particle size that produced the best </a:t>
            </a:r>
            <a:r>
              <a:rPr lang="el-GR" dirty="0" smtClean="0"/>
              <a:t>Χ</a:t>
            </a:r>
            <a:r>
              <a:rPr lang="en-GB" baseline="30000" dirty="0" smtClean="0"/>
              <a:t>2</a:t>
            </a:r>
            <a:r>
              <a:rPr lang="en-GB" baseline="0" dirty="0" smtClean="0"/>
              <a:t> /n value.</a:t>
            </a:r>
          </a:p>
        </p:txBody>
      </p:sp>
      <p:sp>
        <p:nvSpPr>
          <p:cNvPr id="4" name="Slide Number Placeholder 3"/>
          <p:cNvSpPr>
            <a:spLocks noGrp="1"/>
          </p:cNvSpPr>
          <p:nvPr>
            <p:ph type="sldNum" sz="quarter" idx="10"/>
          </p:nvPr>
        </p:nvSpPr>
        <p:spPr/>
        <p:txBody>
          <a:bodyPr/>
          <a:lstStyle/>
          <a:p>
            <a:fld id="{0043B97E-6C81-4BBF-AFCD-7E2D685BA7EB}"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is a minor</a:t>
            </a:r>
            <a:r>
              <a:rPr lang="en-GB" baseline="0" dirty="0" smtClean="0"/>
              <a:t> but annoying bugbear of mine, which one should be aware of when doing a retrieval of aerosol. So in NEMESIS, the units of aerosol abundance will be different depending on which aerosol profile </a:t>
            </a:r>
            <a:r>
              <a:rPr lang="en-GB" baseline="0" dirty="0" err="1" smtClean="0"/>
              <a:t>parametrisation</a:t>
            </a:r>
            <a:r>
              <a:rPr lang="en-GB" baseline="0" dirty="0" smtClean="0"/>
              <a:t> you will use. Most (but not all!) discrete cloud models will be expressed in units of </a:t>
            </a:r>
            <a:r>
              <a:rPr lang="en-GB" b="1" baseline="0" dirty="0" smtClean="0"/>
              <a:t>aerosol opacity</a:t>
            </a:r>
            <a:r>
              <a:rPr lang="en-GB" b="0" baseline="0" dirty="0" smtClean="0"/>
              <a:t> in particles/cm</a:t>
            </a:r>
            <a:r>
              <a:rPr lang="en-GB" b="0" baseline="30000" dirty="0" smtClean="0"/>
              <a:t>2</a:t>
            </a:r>
            <a:r>
              <a:rPr lang="en-GB" b="0" baseline="0" dirty="0" smtClean="0"/>
              <a:t> (normalised to a wavelength specified in </a:t>
            </a:r>
            <a:r>
              <a:rPr lang="en-GB" b="0" baseline="0" dirty="0" err="1" smtClean="0"/>
              <a:t>varident</a:t>
            </a:r>
            <a:r>
              <a:rPr lang="en-GB" b="0" baseline="0" dirty="0" smtClean="0"/>
              <a:t> 444), while almost all continuous cloud models are expressed in terms of </a:t>
            </a:r>
            <a:r>
              <a:rPr lang="en-GB" b="1" baseline="0" dirty="0" smtClean="0"/>
              <a:t>aerosol specific density</a:t>
            </a:r>
            <a:r>
              <a:rPr lang="en-GB" b="0" baseline="0" dirty="0" smtClean="0"/>
              <a:t> in particles/g, bar </a:t>
            </a:r>
            <a:r>
              <a:rPr lang="en-GB" b="0" baseline="0" dirty="0" err="1" smtClean="0"/>
              <a:t>varident</a:t>
            </a:r>
            <a:r>
              <a:rPr lang="en-GB" b="0" baseline="0" dirty="0" smtClean="0"/>
              <a:t> -1, which is expressed in terms of </a:t>
            </a:r>
            <a:r>
              <a:rPr lang="en-GB" b="1" baseline="0" dirty="0" smtClean="0"/>
              <a:t>aerosol density</a:t>
            </a:r>
            <a:r>
              <a:rPr lang="en-GB" b="0" baseline="0" dirty="0" smtClean="0"/>
              <a:t> in particles/cm</a:t>
            </a:r>
            <a:r>
              <a:rPr lang="en-GB" b="0" baseline="30000" dirty="0" smtClean="0"/>
              <a:t>3</a:t>
            </a:r>
            <a:r>
              <a:rPr lang="en-GB" b="0" baseline="0" dirty="0" smtClean="0"/>
              <a:t>. I am currently trying to change this so that one can specify the units of a cloud profile using a separate flag. Note that, while aerosol density is a more physical and intuitive measurement than aerosol specific density, sometimes the density of the atmosphere itself can go down so sharply with height that it is easier to spot distinct cloud layers (particularly at higher altitudes) when they are retrieved in terms of particles/g than in terms of particles/cm</a:t>
            </a:r>
            <a:r>
              <a:rPr lang="en-GB" b="0" baseline="30000" dirty="0" smtClean="0"/>
              <a:t>3</a:t>
            </a:r>
            <a:r>
              <a:rPr lang="en-GB" b="0" baseline="0" dirty="0" smtClean="0"/>
              <a:t>.</a:t>
            </a:r>
            <a:endParaRPr lang="en-GB" dirty="0"/>
          </a:p>
        </p:txBody>
      </p:sp>
      <p:sp>
        <p:nvSpPr>
          <p:cNvPr id="4" name="Slide Number Placeholder 3"/>
          <p:cNvSpPr>
            <a:spLocks noGrp="1"/>
          </p:cNvSpPr>
          <p:nvPr>
            <p:ph type="sldNum" sz="quarter" idx="10"/>
          </p:nvPr>
        </p:nvSpPr>
        <p:spPr/>
        <p:txBody>
          <a:bodyPr/>
          <a:lstStyle/>
          <a:p>
            <a:fld id="{0043B97E-6C81-4BBF-AFCD-7E2D685BA7EB}" type="slidenum">
              <a:rPr lang="en-GB" smtClean="0"/>
              <a:pPr/>
              <a:t>11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Here,</a:t>
            </a:r>
            <a:r>
              <a:rPr lang="en-GB" baseline="0" dirty="0" smtClean="0"/>
              <a:t> for instance, we present data that I’m working on from the Multi-Unit Spectroscopic Explorer (MUSE), an integral-field spectrograph at the Very Large Telescope (VLT). The nice thing about this instrument is that the field of view is large enough to image an entire hemisphere of Jupiter in one go (an example image of which at 0.48</a:t>
            </a:r>
            <a:r>
              <a:rPr lang="el-GR" baseline="0" dirty="0" smtClean="0"/>
              <a:t>μ</a:t>
            </a:r>
            <a:r>
              <a:rPr lang="en-GB" baseline="0" dirty="0" smtClean="0"/>
              <a:t>m is shown on the top left), with each spatial pixel containing a complete spectrum between </a:t>
            </a:r>
            <a:r>
              <a:rPr lang="en-GB" dirty="0" smtClean="0"/>
              <a:t>0.48-0.93</a:t>
            </a:r>
            <a:r>
              <a:rPr lang="el-GR" dirty="0" smtClean="0"/>
              <a:t>μ</a:t>
            </a:r>
            <a:r>
              <a:rPr lang="en-GB" dirty="0" smtClean="0"/>
              <a:t>m,</a:t>
            </a:r>
            <a:r>
              <a:rPr lang="en-GB" baseline="0" dirty="0" smtClean="0"/>
              <a:t> at 1.25A spectral resolution, of the giant planet in question, an example of which is shown in the bottom-left corner. Each of these spectra can be individually inverted by Nemesis to simultaneously retrieve the following parameters:</a:t>
            </a:r>
          </a:p>
          <a:p>
            <a:endParaRPr lang="en-GB" baseline="0" dirty="0" smtClean="0"/>
          </a:p>
          <a:p>
            <a:pPr>
              <a:buFontTx/>
              <a:buChar char="-"/>
            </a:pPr>
            <a:r>
              <a:rPr lang="en-GB" baseline="0" dirty="0" smtClean="0"/>
              <a:t>A complete vertical profile of aerosol between around 0.1-1.5 bar on Jupiter and around 0.01-0.8 bar on Saturn. This is done by measuring the relative sizes of each of the major methane bands, as indicated by the blue arrows (you might want to press the spacebar here to see them). Stronger methane bands (the strongest being at 0.889</a:t>
            </a:r>
            <a:r>
              <a:rPr lang="el-GR" dirty="0" smtClean="0"/>
              <a:t>μ</a:t>
            </a:r>
            <a:r>
              <a:rPr lang="en-GB" dirty="0" smtClean="0"/>
              <a:t>m)</a:t>
            </a:r>
            <a:r>
              <a:rPr lang="en-GB" baseline="0" dirty="0" smtClean="0"/>
              <a:t> are sensitive to aerosol at higher altitudes, while weaker methane bands (such as at 0.619</a:t>
            </a:r>
            <a:r>
              <a:rPr lang="el-GR" dirty="0" smtClean="0"/>
              <a:t>μ</a:t>
            </a:r>
            <a:r>
              <a:rPr lang="en-GB" dirty="0" smtClean="0"/>
              <a:t>m) are sensitive</a:t>
            </a:r>
            <a:r>
              <a:rPr lang="en-GB" baseline="0" dirty="0" smtClean="0"/>
              <a:t> to cloud at lower altitudes. The less deep an individual methane band appears, the greater the aerosol opacity at the altitude at which that methane band is sensitive. This is because aerosol particles reflect more of the incident solar radiation to the Earth and thereby prevent the optical path due to methane absorption from becoming too great.</a:t>
            </a:r>
          </a:p>
          <a:p>
            <a:pPr>
              <a:buFontTx/>
              <a:buChar char="-"/>
            </a:pPr>
            <a:endParaRPr lang="en-GB" baseline="0" dirty="0" smtClean="0"/>
          </a:p>
          <a:p>
            <a:pPr>
              <a:buFontTx/>
              <a:buNone/>
            </a:pPr>
            <a:r>
              <a:rPr lang="en-GB" baseline="0" dirty="0" smtClean="0"/>
              <a:t>-The aerosol optical constants of the aerosols in question. Using NEMESIS one can directly retrieve the particle size distribution and imaginary refractive index spectrum of aerosols, and then through </a:t>
            </a:r>
            <a:r>
              <a:rPr lang="en-GB" baseline="0" dirty="0" err="1" smtClean="0"/>
              <a:t>Kramers-Kronig</a:t>
            </a:r>
            <a:r>
              <a:rPr lang="en-GB" baseline="0" dirty="0" smtClean="0"/>
              <a:t> analysis derive real refractive index, extinction cross-section and single-scattering </a:t>
            </a:r>
            <a:r>
              <a:rPr lang="en-GB" baseline="0" dirty="0" err="1" smtClean="0"/>
              <a:t>albedo</a:t>
            </a:r>
            <a:r>
              <a:rPr lang="en-GB" baseline="0" dirty="0" smtClean="0"/>
              <a:t> spectra. This is very useful if one wants to solve the so-called ‘</a:t>
            </a:r>
            <a:r>
              <a:rPr lang="en-GB" baseline="0" dirty="0" err="1" smtClean="0"/>
              <a:t>chromophore</a:t>
            </a:r>
            <a:r>
              <a:rPr lang="en-GB" baseline="0" dirty="0" smtClean="0"/>
              <a:t> problem’, in order to identify the aerosol compound that is responsible for the blue-absorption gradient (shown by the horizontal blue arrow, you might want to press the spacebar again) below around 0.6</a:t>
            </a:r>
            <a:r>
              <a:rPr lang="el-GR" dirty="0" smtClean="0"/>
              <a:t>μ</a:t>
            </a:r>
            <a:r>
              <a:rPr lang="en-GB" dirty="0" smtClean="0"/>
              <a:t>m that causes Jupiter and Saturn</a:t>
            </a:r>
            <a:r>
              <a:rPr lang="en-GB" baseline="0" dirty="0" smtClean="0"/>
              <a:t> to appear different shades of colours from white to red.</a:t>
            </a:r>
          </a:p>
          <a:p>
            <a:pPr>
              <a:buFontTx/>
              <a:buNone/>
            </a:pPr>
            <a:endParaRPr lang="en-GB" baseline="0" dirty="0" smtClean="0"/>
          </a:p>
          <a:p>
            <a:pPr>
              <a:buFontTx/>
              <a:buNone/>
            </a:pPr>
            <a:r>
              <a:rPr lang="en-GB" baseline="0" dirty="0" smtClean="0"/>
              <a:t>- In the case of Jupiter, one can also retrieve gaseous abundances of NH3 at around 1 bar due to the presence of a number of ammonia absorption bands (shown with the blue arrows, press the space bar again) particularly at around 0.64</a:t>
            </a:r>
            <a:r>
              <a:rPr lang="el-GR" dirty="0" smtClean="0"/>
              <a:t>μ</a:t>
            </a:r>
            <a:r>
              <a:rPr lang="en-GB" dirty="0" smtClean="0"/>
              <a:t>m</a:t>
            </a:r>
            <a:r>
              <a:rPr lang="en-GB" baseline="0" dirty="0" smtClean="0"/>
              <a:t> and 0.79</a:t>
            </a:r>
            <a:r>
              <a:rPr lang="el-GR" dirty="0" smtClean="0"/>
              <a:t>μ</a:t>
            </a:r>
            <a:r>
              <a:rPr lang="en-GB" dirty="0" smtClean="0"/>
              <a:t>m,</a:t>
            </a:r>
            <a:r>
              <a:rPr lang="en-GB" baseline="0" dirty="0" smtClean="0"/>
              <a:t> although there is relatively little vertical sensitivity with respect to ammonia gas at these wavelengths. Saturn, however, is colder than Jupiter, and so ammonia condenses out of the atmosphere at relatively deep altitudes. This means that ammonia abundances within the altitude range that MUSE is sensitive to are too small on Saturn to be retrieved by NEMESIS.</a:t>
            </a:r>
          </a:p>
        </p:txBody>
      </p:sp>
      <p:sp>
        <p:nvSpPr>
          <p:cNvPr id="4" name="Slide Number Placeholder 3"/>
          <p:cNvSpPr>
            <a:spLocks noGrp="1"/>
          </p:cNvSpPr>
          <p:nvPr>
            <p:ph type="sldNum" sz="quarter" idx="10"/>
          </p:nvPr>
        </p:nvSpPr>
        <p:spPr/>
        <p:txBody>
          <a:bodyPr/>
          <a:lstStyle/>
          <a:p>
            <a:fld id="{0043B97E-6C81-4BBF-AFCD-7E2D685BA7EB}"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a:t>
            </a:r>
            <a:r>
              <a:rPr lang="en-GB" baseline="0" dirty="0" smtClean="0"/>
              <a:t> shows an example set of MUSE retrievals, taking a simple </a:t>
            </a:r>
            <a:r>
              <a:rPr lang="en-GB" baseline="0" dirty="0" err="1" smtClean="0"/>
              <a:t>meridional</a:t>
            </a:r>
            <a:r>
              <a:rPr lang="en-GB" baseline="0" dirty="0" smtClean="0"/>
              <a:t> cross-section through the centre of Jupiter. The top shows a contour plot of aerosol on Jupiter between 0.1-1.5 bar, while the overlaid red crosses show the likely altitude and the peak abundance of </a:t>
            </a:r>
            <a:r>
              <a:rPr lang="en-GB" baseline="0" dirty="0" err="1" smtClean="0"/>
              <a:t>chromophore</a:t>
            </a:r>
            <a:r>
              <a:rPr lang="en-GB" baseline="0" dirty="0" smtClean="0"/>
              <a:t>. Below that, you have a plot of the variation of ammonia volume mixing ratio over the same latitude range. In the bottom plot, you have a demonstration of the retrieval of the imaginary refractive index spectrum of </a:t>
            </a:r>
            <a:r>
              <a:rPr lang="en-GB" baseline="0" dirty="0" err="1" smtClean="0"/>
              <a:t>chromophore</a:t>
            </a:r>
            <a:r>
              <a:rPr lang="en-GB" baseline="0" dirty="0" smtClean="0"/>
              <a:t>, starting from a prior laboratory compound (in red) and finishing with a spectrum that fits radiance spectra of Jupiter (in blue, with errors).</a:t>
            </a:r>
            <a:endParaRPr lang="en-GB" dirty="0"/>
          </a:p>
        </p:txBody>
      </p:sp>
      <p:sp>
        <p:nvSpPr>
          <p:cNvPr id="4" name="Slide Number Placeholder 3"/>
          <p:cNvSpPr>
            <a:spLocks noGrp="1"/>
          </p:cNvSpPr>
          <p:nvPr>
            <p:ph type="sldNum" sz="quarter" idx="10"/>
          </p:nvPr>
        </p:nvSpPr>
        <p:spPr/>
        <p:txBody>
          <a:bodyPr/>
          <a:lstStyle/>
          <a:p>
            <a:fld id="{0043B97E-6C81-4BBF-AFCD-7E2D685BA7EB}"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So there are 2 main ways one can model</a:t>
            </a:r>
            <a:r>
              <a:rPr lang="en-GB" baseline="0" dirty="0" smtClean="0"/>
              <a:t> a vertical aerosol profile using NEMESIS (we will ignore the so-called ‘</a:t>
            </a:r>
            <a:r>
              <a:rPr lang="en-GB" baseline="0" dirty="0" err="1" smtClean="0"/>
              <a:t>Sromovsky</a:t>
            </a:r>
            <a:r>
              <a:rPr lang="en-GB" baseline="0" dirty="0" smtClean="0"/>
              <a:t>’ layering schemes (NEMESIS </a:t>
            </a:r>
            <a:r>
              <a:rPr lang="en-GB" baseline="0" dirty="0" err="1" smtClean="0"/>
              <a:t>varidents</a:t>
            </a:r>
            <a:r>
              <a:rPr lang="en-GB" baseline="0" dirty="0" smtClean="0"/>
              <a:t> 222-227), which usually involve relatively constrained cloud layering schemes, and we would generally advise to avoid using these unless necessary). One can generally either model a set of discrete cloud layers, each characterised by their own particle properties, or one can use continuous cloud models as will be shown in the next slide. In this slide, we show an example of perhaps the most commonly-used discrete cloud model, here applied to Saturn: NEMESIS </a:t>
            </a:r>
            <a:r>
              <a:rPr lang="en-GB" baseline="0" dirty="0" err="1" smtClean="0"/>
              <a:t>varident</a:t>
            </a:r>
            <a:r>
              <a:rPr lang="en-GB" baseline="0" dirty="0" smtClean="0"/>
              <a:t> 9, in which each cloud layer is </a:t>
            </a:r>
            <a:r>
              <a:rPr lang="en-GB" baseline="0" dirty="0" err="1" smtClean="0"/>
              <a:t>parametrised</a:t>
            </a:r>
            <a:r>
              <a:rPr lang="en-GB" baseline="0" dirty="0" smtClean="0"/>
              <a:t> using just 3 variables: a base altitude, an aerosol opacity at the base altitude, and a fractional scale height of the decay of the aerosol opacity with altitude. Another alternative is NEMESIS </a:t>
            </a:r>
            <a:r>
              <a:rPr lang="en-GB" baseline="0" dirty="0" err="1" smtClean="0"/>
              <a:t>varident</a:t>
            </a:r>
            <a:r>
              <a:rPr lang="en-GB" baseline="0" dirty="0" smtClean="0"/>
              <a:t> 12, where a single cloud layer is modelled as a Gaussian at a given altitude, with the peak aerosol opacity and FWHM given as additional variables.</a:t>
            </a:r>
          </a:p>
          <a:p>
            <a:endParaRPr lang="en-GB" baseline="0" dirty="0" smtClean="0"/>
          </a:p>
          <a:p>
            <a:r>
              <a:rPr lang="en-GB" dirty="0" smtClean="0"/>
              <a:t>There are</a:t>
            </a:r>
            <a:r>
              <a:rPr lang="en-GB" baseline="0" dirty="0" smtClean="0"/>
              <a:t> several advantages to such discrete cloud models:</a:t>
            </a:r>
          </a:p>
          <a:p>
            <a:pPr>
              <a:buFontTx/>
              <a:buChar char="-"/>
            </a:pPr>
            <a:r>
              <a:rPr lang="en-GB" baseline="0" dirty="0" smtClean="0"/>
              <a:t>They are </a:t>
            </a:r>
            <a:r>
              <a:rPr lang="en-GB" baseline="0" dirty="0" err="1" smtClean="0"/>
              <a:t>parametrised</a:t>
            </a:r>
            <a:r>
              <a:rPr lang="en-GB" baseline="0" dirty="0" smtClean="0"/>
              <a:t> using a limited set of variables, which means that fewer variables are to be retrieved by NEMESIS, and hence the retrieval converges to a solution relatively quickly (by the standards of a NEMESIS scattering retrieval).</a:t>
            </a:r>
          </a:p>
          <a:p>
            <a:pPr>
              <a:buFontTx/>
              <a:buChar char="-"/>
            </a:pPr>
            <a:r>
              <a:rPr lang="en-GB" dirty="0" smtClean="0"/>
              <a:t>It</a:t>
            </a:r>
            <a:r>
              <a:rPr lang="en-GB" baseline="0" dirty="0" smtClean="0"/>
              <a:t> is also relatively easy to interpret how changing different parameters in the NEMESIS forward model affects the resulting fit to the spectrum, in a way that is more difficult to do using a continuous cloud model.</a:t>
            </a:r>
          </a:p>
          <a:p>
            <a:pPr>
              <a:buFontTx/>
              <a:buChar char="-"/>
            </a:pPr>
            <a:r>
              <a:rPr lang="en-GB" baseline="0" dirty="0" smtClean="0"/>
              <a:t>One can very easily model vertical variations in particle size, simply by making each cloud layer have a different associated particle size distribution.</a:t>
            </a:r>
          </a:p>
          <a:p>
            <a:pPr>
              <a:buFontTx/>
              <a:buChar char="-"/>
            </a:pPr>
            <a:endParaRPr lang="en-GB" baseline="0" dirty="0" smtClean="0"/>
          </a:p>
          <a:p>
            <a:pPr>
              <a:buFontTx/>
              <a:buNone/>
            </a:pPr>
            <a:r>
              <a:rPr lang="en-GB" baseline="0" dirty="0" smtClean="0"/>
              <a:t>However, they also have some disadvantages:</a:t>
            </a:r>
          </a:p>
          <a:p>
            <a:pPr>
              <a:buFontTx/>
              <a:buNone/>
            </a:pPr>
            <a:r>
              <a:rPr lang="en-GB" baseline="0" dirty="0" smtClean="0"/>
              <a:t>-To achieve a good fit to a spectrum, one does usually require some prior knowledge of the rough cloud structure in question. This also means that a single discrete cloud layering scheme that provides a good fit to a spectrum from a single area of a giant planet may be difficult to fit to other areas of the planet in question.</a:t>
            </a:r>
          </a:p>
          <a:p>
            <a:pPr>
              <a:buFontTx/>
              <a:buNone/>
            </a:pPr>
            <a:r>
              <a:rPr lang="en-GB" baseline="0" dirty="0" smtClean="0"/>
              <a:t>-The model is relatively inflexible: it doesn’t give NEMESIS a whole lot of freedom to retrieve whatever vertical aerosol profile it likes to provide the best fit to a spectrum.</a:t>
            </a:r>
          </a:p>
          <a:p>
            <a:pPr>
              <a:buFontTx/>
              <a:buNone/>
            </a:pPr>
            <a:r>
              <a:rPr lang="en-GB" baseline="0" dirty="0" smtClean="0"/>
              <a:t>-Some discrete cloud models involve very abrupt changes in aerosol with height in order to model a cloud base. This means that the altitudes of cloud bases are often very difficult to retrieve with such a model, due to how NEMESIS splits its reference atmosphere up into homogeneous layers.</a:t>
            </a:r>
            <a:endParaRPr lang="en-GB" dirty="0"/>
          </a:p>
        </p:txBody>
      </p:sp>
      <p:sp>
        <p:nvSpPr>
          <p:cNvPr id="4" name="Slide Number Placeholder 3"/>
          <p:cNvSpPr>
            <a:spLocks noGrp="1"/>
          </p:cNvSpPr>
          <p:nvPr>
            <p:ph type="sldNum" sz="quarter" idx="10"/>
          </p:nvPr>
        </p:nvSpPr>
        <p:spPr/>
        <p:txBody>
          <a:bodyPr/>
          <a:lstStyle/>
          <a:p>
            <a:fld id="{0043B97E-6C81-4BBF-AFCD-7E2D685BA7EB}"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The</a:t>
            </a:r>
            <a:r>
              <a:rPr lang="en-GB" baseline="0" dirty="0" smtClean="0"/>
              <a:t> other way to </a:t>
            </a:r>
            <a:r>
              <a:rPr lang="en-GB" baseline="0" dirty="0" err="1" smtClean="0"/>
              <a:t>parametrise</a:t>
            </a:r>
            <a:r>
              <a:rPr lang="en-GB" baseline="0" dirty="0" smtClean="0"/>
              <a:t> an aerosol profile is by retrieving a continuous profile. This involves directly retrieving aerosol opacity at altitude points across the entire reference atmosphere. In the case of the most common continuous aerosol profile </a:t>
            </a:r>
            <a:r>
              <a:rPr lang="en-GB" baseline="0" dirty="0" err="1" smtClean="0"/>
              <a:t>parametrisation</a:t>
            </a:r>
            <a:r>
              <a:rPr lang="en-GB" baseline="0" dirty="0" smtClean="0"/>
              <a:t>, NEMESIS </a:t>
            </a:r>
            <a:r>
              <a:rPr lang="en-GB" baseline="0" dirty="0" err="1" smtClean="0"/>
              <a:t>varident</a:t>
            </a:r>
            <a:r>
              <a:rPr lang="en-GB" baseline="0" dirty="0" smtClean="0"/>
              <a:t> 0, aerosol opacity is retrieved at every single individual altitude specified in the .ref file.</a:t>
            </a:r>
          </a:p>
          <a:p>
            <a:endParaRPr lang="en-GB" baseline="0" dirty="0" smtClean="0"/>
          </a:p>
          <a:p>
            <a:r>
              <a:rPr lang="en-GB" baseline="0" dirty="0" smtClean="0"/>
              <a:t>The main advantage of this over a model of discrete layers of aerosol is that NEMESIS is given a lot of freedom to retrieve cloud layers wherever it likes in the reference atmosphere, in order to provide the best fit to the spectrum. This is great because (a) obviously, one can achieve a better fit to the spectrum than one can with a discrete cloud model </a:t>
            </a:r>
            <a:r>
              <a:rPr lang="en-GB" baseline="0" dirty="0" err="1" smtClean="0"/>
              <a:t>parametrisation</a:t>
            </a:r>
            <a:r>
              <a:rPr lang="en-GB" baseline="0" dirty="0" smtClean="0"/>
              <a:t>, (b) one can apply it to a planet where one knows little about the prior aerosol profile and (c) the same prior model can be applied to a wide range of different regions on a given planet without drastically changing the cloud model each time. For this reason, I personally prefer these over discrete cloud models if enough information is contained in my spectrum for a vertical cloud profile to be retrieved of substantial vertical resolution. However, they are not without their drawbacks, which one should be aware of:</a:t>
            </a:r>
          </a:p>
          <a:p>
            <a:endParaRPr lang="en-GB" baseline="0" dirty="0" smtClean="0"/>
          </a:p>
          <a:p>
            <a:pPr>
              <a:buFontTx/>
              <a:buChar char="-"/>
            </a:pPr>
            <a:r>
              <a:rPr lang="en-GB" baseline="0" dirty="0" smtClean="0"/>
              <a:t>Since aerosol is retrieved directly at a number of altitude points, that means there are also a lot of individual variables to retrieve, which means that the resulting NEMESIS retrieval can take a very long time to converge to a solution.</a:t>
            </a:r>
          </a:p>
          <a:p>
            <a:pPr>
              <a:buFontTx/>
              <a:buChar char="-"/>
            </a:pPr>
            <a:r>
              <a:rPr lang="en-GB" baseline="0" dirty="0" smtClean="0"/>
              <a:t>Unfortunately, for the moment, NEMESIS is designed in such a way that one continuous profile=one single particle size distribution over the entire altitude range. This makes it quite difficult to </a:t>
            </a:r>
            <a:r>
              <a:rPr lang="en-GB" baseline="0" dirty="0" err="1" smtClean="0"/>
              <a:t>parametrise</a:t>
            </a:r>
            <a:r>
              <a:rPr lang="en-GB" baseline="0" dirty="0" smtClean="0"/>
              <a:t> changes in particle size with altitude. I have attempted trying to program NEMESIS in such a way that it can quantify vertical changes in particle size with height using a single continuous cloud profile, but this requires it to calculate new scattering matrices for every single homogenous layer individually which makes the whole process PAINFULLY slow. A possible way to get round this is to retrieve two separate continuous profiles, each corresponding to a different associated particle size distribution. However, one can often find that this causes NEMESIS to retrieve high large-particle aerosol abundances across all altitudes at low viewing zenith angles, and high small-particle aerosol abundances across all altitudes at high viewing zenith angles.</a:t>
            </a:r>
          </a:p>
          <a:p>
            <a:pPr>
              <a:buFontTx/>
              <a:buChar char="-"/>
            </a:pPr>
            <a:r>
              <a:rPr lang="en-GB" baseline="0" dirty="0" smtClean="0"/>
              <a:t>Continuous aerosol profiles can also be deceptive, since they can result in retrieved profiles that are very easy to take completely at face value, when in fact they could have no bearing whatsoever with reality. One should therefore conduct very careful sensitivity analyses on continuous aerosol profiles in order to confirm that what NEMESIS retrieves is completely legit.</a:t>
            </a:r>
          </a:p>
        </p:txBody>
      </p:sp>
      <p:sp>
        <p:nvSpPr>
          <p:cNvPr id="4" name="Slide Number Placeholder 3"/>
          <p:cNvSpPr>
            <a:spLocks noGrp="1"/>
          </p:cNvSpPr>
          <p:nvPr>
            <p:ph type="sldNum" sz="quarter" idx="10"/>
          </p:nvPr>
        </p:nvSpPr>
        <p:spPr/>
        <p:txBody>
          <a:bodyPr/>
          <a:lstStyle/>
          <a:p>
            <a:fld id="{0043B97E-6C81-4BBF-AFCD-7E2D685BA7EB}"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 there are 2</a:t>
            </a:r>
            <a:r>
              <a:rPr lang="en-GB" baseline="0" dirty="0" smtClean="0"/>
              <a:t> main ways in which one can quantify the properties of the aerosol particles in question. The traditional method of doing this was using the </a:t>
            </a:r>
            <a:r>
              <a:rPr lang="en-GB" baseline="0" dirty="0" err="1" smtClean="0"/>
              <a:t>Makephase</a:t>
            </a:r>
            <a:r>
              <a:rPr lang="en-GB" baseline="0" dirty="0" smtClean="0"/>
              <a:t> program, which generated extinction cross-sections and single-scattering </a:t>
            </a:r>
            <a:r>
              <a:rPr lang="en-GB" baseline="0" dirty="0" err="1" smtClean="0"/>
              <a:t>albedoes</a:t>
            </a:r>
            <a:r>
              <a:rPr lang="en-GB" baseline="0" dirty="0" smtClean="0"/>
              <a:t> in an output .</a:t>
            </a:r>
            <a:r>
              <a:rPr lang="en-GB" baseline="0" dirty="0" err="1" smtClean="0"/>
              <a:t>xsc</a:t>
            </a:r>
            <a:r>
              <a:rPr lang="en-GB" baseline="0" dirty="0" smtClean="0"/>
              <a:t> file from a set of reference optical constants (or from user input), which would then serve as an input for a NEMESIS retrieval in which they would remain invariant throughout. However, we prefer now to directly retrieve aerosol properties using NEMESIS </a:t>
            </a:r>
            <a:r>
              <a:rPr lang="en-GB" baseline="0" dirty="0" err="1" smtClean="0"/>
              <a:t>varident</a:t>
            </a:r>
            <a:r>
              <a:rPr lang="en-GB" baseline="0" dirty="0" smtClean="0"/>
              <a:t> 444, which will be elaborated on in greater detail in Patrick Irwin’s presentation.</a:t>
            </a:r>
          </a:p>
          <a:p>
            <a:endParaRPr lang="en-GB" baseline="0" dirty="0" smtClean="0"/>
          </a:p>
          <a:p>
            <a:r>
              <a:rPr lang="en-GB" dirty="0" smtClean="0"/>
              <a:t>In</a:t>
            </a:r>
            <a:r>
              <a:rPr lang="en-GB" baseline="0" dirty="0" smtClean="0"/>
              <a:t> the case of 444, the aerosol particles are </a:t>
            </a:r>
            <a:r>
              <a:rPr lang="en-GB" baseline="0" dirty="0" err="1" smtClean="0"/>
              <a:t>parametrised</a:t>
            </a:r>
            <a:r>
              <a:rPr lang="en-GB" baseline="0" dirty="0" smtClean="0"/>
              <a:t> as ‘homogeneous spheres’, that is to say that they are each composed of one single substance with a single set of optical constants. However, there is also the option in NEMESIS of using a ‘coated sphere’ model, where each aerosol particle is divided into an inner ‘core’ surrounded by an outer ‘shell’ of a different substance and of different optical constants. This is, however, still very much in the Beta stage, and so we encourage people to test it themselves and point out any bugs/deficiencies that may still linger.</a:t>
            </a:r>
            <a:endParaRPr lang="en-GB" dirty="0"/>
          </a:p>
        </p:txBody>
      </p:sp>
      <p:sp>
        <p:nvSpPr>
          <p:cNvPr id="4" name="Slide Number Placeholder 3"/>
          <p:cNvSpPr>
            <a:spLocks noGrp="1"/>
          </p:cNvSpPr>
          <p:nvPr>
            <p:ph type="sldNum" sz="quarter" idx="10"/>
          </p:nvPr>
        </p:nvSpPr>
        <p:spPr/>
        <p:txBody>
          <a:bodyPr/>
          <a:lstStyle/>
          <a:p>
            <a:fld id="{0043B97E-6C81-4BBF-AFCD-7E2D685BA7EB}"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 now we move on</a:t>
            </a:r>
            <a:r>
              <a:rPr lang="en-GB" baseline="0" dirty="0" smtClean="0"/>
              <a:t> to the most common issues that one might face when doing scattering retrievals of giant planets in the visible/near-IR, ranging from minor niggles relating to how NEMESIS is set up, to major issues relating to deficiencies in the spectra themselves.</a:t>
            </a:r>
            <a:endParaRPr lang="en-GB" dirty="0"/>
          </a:p>
        </p:txBody>
      </p:sp>
      <p:sp>
        <p:nvSpPr>
          <p:cNvPr id="4" name="Slide Number Placeholder 3"/>
          <p:cNvSpPr>
            <a:spLocks noGrp="1"/>
          </p:cNvSpPr>
          <p:nvPr>
            <p:ph type="sldNum" sz="quarter" idx="10"/>
          </p:nvPr>
        </p:nvSpPr>
        <p:spPr/>
        <p:txBody>
          <a:bodyPr/>
          <a:lstStyle/>
          <a:p>
            <a:fld id="{0043B97E-6C81-4BBF-AFCD-7E2D685BA7EB}"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One major issue is that retrievals</a:t>
            </a:r>
            <a:r>
              <a:rPr lang="en-GB" baseline="0" dirty="0" smtClean="0"/>
              <a:t> that require scattering take far, far longer to converge to a solution than simple thermal emission calculations, and so it starts to become important to find ways of making retrievals more efficient while losing as little information as possible. The retrieval can be speeded up in one of two ways: either reduce the number of variables to retrieve in the model, or reduce the number of wavelengths in the spectrum to fit. </a:t>
            </a:r>
          </a:p>
          <a:p>
            <a:endParaRPr lang="en-GB" baseline="0" dirty="0" smtClean="0"/>
          </a:p>
          <a:p>
            <a:r>
              <a:rPr lang="en-GB" baseline="0" dirty="0" smtClean="0"/>
              <a:t>The former can be done by making the model as simple as possible, perhaps by using a discrete cloud model instead of a continuous aerosol profile. A more efficient continuous aerosol profile (</a:t>
            </a:r>
            <a:r>
              <a:rPr lang="en-GB" baseline="0" dirty="0" err="1" smtClean="0"/>
              <a:t>varident</a:t>
            </a:r>
            <a:r>
              <a:rPr lang="en-GB" baseline="0" dirty="0" smtClean="0"/>
              <a:t> 25) has also recently been set up for NEMESIS, where aerosol is only retrieved at a sample set of representative altitudes and then interpolated over the entire reference atmosphere using a cubic </a:t>
            </a:r>
            <a:r>
              <a:rPr lang="en-GB" baseline="0" dirty="0" err="1" smtClean="0"/>
              <a:t>spline</a:t>
            </a:r>
            <a:r>
              <a:rPr lang="en-GB" baseline="0" dirty="0" smtClean="0"/>
              <a:t>, as opposed to </a:t>
            </a:r>
            <a:r>
              <a:rPr lang="en-GB" baseline="0" dirty="0" err="1" smtClean="0"/>
              <a:t>varident</a:t>
            </a:r>
            <a:r>
              <a:rPr lang="en-GB" baseline="0" dirty="0" smtClean="0"/>
              <a:t> 0 where aerosol was retrieved at each of the individual altitudes specified in the .ref file. This allows the user to concentrate retrievals within altitudes of greatest sensitivity to aerosol opacity, while performing fewer retrievals at altitudes where there is little sensitivity.  Hence, an enormous saving in state vector variables can be made.</a:t>
            </a:r>
          </a:p>
          <a:p>
            <a:endParaRPr lang="en-GB" baseline="0" dirty="0" smtClean="0"/>
          </a:p>
          <a:p>
            <a:r>
              <a:rPr lang="en-GB" dirty="0" smtClean="0"/>
              <a:t>With regard</a:t>
            </a:r>
            <a:r>
              <a:rPr lang="en-GB" baseline="0" dirty="0" smtClean="0"/>
              <a:t> to </a:t>
            </a:r>
            <a:r>
              <a:rPr lang="en-GB" baseline="0" dirty="0" smtClean="0"/>
              <a:t>the latter, Nemesis can now make use of what I’ve referred to as a ‘reduced wavelength scheme’ (</a:t>
            </a:r>
            <a:r>
              <a:rPr lang="en-GB" baseline="0" dirty="0" err="1" smtClean="0"/>
              <a:t>dunno</a:t>
            </a:r>
            <a:r>
              <a:rPr lang="en-GB" baseline="0" dirty="0" smtClean="0"/>
              <a:t> what the technical term is?). This basically allows Nemesis to reduce the number of wavelengths to retrieve in the first few iterations when there is basically zero chance of convergence being achieved. Each wavelength in the spectrum is given a ‘ranking’ (see Nemesis manual for explanation of the .</a:t>
            </a:r>
            <a:r>
              <a:rPr lang="en-GB" baseline="0" dirty="0" err="1" smtClean="0"/>
              <a:t>rdw</a:t>
            </a:r>
            <a:r>
              <a:rPr lang="en-GB" baseline="0" dirty="0" smtClean="0"/>
              <a:t> file format), so that the higher the wavelength ranking, the later it is included in the Nemesis retrieval. Depending on how efficiently one ranks each wavelength (which I usually do manually), one can usually save at least half the time in a retrieval while having a very negligible difference in the resulting fit. I usually include four different ranks: the first two just getting the rough shape of the spectrum right and including the most important wavelengths, the third rank where every two or three wavelengths is included, and the final rank which includes the full wavelength grid. However, one does have to be careful in how one ranks each wavelength, so that one doesn’t bias certain wavelengths and cause NEMESIS to converge to a bad solution. One can also occasionally find spectra from an anomalous region of a giant planet where the .</a:t>
            </a:r>
            <a:r>
              <a:rPr lang="en-GB" baseline="0" dirty="0" err="1" smtClean="0"/>
              <a:t>rdw</a:t>
            </a:r>
            <a:r>
              <a:rPr lang="en-GB" baseline="0" dirty="0" smtClean="0"/>
              <a:t> file one has applied successfully to every other region of a single planet doesn’t work well.</a:t>
            </a:r>
            <a:endParaRPr lang="en-GB" dirty="0"/>
          </a:p>
        </p:txBody>
      </p:sp>
      <p:sp>
        <p:nvSpPr>
          <p:cNvPr id="4" name="Slide Number Placeholder 3"/>
          <p:cNvSpPr>
            <a:spLocks noGrp="1"/>
          </p:cNvSpPr>
          <p:nvPr>
            <p:ph type="sldNum" sz="quarter" idx="10"/>
          </p:nvPr>
        </p:nvSpPr>
        <p:spPr/>
        <p:txBody>
          <a:bodyPr/>
          <a:lstStyle/>
          <a:p>
            <a:fld id="{0043B97E-6C81-4BBF-AFCD-7E2D685BA7EB}"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a:t>
            </a:r>
            <a:r>
              <a:rPr lang="en-GB" baseline="0" dirty="0" smtClean="0"/>
              <a:t> is a short demonstration of the reduced wavelength scheme in action (you might want to actually start the slide show here to see this). In black, you have the observed spectrum, while the spectrum fit by NEMESIS is in blue. For the first rank, I have decided to only include 44 out of the total 457 wavelengths in the spectrum. The motive behind selecting these wavelengths in particular was a combination of modelling the rough shape of the spectrum (with all the major methane peaks) as accurately as possible and getting the wavelengths with the highest information content. A channel-selection algorithm, such as that described by </a:t>
            </a:r>
            <a:r>
              <a:rPr lang="en-GB" baseline="0" dirty="0" err="1" smtClean="0"/>
              <a:t>Ventress</a:t>
            </a:r>
            <a:r>
              <a:rPr lang="en-GB" baseline="0" dirty="0" smtClean="0"/>
              <a:t> and </a:t>
            </a:r>
            <a:r>
              <a:rPr lang="en-GB" baseline="0" dirty="0" err="1" smtClean="0"/>
              <a:t>Dudhia</a:t>
            </a:r>
            <a:r>
              <a:rPr lang="en-GB" baseline="0" dirty="0" smtClean="0"/>
              <a:t> (2013) (“</a:t>
            </a:r>
            <a:r>
              <a:rPr lang="en-GB" b="0" dirty="0" smtClean="0"/>
              <a:t>Improving the selection of IASI channels for use in numerical weather prediction”), can be used as</a:t>
            </a:r>
            <a:r>
              <a:rPr lang="en-GB" b="0" baseline="0" dirty="0" smtClean="0"/>
              <a:t> a guide to see which wavelengths are the most important and which wavelengths can be discarded in the first few iterations of the retrieval.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(Press the spacebar here) So, using just the 44 1</a:t>
            </a:r>
            <a:r>
              <a:rPr lang="en-GB" b="0" baseline="30000" dirty="0" smtClean="0"/>
              <a:t>st</a:t>
            </a:r>
            <a:r>
              <a:rPr lang="en-GB" b="0" baseline="0" dirty="0" smtClean="0"/>
              <a:t>-ranked wavelengths, NEMESIS takes 9 iterations to converge to a solution under the standard NEMESIS criteria. At this point, NEMESIS adds on the rank 2 wavelengths onto the original rank 1 wavelengths, giving 75 wavelengths in total, and performs further iterations.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(Press the spacebar here) However, if the spectrum still hasn’t converged to a solution with a reduced number of wavelengths after a given number of iterations, NEMESIS will automatically jump to the highest-ranked wavelengths (in this case, the full wavelength grid) for the final two or three iterations.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a:p>
            <a:endParaRPr lang="en-GB" dirty="0"/>
          </a:p>
        </p:txBody>
      </p:sp>
      <p:sp>
        <p:nvSpPr>
          <p:cNvPr id="4" name="Slide Number Placeholder 3"/>
          <p:cNvSpPr>
            <a:spLocks noGrp="1"/>
          </p:cNvSpPr>
          <p:nvPr>
            <p:ph type="sldNum" sz="quarter" idx="10"/>
          </p:nvPr>
        </p:nvSpPr>
        <p:spPr/>
        <p:txBody>
          <a:bodyPr/>
          <a:lstStyle/>
          <a:p>
            <a:fld id="{0043B97E-6C81-4BBF-AFCD-7E2D685BA7EB}"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7F6B0D6-5EE6-407E-BF78-D8E0B18FD30C}" type="datetimeFigureOut">
              <a:rPr lang="en-GB" smtClean="0"/>
              <a:pPr/>
              <a:t>30/06/2018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7669E1-2553-4530-B1AA-A235E3D10D1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F6B0D6-5EE6-407E-BF78-D8E0B18FD30C}" type="datetimeFigureOut">
              <a:rPr lang="en-GB" smtClean="0"/>
              <a:pPr/>
              <a:t>30/06/2018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7669E1-2553-4530-B1AA-A235E3D10D1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F6B0D6-5EE6-407E-BF78-D8E0B18FD30C}" type="datetimeFigureOut">
              <a:rPr lang="en-GB" smtClean="0"/>
              <a:pPr/>
              <a:t>30/06/2018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7669E1-2553-4530-B1AA-A235E3D10D1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F6B0D6-5EE6-407E-BF78-D8E0B18FD30C}" type="datetimeFigureOut">
              <a:rPr lang="en-GB" smtClean="0"/>
              <a:pPr/>
              <a:t>30/06/2018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7669E1-2553-4530-B1AA-A235E3D10D1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6B0D6-5EE6-407E-BF78-D8E0B18FD30C}" type="datetimeFigureOut">
              <a:rPr lang="en-GB" smtClean="0"/>
              <a:pPr/>
              <a:t>30/06/2018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7669E1-2553-4530-B1AA-A235E3D10D1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7F6B0D6-5EE6-407E-BF78-D8E0B18FD30C}" type="datetimeFigureOut">
              <a:rPr lang="en-GB" smtClean="0"/>
              <a:pPr/>
              <a:t>30/06/2018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7669E1-2553-4530-B1AA-A235E3D10D1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7F6B0D6-5EE6-407E-BF78-D8E0B18FD30C}" type="datetimeFigureOut">
              <a:rPr lang="en-GB" smtClean="0"/>
              <a:pPr/>
              <a:t>30/06/2018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7669E1-2553-4530-B1AA-A235E3D10D1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7F6B0D6-5EE6-407E-BF78-D8E0B18FD30C}" type="datetimeFigureOut">
              <a:rPr lang="en-GB" smtClean="0"/>
              <a:pPr/>
              <a:t>30/06/2018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7669E1-2553-4530-B1AA-A235E3D10D1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6B0D6-5EE6-407E-BF78-D8E0B18FD30C}" type="datetimeFigureOut">
              <a:rPr lang="en-GB" smtClean="0"/>
              <a:pPr/>
              <a:t>30/06/2018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7669E1-2553-4530-B1AA-A235E3D10D1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6B0D6-5EE6-407E-BF78-D8E0B18FD30C}" type="datetimeFigureOut">
              <a:rPr lang="en-GB" smtClean="0"/>
              <a:pPr/>
              <a:t>30/06/2018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7669E1-2553-4530-B1AA-A235E3D10D1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6B0D6-5EE6-407E-BF78-D8E0B18FD30C}" type="datetimeFigureOut">
              <a:rPr lang="en-GB" smtClean="0"/>
              <a:pPr/>
              <a:t>30/06/2018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7669E1-2553-4530-B1AA-A235E3D10D1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25.06.2018</a:t>
            </a:r>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err="1" smtClean="0"/>
              <a:t>Nemesis@Oxford</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669E1-2553-4530-B1AA-A235E3D10D19}" type="slidenum">
              <a:rPr lang="en-GB" smtClean="0"/>
              <a:pPr/>
              <a:t>‹#›</a:t>
            </a:fld>
            <a:endParaRPr lang="en-GB"/>
          </a:p>
        </p:txBody>
      </p:sp>
      <p:pic>
        <p:nvPicPr>
          <p:cNvPr id="7" name="Picture 6" descr="ox_small_cmyk_pos_rect.jpg"/>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7236296" y="6237312"/>
            <a:ext cx="1521068" cy="4685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9.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normAutofit fontScale="90000"/>
          </a:bodyPr>
          <a:lstStyle/>
          <a:p>
            <a:r>
              <a:rPr lang="en-GB" dirty="0" smtClean="0"/>
              <a:t>Introduction to giant planet retrievals in the visible/near-IR using NEMESIS</a:t>
            </a:r>
            <a:endParaRPr lang="en-GB" dirty="0"/>
          </a:p>
        </p:txBody>
      </p:sp>
      <p:sp>
        <p:nvSpPr>
          <p:cNvPr id="3" name="Subtitle 2"/>
          <p:cNvSpPr>
            <a:spLocks noGrp="1"/>
          </p:cNvSpPr>
          <p:nvPr>
            <p:ph type="subTitle" idx="1"/>
          </p:nvPr>
        </p:nvSpPr>
        <p:spPr/>
        <p:txBody>
          <a:bodyPr>
            <a:normAutofit/>
          </a:bodyPr>
          <a:lstStyle/>
          <a:p>
            <a:r>
              <a:rPr lang="en-GB" dirty="0" smtClean="0"/>
              <a:t>Session leaders: </a:t>
            </a:r>
          </a:p>
          <a:p>
            <a:r>
              <a:rPr lang="en-GB" dirty="0" smtClean="0"/>
              <a:t>Patrick Irwin, Daniel Toledo Carrasco, </a:t>
            </a:r>
            <a:r>
              <a:rPr lang="en-GB" b="1" dirty="0" smtClean="0"/>
              <a:t>Ashwin Braude</a:t>
            </a:r>
          </a:p>
          <a:p>
            <a:endParaRPr lang="en-GB" b="1" dirty="0"/>
          </a:p>
        </p:txBody>
      </p:sp>
      <p:sp>
        <p:nvSpPr>
          <p:cNvPr id="4" name="TextBox 3"/>
          <p:cNvSpPr txBox="1"/>
          <p:nvPr/>
        </p:nvSpPr>
        <p:spPr>
          <a:xfrm>
            <a:off x="539552" y="5589240"/>
            <a:ext cx="8280920" cy="369332"/>
          </a:xfrm>
          <a:prstGeom prst="rect">
            <a:avLst/>
          </a:prstGeom>
          <a:noFill/>
        </p:spPr>
        <p:txBody>
          <a:bodyPr wrap="square" rtlCol="0">
            <a:spAutoFit/>
          </a:bodyPr>
          <a:lstStyle/>
          <a:p>
            <a:r>
              <a:rPr lang="en-GB" dirty="0" smtClean="0"/>
              <a:t>Note 29.06.2018: Consult notes below each slide for further detail/context</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2) Particle size distributions very difficult to retrieve directly</a:t>
            </a:r>
            <a:endParaRPr lang="en-GB" dirty="0"/>
          </a:p>
        </p:txBody>
      </p:sp>
      <p:sp>
        <p:nvSpPr>
          <p:cNvPr id="3" name="Content Placeholder 2"/>
          <p:cNvSpPr>
            <a:spLocks noGrp="1"/>
          </p:cNvSpPr>
          <p:nvPr>
            <p:ph idx="1"/>
          </p:nvPr>
        </p:nvSpPr>
        <p:spPr/>
        <p:txBody>
          <a:bodyPr/>
          <a:lstStyle/>
          <a:p>
            <a:r>
              <a:rPr lang="en-GB" dirty="0" smtClean="0"/>
              <a:t>Leave effective particle radii and variances fixed where possible.</a:t>
            </a:r>
          </a:p>
          <a:p>
            <a:r>
              <a:rPr lang="en-GB" dirty="0" smtClean="0"/>
              <a:t>Use </a:t>
            </a:r>
            <a:r>
              <a:rPr lang="el-GR" dirty="0" smtClean="0"/>
              <a:t>Χ</a:t>
            </a:r>
            <a:r>
              <a:rPr lang="en-GB" baseline="30000" dirty="0" smtClean="0"/>
              <a:t>2</a:t>
            </a:r>
            <a:r>
              <a:rPr lang="en-GB" dirty="0" smtClean="0"/>
              <a:t> analysis to find best-fit solutions (</a:t>
            </a:r>
            <a:r>
              <a:rPr lang="en-GB" dirty="0" err="1" smtClean="0"/>
              <a:t>eg</a:t>
            </a:r>
            <a:r>
              <a:rPr lang="en-GB" dirty="0" smtClean="0"/>
              <a:t>. Sato et al, 2013)</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3) Units of aerosol opacity inconsistent</a:t>
            </a:r>
            <a:endParaRPr lang="en-GB" dirty="0"/>
          </a:p>
        </p:txBody>
      </p:sp>
      <p:sp>
        <p:nvSpPr>
          <p:cNvPr id="3" name="Content Placeholder 2"/>
          <p:cNvSpPr>
            <a:spLocks noGrp="1"/>
          </p:cNvSpPr>
          <p:nvPr>
            <p:ph idx="1"/>
          </p:nvPr>
        </p:nvSpPr>
        <p:spPr/>
        <p:txBody>
          <a:bodyPr/>
          <a:lstStyle/>
          <a:p>
            <a:r>
              <a:rPr lang="en-GB" dirty="0" smtClean="0"/>
              <a:t>Continuous profiles: Particles/g or particles/cm</a:t>
            </a:r>
            <a:r>
              <a:rPr lang="en-GB" baseline="30000" dirty="0" smtClean="0"/>
              <a:t>3</a:t>
            </a:r>
            <a:endParaRPr lang="en-GB" dirty="0" smtClean="0"/>
          </a:p>
          <a:p>
            <a:r>
              <a:rPr lang="en-GB" dirty="0" smtClean="0"/>
              <a:t>Discrete profiles: </a:t>
            </a:r>
            <a:r>
              <a:rPr lang="en-GB" dirty="0" smtClean="0"/>
              <a:t>Normalised opacity in particles/cm</a:t>
            </a:r>
            <a:r>
              <a:rPr lang="en-GB" baseline="30000" dirty="0" smtClean="0"/>
              <a:t>2</a:t>
            </a:r>
            <a:endParaRPr lang="en-GB" strike="sngStrik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VLT/MUSE: 0.48-0.93</a:t>
            </a:r>
            <a:r>
              <a:rPr lang="el-GR" dirty="0" smtClean="0"/>
              <a:t>μ</a:t>
            </a:r>
            <a:r>
              <a:rPr lang="en-GB" dirty="0" smtClean="0"/>
              <a:t>m</a:t>
            </a:r>
            <a:endParaRPr lang="en-GB" dirty="0"/>
          </a:p>
        </p:txBody>
      </p:sp>
      <p:pic>
        <p:nvPicPr>
          <p:cNvPr id="7" name="Content Placeholder 6" descr="examplefit.png"/>
          <p:cNvPicPr>
            <a:picLocks noGrp="1" noChangeAspect="1"/>
          </p:cNvPicPr>
          <p:nvPr>
            <p:ph sz="half" idx="1"/>
          </p:nvPr>
        </p:nvPicPr>
        <p:blipFill>
          <a:blip r:embed="rId3" cstate="print"/>
          <a:stretch>
            <a:fillRect/>
          </a:stretch>
        </p:blipFill>
        <p:spPr>
          <a:xfrm>
            <a:off x="1392359" y="3717032"/>
            <a:ext cx="2243537" cy="2275976"/>
          </a:xfrm>
        </p:spPr>
      </p:pic>
      <p:sp>
        <p:nvSpPr>
          <p:cNvPr id="6" name="Content Placeholder 5"/>
          <p:cNvSpPr>
            <a:spLocks noGrp="1"/>
          </p:cNvSpPr>
          <p:nvPr>
            <p:ph sz="half" idx="2"/>
          </p:nvPr>
        </p:nvSpPr>
        <p:spPr/>
        <p:txBody>
          <a:bodyPr/>
          <a:lstStyle/>
          <a:p>
            <a:pPr>
              <a:buNone/>
            </a:pPr>
            <a:r>
              <a:rPr lang="en-GB" dirty="0" smtClean="0"/>
              <a:t>Can use NEMESIS to simultaneously retrieve:</a:t>
            </a:r>
          </a:p>
          <a:p>
            <a:r>
              <a:rPr lang="en-GB" dirty="0" smtClean="0"/>
              <a:t>Vertical aerosol abundance profiles</a:t>
            </a:r>
          </a:p>
          <a:p>
            <a:r>
              <a:rPr lang="en-GB" dirty="0" smtClean="0"/>
              <a:t>Aerosol optical constants</a:t>
            </a:r>
          </a:p>
          <a:p>
            <a:r>
              <a:rPr lang="en-GB" dirty="0" smtClean="0"/>
              <a:t>For Jupiter: Ammonia gas abundance at ~ 1 bar</a:t>
            </a:r>
            <a:endParaRPr lang="en-GB" dirty="0"/>
          </a:p>
        </p:txBody>
      </p:sp>
      <p:pic>
        <p:nvPicPr>
          <p:cNvPr id="8" name="Picture 7" descr="examplemuseimage.png"/>
          <p:cNvPicPr>
            <a:picLocks noChangeAspect="1"/>
          </p:cNvPicPr>
          <p:nvPr/>
        </p:nvPicPr>
        <p:blipFill>
          <a:blip r:embed="rId4" cstate="print"/>
          <a:stretch>
            <a:fillRect/>
          </a:stretch>
        </p:blipFill>
        <p:spPr>
          <a:xfrm>
            <a:off x="1619672" y="1700808"/>
            <a:ext cx="1939857" cy="1944216"/>
          </a:xfrm>
          <a:prstGeom prst="rect">
            <a:avLst/>
          </a:prstGeom>
        </p:spPr>
      </p:pic>
      <p:cxnSp>
        <p:nvCxnSpPr>
          <p:cNvPr id="10" name="Straight Arrow Connector 9"/>
          <p:cNvCxnSpPr/>
          <p:nvPr/>
        </p:nvCxnSpPr>
        <p:spPr>
          <a:xfrm flipV="1">
            <a:off x="2267744" y="4725144"/>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699792" y="515719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47864" y="566124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946880" y="4838096"/>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231144" y="530120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691680" y="4293096"/>
            <a:ext cx="57606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411760" y="4437112"/>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943112" y="4797152"/>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505528" y="4639488"/>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dirty="0"/>
          </a:p>
        </p:txBody>
      </p:sp>
      <p:sp>
        <p:nvSpPr>
          <p:cNvPr id="6" name="Content Placeholder 5"/>
          <p:cNvSpPr>
            <a:spLocks noGrp="1"/>
          </p:cNvSpPr>
          <p:nvPr>
            <p:ph idx="1"/>
          </p:nvPr>
        </p:nvSpPr>
        <p:spPr/>
        <p:txBody>
          <a:bodyPr/>
          <a:lstStyle/>
          <a:p>
            <a:endParaRPr lang="en-GB" dirty="0" smtClean="0"/>
          </a:p>
          <a:p>
            <a:pPr>
              <a:buNone/>
            </a:pPr>
            <a:endParaRPr lang="en-GB" dirty="0"/>
          </a:p>
        </p:txBody>
      </p:sp>
      <p:pic>
        <p:nvPicPr>
          <p:cNvPr id="7" name="Picture 6" descr="exampleplots.png"/>
          <p:cNvPicPr>
            <a:picLocks noChangeAspect="1"/>
          </p:cNvPicPr>
          <p:nvPr/>
        </p:nvPicPr>
        <p:blipFill>
          <a:blip r:embed="rId3" cstate="print"/>
          <a:stretch>
            <a:fillRect/>
          </a:stretch>
        </p:blipFill>
        <p:spPr>
          <a:xfrm>
            <a:off x="210059" y="368480"/>
            <a:ext cx="6954229" cy="615686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Discrete cloud layers – Model 9</a:t>
            </a:r>
            <a:endParaRPr lang="en-GB" dirty="0"/>
          </a:p>
        </p:txBody>
      </p:sp>
      <p:pic>
        <p:nvPicPr>
          <p:cNvPr id="6" name="Content Placeholder 5" descr="example9plot.png"/>
          <p:cNvPicPr>
            <a:picLocks noGrp="1" noChangeAspect="1"/>
          </p:cNvPicPr>
          <p:nvPr>
            <p:ph sz="half" idx="1"/>
          </p:nvPr>
        </p:nvPicPr>
        <p:blipFill>
          <a:blip r:embed="rId3" cstate="print"/>
          <a:stretch>
            <a:fillRect/>
          </a:stretch>
        </p:blipFill>
        <p:spPr>
          <a:xfrm>
            <a:off x="390573" y="1484784"/>
            <a:ext cx="4041805" cy="4608512"/>
          </a:xfrm>
        </p:spPr>
      </p:pic>
      <p:sp>
        <p:nvSpPr>
          <p:cNvPr id="5" name="Content Placeholder 4"/>
          <p:cNvSpPr>
            <a:spLocks noGrp="1"/>
          </p:cNvSpPr>
          <p:nvPr>
            <p:ph sz="half" idx="2"/>
          </p:nvPr>
        </p:nvSpPr>
        <p:spPr/>
        <p:txBody>
          <a:bodyPr>
            <a:normAutofit fontScale="92500" lnSpcReduction="10000"/>
          </a:bodyPr>
          <a:lstStyle/>
          <a:p>
            <a:pPr>
              <a:buNone/>
            </a:pPr>
            <a:r>
              <a:rPr lang="en-GB" dirty="0" smtClean="0"/>
              <a:t>Pros:</a:t>
            </a:r>
          </a:p>
          <a:p>
            <a:r>
              <a:rPr lang="en-GB" dirty="0" smtClean="0"/>
              <a:t>Simple to interpret</a:t>
            </a:r>
          </a:p>
          <a:p>
            <a:r>
              <a:rPr lang="en-GB" dirty="0" smtClean="0"/>
              <a:t>Quick</a:t>
            </a:r>
          </a:p>
          <a:p>
            <a:r>
              <a:rPr lang="en-GB" dirty="0" smtClean="0"/>
              <a:t>Easy to </a:t>
            </a:r>
            <a:r>
              <a:rPr lang="en-GB" dirty="0" err="1" smtClean="0"/>
              <a:t>parametrise</a:t>
            </a:r>
            <a:r>
              <a:rPr lang="en-GB" dirty="0" smtClean="0"/>
              <a:t> vertical variations in particle size</a:t>
            </a:r>
          </a:p>
          <a:p>
            <a:pPr>
              <a:buNone/>
            </a:pPr>
            <a:r>
              <a:rPr lang="en-GB" dirty="0" smtClean="0"/>
              <a:t>Cons:</a:t>
            </a:r>
          </a:p>
          <a:p>
            <a:r>
              <a:rPr lang="en-GB" dirty="0" smtClean="0"/>
              <a:t>Inflexible</a:t>
            </a:r>
          </a:p>
          <a:p>
            <a:r>
              <a:rPr lang="en-GB" dirty="0" smtClean="0"/>
              <a:t>Difficult to retrieve cloud base heights directly.</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Continuous aerosol profiles – </a:t>
            </a:r>
            <a:br>
              <a:rPr lang="en-GB" dirty="0" smtClean="0"/>
            </a:br>
            <a:r>
              <a:rPr lang="en-GB" dirty="0" smtClean="0"/>
              <a:t>Models 0, 25</a:t>
            </a:r>
            <a:endParaRPr lang="en-GB" dirty="0"/>
          </a:p>
        </p:txBody>
      </p:sp>
      <p:pic>
        <p:nvPicPr>
          <p:cNvPr id="5" name="Content Placeholder 4" descr="example25plot.png"/>
          <p:cNvPicPr>
            <a:picLocks noGrp="1" noChangeAspect="1"/>
          </p:cNvPicPr>
          <p:nvPr>
            <p:ph sz="half" idx="1"/>
          </p:nvPr>
        </p:nvPicPr>
        <p:blipFill>
          <a:blip r:embed="rId3" cstate="print"/>
          <a:stretch>
            <a:fillRect/>
          </a:stretch>
        </p:blipFill>
        <p:spPr>
          <a:xfrm>
            <a:off x="371376" y="1556792"/>
            <a:ext cx="4206354" cy="4608512"/>
          </a:xfrm>
        </p:spPr>
      </p:pic>
      <p:sp>
        <p:nvSpPr>
          <p:cNvPr id="4" name="Content Placeholder 3"/>
          <p:cNvSpPr>
            <a:spLocks noGrp="1"/>
          </p:cNvSpPr>
          <p:nvPr>
            <p:ph sz="half" idx="2"/>
          </p:nvPr>
        </p:nvSpPr>
        <p:spPr/>
        <p:txBody>
          <a:bodyPr>
            <a:normAutofit lnSpcReduction="10000"/>
          </a:bodyPr>
          <a:lstStyle/>
          <a:p>
            <a:pPr>
              <a:buNone/>
            </a:pPr>
            <a:r>
              <a:rPr lang="en-GB" dirty="0" smtClean="0"/>
              <a:t>Pros:</a:t>
            </a:r>
          </a:p>
          <a:p>
            <a:r>
              <a:rPr lang="en-GB" dirty="0" smtClean="0"/>
              <a:t>Flexible, model has a lot of freedom</a:t>
            </a:r>
          </a:p>
          <a:p>
            <a:r>
              <a:rPr lang="en-GB" dirty="0" smtClean="0"/>
              <a:t>Provides best fit to spectra</a:t>
            </a:r>
          </a:p>
          <a:p>
            <a:pPr>
              <a:buNone/>
            </a:pPr>
            <a:r>
              <a:rPr lang="en-GB" dirty="0" smtClean="0"/>
              <a:t>Cons:</a:t>
            </a:r>
          </a:p>
          <a:p>
            <a:r>
              <a:rPr lang="en-GB" dirty="0" smtClean="0"/>
              <a:t>Slow</a:t>
            </a:r>
          </a:p>
          <a:p>
            <a:r>
              <a:rPr lang="en-GB" dirty="0" smtClean="0"/>
              <a:t>Difficult to </a:t>
            </a:r>
            <a:r>
              <a:rPr lang="en-GB" dirty="0" err="1" smtClean="0"/>
              <a:t>parametrise</a:t>
            </a:r>
            <a:r>
              <a:rPr lang="en-GB" dirty="0" smtClean="0"/>
              <a:t> vertical variations in particle size.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Parametrising</a:t>
            </a:r>
            <a:r>
              <a:rPr lang="en-GB" dirty="0" smtClean="0"/>
              <a:t> aerosol properties in Nemesis</a:t>
            </a:r>
            <a:endParaRPr lang="en-GB" dirty="0"/>
          </a:p>
        </p:txBody>
      </p:sp>
      <p:sp>
        <p:nvSpPr>
          <p:cNvPr id="5" name="Content Placeholder 4"/>
          <p:cNvSpPr>
            <a:spLocks noGrp="1"/>
          </p:cNvSpPr>
          <p:nvPr>
            <p:ph idx="1"/>
          </p:nvPr>
        </p:nvSpPr>
        <p:spPr/>
        <p:txBody>
          <a:bodyPr/>
          <a:lstStyle/>
          <a:p>
            <a:r>
              <a:rPr lang="en-GB" dirty="0" err="1" smtClean="0"/>
              <a:t>Makephase</a:t>
            </a:r>
            <a:r>
              <a:rPr lang="en-GB" dirty="0" smtClean="0"/>
              <a:t>: Stand-alone program</a:t>
            </a:r>
          </a:p>
          <a:p>
            <a:r>
              <a:rPr lang="en-GB" dirty="0" smtClean="0"/>
              <a:t>Model 444: Direct retrievals of aerosol properties.</a:t>
            </a:r>
          </a:p>
          <a:p>
            <a:r>
              <a:rPr lang="en-GB" dirty="0" smtClean="0"/>
              <a:t>Model 445: Retrievals using coated spheres (</a:t>
            </a:r>
            <a:r>
              <a:rPr lang="en-GB" dirty="0" err="1" smtClean="0"/>
              <a:t>Toon</a:t>
            </a:r>
            <a:r>
              <a:rPr lang="en-GB" dirty="0" smtClean="0"/>
              <a:t> and Ackerman, 1981) – in development.</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Common issues</a:t>
            </a:r>
            <a:endParaRPr lang="en-GB" dirty="0"/>
          </a:p>
        </p:txBody>
      </p:sp>
      <p:sp>
        <p:nvSpPr>
          <p:cNvPr id="5" name="Text Placeholder 4"/>
          <p:cNvSpPr>
            <a:spLocks noGrp="1"/>
          </p:cNvSpPr>
          <p:nvPr>
            <p:ph type="body" idx="1"/>
          </p:nvPr>
        </p:nvSpPr>
        <p:spPr/>
        <p:txBody>
          <a:bodyPr/>
          <a:lstStyle/>
          <a:p>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1) Scattering is slow!</a:t>
            </a:r>
            <a:endParaRPr lang="en-GB" dirty="0"/>
          </a:p>
        </p:txBody>
      </p:sp>
      <p:sp>
        <p:nvSpPr>
          <p:cNvPr id="3" name="Content Placeholder 2"/>
          <p:cNvSpPr>
            <a:spLocks noGrp="1"/>
          </p:cNvSpPr>
          <p:nvPr>
            <p:ph idx="1"/>
          </p:nvPr>
        </p:nvSpPr>
        <p:spPr/>
        <p:txBody>
          <a:bodyPr>
            <a:normAutofit/>
          </a:bodyPr>
          <a:lstStyle/>
          <a:p>
            <a:r>
              <a:rPr lang="en-GB" dirty="0" smtClean="0"/>
              <a:t>Profile number 25: fewer elements in state vector than profile number 0.</a:t>
            </a:r>
          </a:p>
          <a:p>
            <a:r>
              <a:rPr lang="en-GB" dirty="0" smtClean="0"/>
              <a:t>Reduced wavelength scheme (runname.rdw): Run first few iterations of NEMESIS using a limited number of wavelengths.</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10" name="Content Placeholder 9" descr="clip1.png"/>
          <p:cNvPicPr>
            <a:picLocks noGrp="1" noChangeAspect="1"/>
          </p:cNvPicPr>
          <p:nvPr>
            <p:ph idx="1"/>
          </p:nvPr>
        </p:nvPicPr>
        <p:blipFill>
          <a:blip r:embed="rId3" cstate="print"/>
          <a:stretch>
            <a:fillRect/>
          </a:stretch>
        </p:blipFill>
        <p:spPr>
          <a:xfrm>
            <a:off x="255204" y="476672"/>
            <a:ext cx="8637276" cy="5911444"/>
          </a:xfrm>
        </p:spPr>
      </p:pic>
      <p:pic>
        <p:nvPicPr>
          <p:cNvPr id="11" name="Picture 10" descr="clip2.png"/>
          <p:cNvPicPr>
            <a:picLocks noChangeAspect="1"/>
          </p:cNvPicPr>
          <p:nvPr/>
        </p:nvPicPr>
        <p:blipFill>
          <a:blip r:embed="rId4" cstate="print"/>
          <a:stretch>
            <a:fillRect/>
          </a:stretch>
        </p:blipFill>
        <p:spPr>
          <a:xfrm>
            <a:off x="251520" y="476672"/>
            <a:ext cx="8636400" cy="5910844"/>
          </a:xfrm>
          <a:prstGeom prst="rect">
            <a:avLst/>
          </a:prstGeom>
        </p:spPr>
      </p:pic>
      <p:pic>
        <p:nvPicPr>
          <p:cNvPr id="12" name="Picture 11" descr="clip3.png"/>
          <p:cNvPicPr>
            <a:picLocks noChangeAspect="1"/>
          </p:cNvPicPr>
          <p:nvPr/>
        </p:nvPicPr>
        <p:blipFill>
          <a:blip r:embed="rId5" cstate="print"/>
          <a:stretch>
            <a:fillRect/>
          </a:stretch>
        </p:blipFill>
        <p:spPr>
          <a:xfrm>
            <a:off x="251520" y="476672"/>
            <a:ext cx="8636400" cy="5910844"/>
          </a:xfrm>
          <a:prstGeom prst="rect">
            <a:avLst/>
          </a:prstGeom>
        </p:spPr>
      </p:pic>
      <p:pic>
        <p:nvPicPr>
          <p:cNvPr id="13" name="Picture 12" descr="clip4.png"/>
          <p:cNvPicPr>
            <a:picLocks noChangeAspect="1"/>
          </p:cNvPicPr>
          <p:nvPr/>
        </p:nvPicPr>
        <p:blipFill>
          <a:blip r:embed="rId6" cstate="print"/>
          <a:stretch>
            <a:fillRect/>
          </a:stretch>
        </p:blipFill>
        <p:spPr>
          <a:xfrm>
            <a:off x="251520" y="476672"/>
            <a:ext cx="8636400" cy="5910844"/>
          </a:xfrm>
          <a:prstGeom prst="rect">
            <a:avLst/>
          </a:prstGeom>
        </p:spPr>
      </p:pic>
      <p:pic>
        <p:nvPicPr>
          <p:cNvPr id="14" name="Picture 13" descr="clip5.png"/>
          <p:cNvPicPr>
            <a:picLocks noChangeAspect="1"/>
          </p:cNvPicPr>
          <p:nvPr/>
        </p:nvPicPr>
        <p:blipFill>
          <a:blip r:embed="rId7" cstate="print"/>
          <a:stretch>
            <a:fillRect/>
          </a:stretch>
        </p:blipFill>
        <p:spPr>
          <a:xfrm>
            <a:off x="251520" y="476672"/>
            <a:ext cx="8636400" cy="5910844"/>
          </a:xfrm>
          <a:prstGeom prst="rect">
            <a:avLst/>
          </a:prstGeom>
        </p:spPr>
      </p:pic>
      <p:pic>
        <p:nvPicPr>
          <p:cNvPr id="15" name="Picture 14" descr="clip6.png"/>
          <p:cNvPicPr>
            <a:picLocks noChangeAspect="1"/>
          </p:cNvPicPr>
          <p:nvPr/>
        </p:nvPicPr>
        <p:blipFill>
          <a:blip r:embed="rId8" cstate="print"/>
          <a:stretch>
            <a:fillRect/>
          </a:stretch>
        </p:blipFill>
        <p:spPr>
          <a:xfrm>
            <a:off x="251520" y="476672"/>
            <a:ext cx="8636400" cy="5910844"/>
          </a:xfrm>
          <a:prstGeom prst="rect">
            <a:avLst/>
          </a:prstGeom>
        </p:spPr>
      </p:pic>
      <p:pic>
        <p:nvPicPr>
          <p:cNvPr id="16" name="Picture 15" descr="clip7.png"/>
          <p:cNvPicPr>
            <a:picLocks noChangeAspect="1"/>
          </p:cNvPicPr>
          <p:nvPr/>
        </p:nvPicPr>
        <p:blipFill>
          <a:blip r:embed="rId9" cstate="print"/>
          <a:stretch>
            <a:fillRect/>
          </a:stretch>
        </p:blipFill>
        <p:spPr>
          <a:xfrm>
            <a:off x="251520" y="476672"/>
            <a:ext cx="8636400" cy="5910844"/>
          </a:xfrm>
          <a:prstGeom prst="rect">
            <a:avLst/>
          </a:prstGeom>
        </p:spPr>
      </p:pic>
      <p:pic>
        <p:nvPicPr>
          <p:cNvPr id="17" name="Picture 16" descr="clip8.png"/>
          <p:cNvPicPr>
            <a:picLocks noChangeAspect="1"/>
          </p:cNvPicPr>
          <p:nvPr/>
        </p:nvPicPr>
        <p:blipFill>
          <a:blip r:embed="rId10" cstate="print"/>
          <a:stretch>
            <a:fillRect/>
          </a:stretch>
        </p:blipFill>
        <p:spPr>
          <a:xfrm>
            <a:off x="251520" y="476672"/>
            <a:ext cx="8636400" cy="5910844"/>
          </a:xfrm>
          <a:prstGeom prst="rect">
            <a:avLst/>
          </a:prstGeom>
        </p:spPr>
      </p:pic>
      <p:pic>
        <p:nvPicPr>
          <p:cNvPr id="18" name="Picture 17" descr="clip9.png"/>
          <p:cNvPicPr>
            <a:picLocks noChangeAspect="1"/>
          </p:cNvPicPr>
          <p:nvPr/>
        </p:nvPicPr>
        <p:blipFill>
          <a:blip r:embed="rId11" cstate="print"/>
          <a:stretch>
            <a:fillRect/>
          </a:stretch>
        </p:blipFill>
        <p:spPr>
          <a:xfrm>
            <a:off x="251520" y="476672"/>
            <a:ext cx="8636920" cy="5911200"/>
          </a:xfrm>
          <a:prstGeom prst="rect">
            <a:avLst/>
          </a:prstGeom>
        </p:spPr>
      </p:pic>
      <p:pic>
        <p:nvPicPr>
          <p:cNvPr id="19" name="Picture 18" descr="clip10.png"/>
          <p:cNvPicPr>
            <a:picLocks noChangeAspect="1"/>
          </p:cNvPicPr>
          <p:nvPr/>
        </p:nvPicPr>
        <p:blipFill>
          <a:blip r:embed="rId12" cstate="print"/>
          <a:stretch>
            <a:fillRect/>
          </a:stretch>
        </p:blipFill>
        <p:spPr>
          <a:xfrm>
            <a:off x="251520" y="476672"/>
            <a:ext cx="8636920" cy="5911200"/>
          </a:xfrm>
          <a:prstGeom prst="rect">
            <a:avLst/>
          </a:prstGeom>
        </p:spPr>
      </p:pic>
      <p:pic>
        <p:nvPicPr>
          <p:cNvPr id="20" name="Picture 19" descr="clip11.png"/>
          <p:cNvPicPr>
            <a:picLocks noChangeAspect="1"/>
          </p:cNvPicPr>
          <p:nvPr/>
        </p:nvPicPr>
        <p:blipFill>
          <a:blip r:embed="rId13" cstate="print"/>
          <a:stretch>
            <a:fillRect/>
          </a:stretch>
        </p:blipFill>
        <p:spPr>
          <a:xfrm>
            <a:off x="251520" y="476672"/>
            <a:ext cx="8636920" cy="5911200"/>
          </a:xfrm>
          <a:prstGeom prst="rect">
            <a:avLst/>
          </a:prstGeom>
        </p:spPr>
      </p:pic>
      <p:pic>
        <p:nvPicPr>
          <p:cNvPr id="21" name="Picture 20" descr="clip12.png"/>
          <p:cNvPicPr>
            <a:picLocks noChangeAspect="1"/>
          </p:cNvPicPr>
          <p:nvPr/>
        </p:nvPicPr>
        <p:blipFill>
          <a:blip r:embed="rId14" cstate="print"/>
          <a:stretch>
            <a:fillRect/>
          </a:stretch>
        </p:blipFill>
        <p:spPr>
          <a:xfrm>
            <a:off x="251520" y="476672"/>
            <a:ext cx="8636920" cy="5911200"/>
          </a:xfrm>
          <a:prstGeom prst="rect">
            <a:avLst/>
          </a:prstGeom>
        </p:spPr>
      </p:pic>
      <p:pic>
        <p:nvPicPr>
          <p:cNvPr id="22" name="Picture 21" descr="clip13.png"/>
          <p:cNvPicPr>
            <a:picLocks noChangeAspect="1"/>
          </p:cNvPicPr>
          <p:nvPr/>
        </p:nvPicPr>
        <p:blipFill>
          <a:blip r:embed="rId15" cstate="print"/>
          <a:stretch>
            <a:fillRect/>
          </a:stretch>
        </p:blipFill>
        <p:spPr>
          <a:xfrm>
            <a:off x="251520" y="476672"/>
            <a:ext cx="8636920" cy="5911200"/>
          </a:xfrm>
          <a:prstGeom prst="rect">
            <a:avLst/>
          </a:prstGeom>
        </p:spPr>
      </p:pic>
      <p:pic>
        <p:nvPicPr>
          <p:cNvPr id="23" name="Picture 22" descr="clip14.png"/>
          <p:cNvPicPr>
            <a:picLocks noChangeAspect="1"/>
          </p:cNvPicPr>
          <p:nvPr/>
        </p:nvPicPr>
        <p:blipFill>
          <a:blip r:embed="rId16" cstate="print"/>
          <a:stretch>
            <a:fillRect/>
          </a:stretch>
        </p:blipFill>
        <p:spPr>
          <a:xfrm>
            <a:off x="251520" y="476672"/>
            <a:ext cx="8636920" cy="5911200"/>
          </a:xfrm>
          <a:prstGeom prst="rect">
            <a:avLst/>
          </a:prstGeom>
        </p:spPr>
      </p:pic>
      <p:pic>
        <p:nvPicPr>
          <p:cNvPr id="24" name="Picture 23" descr="clip15.png"/>
          <p:cNvPicPr>
            <a:picLocks noChangeAspect="1"/>
          </p:cNvPicPr>
          <p:nvPr/>
        </p:nvPicPr>
        <p:blipFill>
          <a:blip r:embed="rId17" cstate="print"/>
          <a:stretch>
            <a:fillRect/>
          </a:stretch>
        </p:blipFill>
        <p:spPr>
          <a:xfrm>
            <a:off x="251520" y="476672"/>
            <a:ext cx="8636920" cy="591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13"/>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14"/>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nodeType="afterEffect">
                                  <p:stCondLst>
                                    <p:cond delay="50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500"/>
                                  </p:stCondLst>
                                  <p:childTnLst>
                                    <p:set>
                                      <p:cBhvr>
                                        <p:cTn id="28" dur="1" fill="hold">
                                          <p:stCondLst>
                                            <p:cond delay="0"/>
                                          </p:stCondLst>
                                        </p:cTn>
                                        <p:tgtEl>
                                          <p:spTgt spid="17"/>
                                        </p:tgtEl>
                                        <p:attrNameLst>
                                          <p:attrName>style.visibility</p:attrName>
                                        </p:attrNameLst>
                                      </p:cBhvr>
                                      <p:to>
                                        <p:strVal val="visible"/>
                                      </p:to>
                                    </p:set>
                                  </p:childTnLst>
                                </p:cTn>
                              </p:par>
                            </p:childTnLst>
                          </p:cTn>
                        </p:par>
                        <p:par>
                          <p:cTn id="29" fill="hold">
                            <p:stCondLst>
                              <p:cond delay="3000"/>
                            </p:stCondLst>
                            <p:childTnLst>
                              <p:par>
                                <p:cTn id="30" presetID="1" presetClass="entr" presetSubtype="0" fill="hold" nodeType="afterEffect">
                                  <p:stCondLst>
                                    <p:cond delay="50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3500"/>
                            </p:stCondLst>
                            <p:childTnLst>
                              <p:par>
                                <p:cTn id="33" presetID="1" presetClass="entr" presetSubtype="0" fill="hold" nodeType="afterEffect">
                                  <p:stCondLst>
                                    <p:cond delay="50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500"/>
                                  </p:stCondLst>
                                  <p:childTnLst>
                                    <p:set>
                                      <p:cBhvr>
                                        <p:cTn id="41" dur="1" fill="hold">
                                          <p:stCondLst>
                                            <p:cond delay="0"/>
                                          </p:stCondLst>
                                        </p:cTn>
                                        <p:tgtEl>
                                          <p:spTgt spid="21"/>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50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500"/>
                                  </p:stCondLst>
                                  <p:childTnLst>
                                    <p:set>
                                      <p:cBhvr>
                                        <p:cTn id="5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1159</TotalTime>
  <Words>3351</Words>
  <Application>Microsoft Office PowerPoint</Application>
  <PresentationFormat>On-screen Show (4:3)</PresentationFormat>
  <Paragraphs>93</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Introduction to giant planet retrievals in the visible/near-IR using NEMESIS</vt:lpstr>
      <vt:lpstr>VLT/MUSE: 0.48-0.93μm</vt:lpstr>
      <vt:lpstr>Slide 3</vt:lpstr>
      <vt:lpstr>Discrete cloud layers – Model 9</vt:lpstr>
      <vt:lpstr>Continuous aerosol profiles –  Models 0, 25</vt:lpstr>
      <vt:lpstr>Parametrising aerosol properties in Nemesis</vt:lpstr>
      <vt:lpstr>Common issues</vt:lpstr>
      <vt:lpstr>1) Scattering is slow!</vt:lpstr>
      <vt:lpstr>Slide 9</vt:lpstr>
      <vt:lpstr>2) Particle size distributions very difficult to retrieve directly</vt:lpstr>
      <vt:lpstr>3) Units of aerosol opacity inconsistent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Giant planet retrievals of aerosol in the visible/near-IR using NEMESIS</dc:title>
  <dc:creator>Ashwin</dc:creator>
  <cp:lastModifiedBy>Ashwin</cp:lastModifiedBy>
  <cp:revision>75</cp:revision>
  <dcterms:created xsi:type="dcterms:W3CDTF">2018-06-19T09:58:26Z</dcterms:created>
  <dcterms:modified xsi:type="dcterms:W3CDTF">2018-06-30T14:21:31Z</dcterms:modified>
</cp:coreProperties>
</file>